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536" r:id="rId1"/>
    <p:sldMasterId id="2147488573" r:id="rId2"/>
  </p:sldMasterIdLst>
  <p:notesMasterIdLst>
    <p:notesMasterId r:id="rId3"/>
  </p:notesMasterIdLst>
  <p:sldIdLst>
    <p:sldId id="2457" r:id="rId4"/>
    <p:sldId id="2462" r:id="rId5"/>
    <p:sldId id="2466" r:id="rId6"/>
    <p:sldId id="2469" r:id="rId7"/>
    <p:sldId id="2475" r:id="rId9"/>
    <p:sldId id="2478" r:id="rId10"/>
    <p:sldId id="2481" r:id="rId11"/>
    <p:sldId id="2484" r:id="rId12"/>
    <p:sldId id="2490" r:id="rId14"/>
    <p:sldId id="2493" r:id="rId15"/>
    <p:sldId id="2496" r:id="rId16"/>
    <p:sldId id="2499" r:id="rId17"/>
    <p:sldId id="2505" r:id="rId19"/>
    <p:sldId id="2508" r:id="rId20"/>
    <p:sldId id="2511" r:id="rId21"/>
    <p:sldId id="2514" r:id="rId22"/>
    <p:sldId id="2520" r:id="rId24"/>
    <p:sldId id="2523" r:id="rId25"/>
    <p:sldId id="2526" r:id="rId26"/>
    <p:sldId id="2529" r:id="rId27"/>
    <p:sldId id="2535" r:id="rId29"/>
    <p:sldId id="2538" r:id="rId30"/>
    <p:sldId id="2541" r:id="rId31"/>
    <p:sldId id="2544" r:id="rId32"/>
    <p:sldId id="2550" r:id="rId34"/>
    <p:sldId id="2553" r:id="rId35"/>
    <p:sldId id="2556" r:id="rId36"/>
    <p:sldId id="2559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537" r:id="rId1"/>
    <p:sldLayoutId id="2147488538" r:id="rId2"/>
    <p:sldLayoutId id="2147488539" r:id="rId3"/>
    <p:sldLayoutId id="2147488540" r:id="rId4"/>
    <p:sldLayoutId id="2147488541" r:id="rId5"/>
    <p:sldLayoutId id="2147488542" r:id="rId6"/>
    <p:sldLayoutId id="2147488543" r:id="rId7"/>
    <p:sldLayoutId id="2147488544" r:id="rId8"/>
    <p:sldLayoutId id="2147488545" r:id="rId9"/>
    <p:sldLayoutId id="2147488546" r:id="rId10"/>
    <p:sldLayoutId id="214748854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574" r:id="rId1"/>
    <p:sldLayoutId id="2147488575" r:id="rId2"/>
    <p:sldLayoutId id="2147488576" r:id="rId3"/>
    <p:sldLayoutId id="2147488577" r:id="rId4"/>
    <p:sldLayoutId id="2147488578" r:id="rId5"/>
    <p:sldLayoutId id="2147488579" r:id="rId6"/>
    <p:sldLayoutId id="2147488580" r:id="rId7"/>
    <p:sldLayoutId id="2147488581" r:id="rId8"/>
    <p:sldLayoutId id="2147488582" r:id="rId9"/>
    <p:sldLayoutId id="2147488583" r:id="rId10"/>
    <p:sldLayoutId id="214748858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tags" Target="../tags/tag181.xml"/><Relationship Id="rId18" Type="http://schemas.openxmlformats.org/officeDocument/2006/relationships/tags" Target="../tags/tag182.xml"/><Relationship Id="rId19" Type="http://schemas.openxmlformats.org/officeDocument/2006/relationships/tags" Target="../tags/tag183.xml"/><Relationship Id="rId20" Type="http://schemas.openxmlformats.org/officeDocument/2006/relationships/tags" Target="../tags/tag184.xml"/><Relationship Id="rId21" Type="http://schemas.openxmlformats.org/officeDocument/2006/relationships/tags" Target="../tags/tag185.xml"/><Relationship Id="rId22" Type="http://schemas.openxmlformats.org/officeDocument/2006/relationships/tags" Target="../tags/tag186.xml"/><Relationship Id="rId23" Type="http://schemas.openxmlformats.org/officeDocument/2006/relationships/tags" Target="../tags/tag187.xml"/><Relationship Id="rId24" Type="http://schemas.openxmlformats.org/officeDocument/2006/relationships/tags" Target="../tags/tag188.xml"/><Relationship Id="rId25" Type="http://schemas.openxmlformats.org/officeDocument/2006/relationships/tags" Target="../tags/tag189.xml"/><Relationship Id="rId26" Type="http://schemas.openxmlformats.org/officeDocument/2006/relationships/tags" Target="../tags/tag190.xml"/><Relationship Id="rId27" Type="http://schemas.openxmlformats.org/officeDocument/2006/relationships/tags" Target="../tags/tag191.xml"/><Relationship Id="rId28" Type="http://schemas.openxmlformats.org/officeDocument/2006/relationships/tags" Target="../tags/tag192.xml"/><Relationship Id="rId29" Type="http://schemas.openxmlformats.org/officeDocument/2006/relationships/tags" Target="../tags/tag193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tags" Target="../tags/tag222.xml"/><Relationship Id="rId18" Type="http://schemas.openxmlformats.org/officeDocument/2006/relationships/tags" Target="../tags/tag223.xml"/><Relationship Id="rId19" Type="http://schemas.openxmlformats.org/officeDocument/2006/relationships/tags" Target="../tags/tag224.xml"/><Relationship Id="rId20" Type="http://schemas.openxmlformats.org/officeDocument/2006/relationships/tags" Target="../tags/tag225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tags" Target="../tags/tag241.xml"/><Relationship Id="rId14" Type="http://schemas.openxmlformats.org/officeDocument/2006/relationships/tags" Target="../tags/tag242.xml"/><Relationship Id="rId15" Type="http://schemas.openxmlformats.org/officeDocument/2006/relationships/tags" Target="../tags/tag243.xml"/><Relationship Id="rId16" Type="http://schemas.openxmlformats.org/officeDocument/2006/relationships/tags" Target="../tags/tag244.xml"/><Relationship Id="rId17" Type="http://schemas.openxmlformats.org/officeDocument/2006/relationships/tags" Target="../tags/tag245.xml"/><Relationship Id="rId18" Type="http://schemas.openxmlformats.org/officeDocument/2006/relationships/tags" Target="../tags/tag246.xml"/><Relationship Id="rId19" Type="http://schemas.openxmlformats.org/officeDocument/2006/relationships/tags" Target="../tags/tag247.xml"/><Relationship Id="rId20" Type="http://schemas.openxmlformats.org/officeDocument/2006/relationships/tags" Target="../tags/tag248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tags" Target="../tags/tag273.xml"/><Relationship Id="rId14" Type="http://schemas.openxmlformats.org/officeDocument/2006/relationships/tags" Target="../tags/tag274.xml"/><Relationship Id="rId15" Type="http://schemas.openxmlformats.org/officeDocument/2006/relationships/tags" Target="../tags/tag275.xml"/><Relationship Id="rId16" Type="http://schemas.openxmlformats.org/officeDocument/2006/relationships/tags" Target="../tags/tag276.xml"/><Relationship Id="rId17" Type="http://schemas.openxmlformats.org/officeDocument/2006/relationships/tags" Target="../tags/tag277.xml"/><Relationship Id="rId18" Type="http://schemas.openxmlformats.org/officeDocument/2006/relationships/tags" Target="../tags/tag278.xml"/><Relationship Id="rId19" Type="http://schemas.openxmlformats.org/officeDocument/2006/relationships/tags" Target="../tags/tag279.xml"/><Relationship Id="rId20" Type="http://schemas.openxmlformats.org/officeDocument/2006/relationships/tags" Target="../tags/tag280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tags" Target="../tags/tag296.xml"/><Relationship Id="rId14" Type="http://schemas.openxmlformats.org/officeDocument/2006/relationships/tags" Target="../tags/tag297.xml"/><Relationship Id="rId15" Type="http://schemas.openxmlformats.org/officeDocument/2006/relationships/tags" Target="../tags/tag298.xml"/><Relationship Id="rId16" Type="http://schemas.openxmlformats.org/officeDocument/2006/relationships/tags" Target="../tags/tag299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tags" Target="../tags/tag339.xml"/><Relationship Id="rId14" Type="http://schemas.openxmlformats.org/officeDocument/2006/relationships/tags" Target="../tags/tag340.xml"/><Relationship Id="rId15" Type="http://schemas.openxmlformats.org/officeDocument/2006/relationships/tags" Target="../tags/tag341.xml"/><Relationship Id="rId16" Type="http://schemas.openxmlformats.org/officeDocument/2006/relationships/tags" Target="../tags/tag342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tags" Target="../tags/tag359.xml"/><Relationship Id="rId14" Type="http://schemas.openxmlformats.org/officeDocument/2006/relationships/tags" Target="../tags/tag360.xml"/><Relationship Id="rId15" Type="http://schemas.openxmlformats.org/officeDocument/2006/relationships/tags" Target="../tags/tag361.xml"/><Relationship Id="rId16" Type="http://schemas.openxmlformats.org/officeDocument/2006/relationships/tags" Target="../tags/tag362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tags" Target="../tags/tag390.xml"/><Relationship Id="rId14" Type="http://schemas.openxmlformats.org/officeDocument/2006/relationships/tags" Target="../tags/tag391.xml"/><Relationship Id="rId15" Type="http://schemas.openxmlformats.org/officeDocument/2006/relationships/tags" Target="../tags/tag392.xml"/><Relationship Id="rId16" Type="http://schemas.openxmlformats.org/officeDocument/2006/relationships/tags" Target="../tags/tag393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tags" Target="../tags/tag402.xml"/><Relationship Id="rId10" Type="http://schemas.openxmlformats.org/officeDocument/2006/relationships/tags" Target="../tags/tag403.xml"/><Relationship Id="rId11" Type="http://schemas.openxmlformats.org/officeDocument/2006/relationships/tags" Target="../tags/tag404.xml"/><Relationship Id="rId12" Type="http://schemas.openxmlformats.org/officeDocument/2006/relationships/tags" Target="../tags/tag405.xml"/><Relationship Id="rId13" Type="http://schemas.openxmlformats.org/officeDocument/2006/relationships/tags" Target="../tags/tag406.xml"/><Relationship Id="rId14" Type="http://schemas.openxmlformats.org/officeDocument/2006/relationships/tags" Target="../tags/tag407.xml"/><Relationship Id="rId15" Type="http://schemas.openxmlformats.org/officeDocument/2006/relationships/tags" Target="../tags/tag408.xml"/><Relationship Id="rId16" Type="http://schemas.openxmlformats.org/officeDocument/2006/relationships/tags" Target="../tags/tag409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410.xml"/><Relationship Id="rId2" Type="http://schemas.openxmlformats.org/officeDocument/2006/relationships/tags" Target="../tags/tag411.xml"/><Relationship Id="rId3" Type="http://schemas.openxmlformats.org/officeDocument/2006/relationships/tags" Target="../tags/tag412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13.xml"/><Relationship Id="rId2" Type="http://schemas.openxmlformats.org/officeDocument/2006/relationships/tags" Target="../tags/tag414.xml"/><Relationship Id="rId3" Type="http://schemas.openxmlformats.org/officeDocument/2006/relationships/tags" Target="../tags/tag415.xml"/><Relationship Id="rId4" Type="http://schemas.openxmlformats.org/officeDocument/2006/relationships/tags" Target="../tags/tag416.xml"/><Relationship Id="rId5" Type="http://schemas.openxmlformats.org/officeDocument/2006/relationships/tags" Target="../tags/tag417.xml"/><Relationship Id="rId6" Type="http://schemas.openxmlformats.org/officeDocument/2006/relationships/tags" Target="../tags/tag418.xml"/><Relationship Id="rId7" Type="http://schemas.openxmlformats.org/officeDocument/2006/relationships/tags" Target="../tags/tag419.xml"/><Relationship Id="rId8" Type="http://schemas.openxmlformats.org/officeDocument/2006/relationships/tags" Target="../tags/tag420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33.xml"/><Relationship Id="rId2" Type="http://schemas.openxmlformats.org/officeDocument/2006/relationships/tags" Target="../tags/tag434.xml"/><Relationship Id="rId3" Type="http://schemas.openxmlformats.org/officeDocument/2006/relationships/tags" Target="../tags/tag43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人工智能驱动的智能家居安全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14" name="矩形 46"/>
          <p:cNvSpPr/>
          <p:nvPr>
            <p:custDataLst>
              <p:tags r:id="rId3"/>
            </p:custDataLst>
          </p:nvPr>
        </p:nvSpPr>
        <p:spPr>
          <a:xfrm>
            <a:off x="4431665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19955" y="153987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添加目录标题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6"/>
            </p:custDataLst>
          </p:nvPr>
        </p:nvSpPr>
        <p:spPr>
          <a:xfrm>
            <a:off x="4431665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1995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智能家居安全概述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9"/>
            </p:custDataLst>
          </p:nvPr>
        </p:nvSpPr>
        <p:spPr>
          <a:xfrm>
            <a:off x="4431665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1995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人工智能在智能家居安全中的应用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2"/>
            </p:custDataLst>
          </p:nvPr>
        </p:nvSpPr>
        <p:spPr>
          <a:xfrm>
            <a:off x="8081010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368665" y="158559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0834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智能家居安全防护技术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5"/>
            </p:custDataLst>
          </p:nvPr>
        </p:nvSpPr>
        <p:spPr>
          <a:xfrm>
            <a:off x="8081010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36866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0834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智能家居安全标准和法规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18"/>
            </p:custDataLst>
          </p:nvPr>
        </p:nvSpPr>
        <p:spPr>
          <a:xfrm>
            <a:off x="8081010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19"/>
            </p:custDataLst>
          </p:nvPr>
        </p:nvSpPr>
        <p:spPr>
          <a:xfrm>
            <a:off x="836866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0"/>
            </p:custDataLst>
          </p:nvPr>
        </p:nvSpPr>
        <p:spPr>
          <a:xfrm>
            <a:off x="830834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智能家居安全未来发展趋势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08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智能家居安全概述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智能家居的发展背景</a:t>
            </a:r>
            <a:endParaRPr altLang="en-US" lang="zh-CN"/>
          </a:p>
        </p:txBody>
      </p:sp>
      <p:sp>
        <p:nvSpPr>
          <p:cNvPr id="1049216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8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0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2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4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6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8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0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2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4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6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4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46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48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0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2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互联网技术的发展：为智能家居提供了技术基础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消费者对智能家居的需求增加：推动了智能家居的发展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人工智能技术的兴起：为智能家居提供了智能化解决方案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物联网技术的应用：实现了家居设备的互联互通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智能家居安全的重要性</a:t>
            </a:r>
            <a:endParaRPr altLang="en-US" lang="zh-CN"/>
          </a:p>
        </p:txBody>
      </p:sp>
      <p:sp>
        <p:nvSpPr>
          <p:cNvPr id="1049318" name="矩形 5"/>
          <p:cNvSpPr/>
          <p:nvPr>
            <p:custDataLst>
              <p:tags r:id="rId1"/>
            </p:custDataLst>
          </p:nvPr>
        </p:nvSpPr>
        <p:spPr>
          <a:xfrm>
            <a:off x="608330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矩形 10"/>
          <p:cNvSpPr/>
          <p:nvPr>
            <p:custDataLst>
              <p:tags r:id="rId2"/>
            </p:custDataLst>
          </p:nvPr>
        </p:nvSpPr>
        <p:spPr>
          <a:xfrm>
            <a:off x="962930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TextBox 2"/>
          <p:cNvSpPr txBox="1"/>
          <p:nvPr>
            <p:custDataLst>
              <p:tags r:id="rId3"/>
            </p:custDataLst>
          </p:nvPr>
        </p:nvSpPr>
        <p:spPr>
          <a:xfrm>
            <a:off x="763308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保护家庭隐私和财产安全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4" name="矩形 6"/>
          <p:cNvSpPr/>
          <p:nvPr>
            <p:custDataLst>
              <p:tags r:id="rId4"/>
            </p:custDataLst>
          </p:nvPr>
        </p:nvSpPr>
        <p:spPr>
          <a:xfrm>
            <a:off x="3406861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矩形 11"/>
          <p:cNvSpPr/>
          <p:nvPr>
            <p:custDataLst>
              <p:tags r:id="rId5"/>
            </p:custDataLst>
          </p:nvPr>
        </p:nvSpPr>
        <p:spPr>
          <a:xfrm>
            <a:off x="3780593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TextBox 2"/>
          <p:cNvSpPr txBox="1"/>
          <p:nvPr>
            <p:custDataLst>
              <p:tags r:id="rId6"/>
            </p:custDataLst>
          </p:nvPr>
        </p:nvSpPr>
        <p:spPr>
          <a:xfrm>
            <a:off x="356120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防止未经授权的访问和攻击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30" name="矩形 33"/>
          <p:cNvSpPr/>
          <p:nvPr>
            <p:custDataLst>
              <p:tags r:id="rId7"/>
            </p:custDataLst>
          </p:nvPr>
        </p:nvSpPr>
        <p:spPr>
          <a:xfrm>
            <a:off x="6200927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矩形 37"/>
          <p:cNvSpPr/>
          <p:nvPr>
            <p:custDataLst>
              <p:tags r:id="rId8"/>
            </p:custDataLst>
          </p:nvPr>
        </p:nvSpPr>
        <p:spPr>
          <a:xfrm>
            <a:off x="6555527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TextBox 2"/>
          <p:cNvSpPr txBox="1"/>
          <p:nvPr>
            <p:custDataLst>
              <p:tags r:id="rId9"/>
            </p:custDataLst>
          </p:nvPr>
        </p:nvSpPr>
        <p:spPr>
          <a:xfrm>
            <a:off x="6355905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提高家庭成员的生活质量和舒适度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36" name="矩形 34"/>
          <p:cNvSpPr/>
          <p:nvPr>
            <p:custDataLst>
              <p:tags r:id="rId10"/>
            </p:custDataLst>
          </p:nvPr>
        </p:nvSpPr>
        <p:spPr>
          <a:xfrm>
            <a:off x="8989253" y="247876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矩形 38"/>
          <p:cNvSpPr/>
          <p:nvPr>
            <p:custDataLst>
              <p:tags r:id="rId11"/>
            </p:custDataLst>
          </p:nvPr>
        </p:nvSpPr>
        <p:spPr>
          <a:xfrm>
            <a:off x="9362986" y="247302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TextBox 2"/>
          <p:cNvSpPr txBox="1"/>
          <p:nvPr>
            <p:custDataLst>
              <p:tags r:id="rId12"/>
            </p:custDataLst>
          </p:nvPr>
        </p:nvSpPr>
        <p:spPr>
          <a:xfrm>
            <a:off x="9144231" y="305212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促进智能家居产业的可持续发展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智能家居面临的安全威胁</a:t>
            </a:r>
            <a:endParaRPr altLang="en-US" lang="zh-CN"/>
          </a:p>
        </p:txBody>
      </p:sp>
      <p:sp>
        <p:nvSpPr>
          <p:cNvPr id="10494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设备被攻击和控制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家庭安全受到威胁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智能家居系统的稳定性受到影响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数据泄露和隐私侵犯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49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人工智能在智能家居安全中的应用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人工智能技术介绍</a:t>
            </a:r>
            <a:endParaRPr altLang="en-US" lang="zh-CN"/>
          </a:p>
        </p:txBody>
      </p:sp>
      <p:sp>
        <p:nvSpPr>
          <p:cNvPr id="10496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人工智能技术的基本概念和原理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人工智能技术在智能家居安全中的优势和局限性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未来人工智能技术在智能家居安全中的发展趋势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人工智能技术在智能家居安全中的应用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人工智能在智能家居安全中的优势</a:t>
            </a:r>
            <a:endParaRPr altLang="en-US" lang="zh-CN"/>
          </a:p>
        </p:txBody>
      </p:sp>
      <p:sp>
        <p:nvSpPr>
          <p:cNvPr id="1049724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6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8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实时监控与预警：通过图像识别和数据分析，实时监测家庭环境，发现异常情况及时预警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2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智能识别与分类：对家庭物品进行智能识别和分类，有效管理家庭物品，提高生活便利性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8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自动化控制：根据家庭成员的生活习惯和需求，自动调整家居设备的运行状态，提高生活舒适度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隐私保护：采用加密技术等手段，确保家庭数据的安全性和隐私性，避免信息泄露和滥用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人工智能在智能家居安全中的应用场景</a:t>
            </a:r>
            <a:endParaRPr altLang="en-US" lang="zh-CN"/>
          </a:p>
        </p:txBody>
      </p:sp>
      <p:sp>
        <p:nvSpPr>
          <p:cNvPr id="1049806" name="矩形 18"/>
          <p:cNvSpPr/>
          <p:nvPr>
            <p:custDataLst>
              <p:tags r:id="rId1"/>
            </p:custDataLst>
          </p:nvPr>
        </p:nvSpPr>
        <p:spPr>
          <a:xfrm>
            <a:off x="608330" y="2450826"/>
            <a:ext cx="2067334" cy="91736"/>
          </a:xfrm>
          <a:prstGeom prst="rect"/>
          <a:gradFill>
            <a:gsLst>
              <a:gs pos="0">
                <a:schemeClr val="accent1">
                  <a:lumMod val="80000"/>
                  <a:lumOff val="20000"/>
                </a:schemeClr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10800000" scaled="0"/>
          </a:gradFill>
          <a:ln>
            <a:noFill/>
          </a:ln>
          <a:effectLst>
            <a:outerShdw algn="tl" blurRad="254000" dir="2700000" dist="101600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1049808" name="矩形 19"/>
          <p:cNvSpPr/>
          <p:nvPr>
            <p:custDataLst>
              <p:tags r:id="rId2"/>
            </p:custDataLst>
          </p:nvPr>
        </p:nvSpPr>
        <p:spPr>
          <a:xfrm>
            <a:off x="608330" y="2541907"/>
            <a:ext cx="2067334" cy="2577123"/>
          </a:xfrm>
          <a:prstGeom prst="rect"/>
          <a:solidFill>
            <a:schemeClr val="bg1"/>
          </a:solidFill>
          <a:ln>
            <a:noFill/>
          </a:ln>
          <a:effectLst>
            <a:outerShdw algn="tl" blurRad="254000" dir="2700000" dist="101600" rotWithShape="0">
              <a:schemeClr val="tx1">
                <a:lumMod val="75000"/>
                <a:lumOff val="25000"/>
                <a:alpha val="1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0" name="标题"/>
          <p:cNvSpPr txBox="1"/>
          <p:nvPr>
            <p:custDataLst>
              <p:tags r:id="rId3"/>
            </p:custDataLst>
          </p:nvPr>
        </p:nvSpPr>
        <p:spPr>
          <a:xfrm>
            <a:off x="842912" y="2633642"/>
            <a:ext cx="1598825" cy="48161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 lvl="0">
              <a:buClrTx/>
              <a:buSzTx/>
              <a:buFontTx/>
            </a:pPr>
            <a:r>
              <a:rPr altLang="en-US" b="1" dirty="0" sz="16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16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812" name="矩形 21"/>
          <p:cNvSpPr/>
          <p:nvPr>
            <p:custDataLst>
              <p:tags r:id="rId4"/>
            </p:custDataLst>
          </p:nvPr>
        </p:nvSpPr>
        <p:spPr>
          <a:xfrm>
            <a:off x="2834236" y="2450826"/>
            <a:ext cx="2067334" cy="91736"/>
          </a:xfrm>
          <a:prstGeom prst="rect"/>
          <a:gradFill>
            <a:gsLst>
              <a:gs pos="0">
                <a:schemeClr val="accent2">
                  <a:lumMod val="80000"/>
                  <a:lumOff val="20000"/>
                </a:schemeClr>
              </a:gs>
              <a:gs pos="100000">
                <a:schemeClr val="accent2">
                  <a:lumMod val="80000"/>
                  <a:lumOff val="20000"/>
                </a:schemeClr>
              </a:gs>
            </a:gsLst>
            <a:lin ang="10800000" scaled="0"/>
          </a:gradFill>
          <a:ln>
            <a:noFill/>
          </a:ln>
          <a:effectLst>
            <a:outerShdw algn="tl" blurRad="254000" dir="2700000" dist="101600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1049814" name="矩形 22"/>
          <p:cNvSpPr/>
          <p:nvPr>
            <p:custDataLst>
              <p:tags r:id="rId5"/>
            </p:custDataLst>
          </p:nvPr>
        </p:nvSpPr>
        <p:spPr>
          <a:xfrm>
            <a:off x="5059486" y="2450826"/>
            <a:ext cx="2067334" cy="91736"/>
          </a:xfrm>
          <a:prstGeom prst="rect"/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100000">
                <a:schemeClr val="accent3">
                  <a:lumMod val="80000"/>
                  <a:lumOff val="20000"/>
                </a:schemeClr>
              </a:gs>
            </a:gsLst>
            <a:lin ang="10800000" scaled="0"/>
          </a:gradFill>
          <a:ln>
            <a:noFill/>
          </a:ln>
          <a:effectLst>
            <a:outerShdw algn="tl" blurRad="254000" dir="2700000" dist="101600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1049816" name="矩形 23"/>
          <p:cNvSpPr/>
          <p:nvPr>
            <p:custDataLst>
              <p:tags r:id="rId6"/>
            </p:custDataLst>
          </p:nvPr>
        </p:nvSpPr>
        <p:spPr>
          <a:xfrm>
            <a:off x="7285392" y="2450826"/>
            <a:ext cx="2067334" cy="91736"/>
          </a:xfrm>
          <a:prstGeom prst="rect"/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>
                  <a:lumMod val="80000"/>
                  <a:lumOff val="20000"/>
                </a:schemeClr>
              </a:gs>
            </a:gsLst>
            <a:lin ang="10800000" scaled="0"/>
          </a:gradFill>
          <a:ln>
            <a:noFill/>
          </a:ln>
          <a:effectLst>
            <a:outerShdw algn="tl" blurRad="254000" dir="2700000" dist="101600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1049818" name="矩形 24"/>
          <p:cNvSpPr/>
          <p:nvPr>
            <p:custDataLst>
              <p:tags r:id="rId7"/>
            </p:custDataLst>
          </p:nvPr>
        </p:nvSpPr>
        <p:spPr>
          <a:xfrm>
            <a:off x="2834236" y="2541907"/>
            <a:ext cx="2067334" cy="2577123"/>
          </a:xfrm>
          <a:prstGeom prst="rect"/>
          <a:solidFill>
            <a:schemeClr val="bg1"/>
          </a:solidFill>
          <a:ln>
            <a:noFill/>
          </a:ln>
          <a:effectLst>
            <a:outerShdw algn="tl" blurRad="254000" dir="2700000" dist="101600" rotWithShape="0">
              <a:schemeClr val="tx1">
                <a:lumMod val="75000"/>
                <a:lumOff val="25000"/>
                <a:alpha val="1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矩形 25"/>
          <p:cNvSpPr/>
          <p:nvPr>
            <p:custDataLst>
              <p:tags r:id="rId8"/>
            </p:custDataLst>
          </p:nvPr>
        </p:nvSpPr>
        <p:spPr>
          <a:xfrm>
            <a:off x="5059486" y="2541907"/>
            <a:ext cx="2067334" cy="2577123"/>
          </a:xfrm>
          <a:prstGeom prst="rect"/>
          <a:solidFill>
            <a:schemeClr val="bg1"/>
          </a:solidFill>
          <a:ln>
            <a:noFill/>
          </a:ln>
          <a:effectLst>
            <a:outerShdw algn="tl" blurRad="254000" dir="2700000" dist="101600" rotWithShape="0">
              <a:schemeClr val="tx1">
                <a:lumMod val="75000"/>
                <a:lumOff val="25000"/>
                <a:alpha val="1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矩形 26"/>
          <p:cNvSpPr/>
          <p:nvPr>
            <p:custDataLst>
              <p:tags r:id="rId9"/>
            </p:custDataLst>
          </p:nvPr>
        </p:nvSpPr>
        <p:spPr>
          <a:xfrm>
            <a:off x="7285392" y="2541907"/>
            <a:ext cx="2067334" cy="2577123"/>
          </a:xfrm>
          <a:prstGeom prst="rect"/>
          <a:solidFill>
            <a:schemeClr val="bg1"/>
          </a:solidFill>
          <a:ln>
            <a:noFill/>
          </a:ln>
          <a:effectLst>
            <a:outerShdw algn="tl" blurRad="254000" dir="2700000" dist="101600" rotWithShape="0">
              <a:schemeClr val="tx1">
                <a:lumMod val="75000"/>
                <a:lumOff val="25000"/>
                <a:alpha val="1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标题"/>
          <p:cNvSpPr txBox="1"/>
          <p:nvPr>
            <p:custDataLst>
              <p:tags r:id="rId10"/>
            </p:custDataLst>
          </p:nvPr>
        </p:nvSpPr>
        <p:spPr>
          <a:xfrm>
            <a:off x="3069473" y="2633642"/>
            <a:ext cx="1597381" cy="48161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 lvl="0">
              <a:buClrTx/>
              <a:buSzTx/>
              <a:buFontTx/>
            </a:pPr>
            <a:r>
              <a:rPr altLang="en-US" b="1" dirty="0" sz="1600" lang="zh-CN" spc="300">
                <a:solidFill>
                  <a:schemeClr val="accent2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1600" lang="zh-CN" spc="300">
              <a:solidFill>
                <a:schemeClr val="accent2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826" name="标题"/>
          <p:cNvSpPr txBox="1"/>
          <p:nvPr>
            <p:custDataLst>
              <p:tags r:id="rId11"/>
            </p:custDataLst>
          </p:nvPr>
        </p:nvSpPr>
        <p:spPr>
          <a:xfrm>
            <a:off x="5294723" y="2633642"/>
            <a:ext cx="1597381" cy="48161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 lvl="0">
              <a:buClrTx/>
              <a:buSzTx/>
              <a:buFontTx/>
            </a:pPr>
            <a:r>
              <a:rPr altLang="en-US" b="1" dirty="0" sz="1600" lang="zh-CN" spc="300">
                <a:solidFill>
                  <a:schemeClr val="accent3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1600" lang="zh-CN" spc="300">
              <a:solidFill>
                <a:schemeClr val="accent3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828" name="标题"/>
          <p:cNvSpPr txBox="1"/>
          <p:nvPr>
            <p:custDataLst>
              <p:tags r:id="rId12"/>
            </p:custDataLst>
          </p:nvPr>
        </p:nvSpPr>
        <p:spPr>
          <a:xfrm>
            <a:off x="7520629" y="2633642"/>
            <a:ext cx="1597381" cy="48161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 lvl="0">
              <a:buClrTx/>
              <a:buSzTx/>
              <a:buFontTx/>
            </a:pPr>
            <a:r>
              <a:rPr altLang="en-US" b="1" dirty="0" sz="1600" lang="zh-CN" spc="300">
                <a:solidFill>
                  <a:schemeClr val="accent4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1600" lang="zh-CN" spc="300">
              <a:solidFill>
                <a:schemeClr val="accent4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830" name="正文"/>
          <p:cNvSpPr txBox="1"/>
          <p:nvPr>
            <p:custDataLst>
              <p:tags r:id="rId13"/>
            </p:custDataLst>
          </p:nvPr>
        </p:nvSpPr>
        <p:spPr>
          <a:xfrm>
            <a:off x="843567" y="3307246"/>
            <a:ext cx="1597381" cy="1470395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智能门锁：通过人脸识别、指纹识别等技术，实现快速、准确的身份验证，提高家庭安全。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正文"/>
          <p:cNvSpPr txBox="1"/>
          <p:nvPr>
            <p:custDataLst>
              <p:tags r:id="rId14"/>
            </p:custDataLst>
          </p:nvPr>
        </p:nvSpPr>
        <p:spPr>
          <a:xfrm>
            <a:off x="3069473" y="3307246"/>
            <a:ext cx="1597381" cy="1470395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智能摄像头：通过人工智能技术，实现实时监控、异常行为检测等功能，及时发现并报警。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正文"/>
          <p:cNvSpPr txBox="1"/>
          <p:nvPr>
            <p:custDataLst>
              <p:tags r:id="rId15"/>
            </p:custDataLst>
          </p:nvPr>
        </p:nvSpPr>
        <p:spPr>
          <a:xfrm>
            <a:off x="5294723" y="3307246"/>
            <a:ext cx="1597381" cy="1470395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智能烟雾报警器：通过烟雾传感器和人工智能技术，实现烟雾检测和报警功能，及时发现火灾并采取措施。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正文"/>
          <p:cNvSpPr txBox="1"/>
          <p:nvPr>
            <p:custDataLst>
              <p:tags r:id="rId16"/>
            </p:custDataLst>
          </p:nvPr>
        </p:nvSpPr>
        <p:spPr>
          <a:xfrm>
            <a:off x="7520629" y="3307246"/>
            <a:ext cx="1597381" cy="1470395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智能水泄漏检测器：通过水传感器和人工智能技术，实现水泄漏检测和报警功能，及时发现并处理漏水问题。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矩形 34"/>
          <p:cNvSpPr/>
          <p:nvPr>
            <p:custDataLst>
              <p:tags r:id="rId17"/>
            </p:custDataLst>
          </p:nvPr>
        </p:nvSpPr>
        <p:spPr>
          <a:xfrm>
            <a:off x="9510642" y="2450826"/>
            <a:ext cx="2067334" cy="91736"/>
          </a:xfrm>
          <a:prstGeom prst="rect"/>
          <a:gradFill>
            <a:gsLst>
              <a:gs pos="0">
                <a:schemeClr val="accent5">
                  <a:lumMod val="80000"/>
                  <a:lumOff val="20000"/>
                </a:schemeClr>
              </a:gs>
              <a:gs pos="100000">
                <a:schemeClr val="accent5">
                  <a:lumMod val="80000"/>
                  <a:lumOff val="20000"/>
                </a:schemeClr>
              </a:gs>
            </a:gsLst>
            <a:lin ang="10800000" scaled="0"/>
          </a:gradFill>
          <a:ln>
            <a:noFill/>
          </a:ln>
          <a:effectLst>
            <a:outerShdw algn="tl" blurRad="254000" dir="2700000" dist="101600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1049840" name="矩形 35"/>
          <p:cNvSpPr/>
          <p:nvPr>
            <p:custDataLst>
              <p:tags r:id="rId18"/>
            </p:custDataLst>
          </p:nvPr>
        </p:nvSpPr>
        <p:spPr>
          <a:xfrm>
            <a:off x="9510642" y="2541907"/>
            <a:ext cx="2067334" cy="2577123"/>
          </a:xfrm>
          <a:prstGeom prst="rect"/>
          <a:solidFill>
            <a:schemeClr val="bg1"/>
          </a:solidFill>
          <a:ln>
            <a:noFill/>
          </a:ln>
          <a:effectLst>
            <a:outerShdw algn="tl" blurRad="254000" dir="2700000" dist="101600" rotWithShape="0">
              <a:schemeClr val="tx1">
                <a:lumMod val="75000"/>
                <a:lumOff val="25000"/>
                <a:alpha val="1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2" name="标题"/>
          <p:cNvSpPr txBox="1"/>
          <p:nvPr>
            <p:custDataLst>
              <p:tags r:id="rId19"/>
            </p:custDataLst>
          </p:nvPr>
        </p:nvSpPr>
        <p:spPr>
          <a:xfrm>
            <a:off x="9745879" y="2633642"/>
            <a:ext cx="1597381" cy="481613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just" lvl="0">
              <a:buClrTx/>
              <a:buSzTx/>
              <a:buFontTx/>
            </a:pPr>
            <a:r>
              <a:rPr altLang="en-US" b="1" dirty="0" sz="1600" lang="zh-CN" spc="300">
                <a:solidFill>
                  <a:schemeClr val="accent5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1600" lang="zh-CN" spc="300">
              <a:solidFill>
                <a:schemeClr val="accent5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844" name="正文"/>
          <p:cNvSpPr txBox="1"/>
          <p:nvPr>
            <p:custDataLst>
              <p:tags r:id="rId20"/>
            </p:custDataLst>
          </p:nvPr>
        </p:nvSpPr>
        <p:spPr>
          <a:xfrm>
            <a:off x="9745879" y="3307246"/>
            <a:ext cx="1597381" cy="1470395"/>
          </a:xfrm>
          <a:prstGeom prst="rect"/>
          <a:noFill/>
        </p:spPr>
        <p:txBody>
          <a:bodyPr anchor="t" anchorCtr="0" bIns="0" lIns="0" rIns="0" rtlCol="0" tIns="0" wrap="square">
            <a:normAutofit fontScale="83333" lnSpcReduction="10000"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智能家居控制系统：通过人工智能技术，实现家庭设备的远程控制、自动化控制等功能，提高家居生活的便利性和安全性。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49904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智能家居安全防护技术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家庭网络安全防护</a:t>
            </a:r>
            <a:endParaRPr altLang="en-US" lang="zh-CN"/>
          </a:p>
        </p:txBody>
      </p:sp>
      <p:sp>
        <p:nvSpPr>
          <p:cNvPr id="1050032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家庭网络加密：采用加密技术保护家庭网络中的数据传输，防止数据被窃取或篡改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家庭网络设备保护：确保家庭网络设备的安全，防止未经授权的访问和攻击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家庭网络监控：实时监控家庭网络的使用情况，及时发现异常行为并采取相应措施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2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家庭网络防火墙：设置家庭网络防火墙，过滤掉不良信息和恶意攻击，确保家庭网络的安全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设备安全防护</a:t>
            </a:r>
            <a:endParaRPr altLang="en-US" lang="zh-CN"/>
          </a:p>
        </p:txBody>
      </p:sp>
      <p:sp>
        <p:nvSpPr>
          <p:cNvPr id="1050122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设备加密技术：采用先进的加密算法，确保设备数据传输和存储的安全性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6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8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设备身份验证：通过生物识别技术、密码等方式对设备进行身份验证，防止非法访问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2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4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设备安全更新：定期对智能家居设备进行安全更新，修复可能存在的漏洞和缺陷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8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0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设备数据备份：建立设备数据备份机制，确保在设备遭受攻击或损坏时能够及时恢复数据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4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数据安全防护</a:t>
            </a:r>
            <a:endParaRPr altLang="en-US" lang="zh-CN"/>
          </a:p>
        </p:txBody>
      </p:sp>
      <p:sp>
        <p:nvSpPr>
          <p:cNvPr id="1050204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数据加密技术：对家居设备中的数据进行加密，防止数据被窃取或篡改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8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0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数据备份与恢复：定期对家居设备中的数据进行备份，确保数据不会丢失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4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6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数据访问控制：对家居设备中的数据进行访问控制，确保只有授权人员能够访问数据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0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2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数据审计与监控：对家居设备中的数据进行审计与监控，及时发现异常行为并采取措施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6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28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智能家居安全标准和法规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智能家居安全标准介绍</a:t>
            </a:r>
            <a:endParaRPr altLang="en-US" lang="zh-CN"/>
          </a:p>
        </p:txBody>
      </p:sp>
      <p:sp>
        <p:nvSpPr>
          <p:cNvPr id="1050414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6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8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0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行业标准：YD/T 3578-2021，规定了智能家居网络的安全技术要求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2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4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6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8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国际标准：ISO/IEC 30141，定义了智能家居设备的安全要求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0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2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4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6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国内标准：GB/T 35678-2017，规定了智能家居系统的安全技术要求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8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0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2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4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地方标准：DB44/T 2307-2021，规定了智能家居系统的安全技术要求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智能家居安全法规介绍</a:t>
            </a:r>
            <a:endParaRPr altLang="en-US" lang="zh-CN"/>
          </a:p>
        </p:txBody>
      </p:sp>
      <p:sp>
        <p:nvSpPr>
          <p:cNvPr id="1050504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智能家居安全法规概述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6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智能家居安全法规的发展历程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8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智能家居安全法规的主要内容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0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智能家居安全法规的执行与监管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智能家居安全标准和法规的意义</a:t>
            </a:r>
            <a:endParaRPr altLang="en-US" lang="zh-CN"/>
          </a:p>
        </p:txBody>
      </p:sp>
      <p:sp>
        <p:nvSpPr>
          <p:cNvPr id="1050570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2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4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6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提高智能家居产品的安全性和可靠性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8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0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2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4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保障用户隐私和数据安全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6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8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0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2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规范智能家居市场，促进健康发展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4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6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8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00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推动智能家居行业的可持续发展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06</a:t>
            </a:r>
            <a:endParaRPr altLang="en-US" lang="zh-CN"/>
          </a:p>
        </p:txBody>
      </p:sp>
      <p:sp>
        <p:nvSpPr>
          <p:cNvPr id="105066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智能家居安全未来发展趋势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8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人工智能技术的进一步发展</a:t>
            </a:r>
            <a:endParaRPr altLang="en-US" lang="zh-CN"/>
          </a:p>
        </p:txBody>
      </p:sp>
      <p:sp>
        <p:nvSpPr>
          <p:cNvPr id="1050788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90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92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深度学习技术：通过深度学习算法，提高智能家居设备的识别能力和学习能力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4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96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98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自然语言处理技术：利用自然语言处理技术，实现智能家居设备的语音交互和智能问答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00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02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04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计算机视觉技术：通过计算机视觉技术，实现智能家居设备的图像识别和视频监控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06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08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10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5G技术：利用5G技术，实现智能家居设备的远程控制和实时数据传输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6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智能家居安全技术的不断创新</a:t>
            </a:r>
            <a:endParaRPr altLang="en-US" lang="zh-CN"/>
          </a:p>
        </p:txBody>
      </p:sp>
      <p:sp>
        <p:nvSpPr>
          <p:cNvPr id="1050870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72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74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76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未来发展趋势：智能家居安全技术将更加智能化、自动化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78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80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82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84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人工智能技术驱动智能家居安全发展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86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88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90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92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智能家居安全技术不断创新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94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96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898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00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未来智能家居安全技术将更加注重隐私保护和数据安全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5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智能家居安全产业的未来发展前景</a:t>
            </a:r>
            <a:endParaRPr altLang="en-US" lang="zh-CN"/>
          </a:p>
        </p:txBody>
      </p:sp>
      <p:sp>
        <p:nvSpPr>
          <p:cNvPr id="1050960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62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64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66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政策法规不断完善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68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70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72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74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市场规模将持续扩大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76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78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80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82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技术创新推动产业发展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84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86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88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90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跨界合作成为趋势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4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07</a:t>
            </a:r>
            <a:endParaRPr altLang="en-US" lang="zh-CN"/>
          </a:p>
        </p:txBody>
      </p:sp>
      <p:sp>
        <p:nvSpPr>
          <p:cNvPr id="105105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总结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7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总结人工智能在智能家居安全中的应用和优势</a:t>
            </a:r>
            <a:endParaRPr altLang="en-US" lang="zh-CN"/>
          </a:p>
        </p:txBody>
      </p:sp>
      <p:sp>
        <p:nvSpPr>
          <p:cNvPr id="1051178" name="内容占位符 2"/>
          <p:cNvSpPr>
            <a:spLocks noGrp="1"/>
          </p:cNvSpPr>
          <p:nvPr>
            <p:ph idx="2"/>
          </p:nvPr>
        </p:nvSpPr>
        <p:spPr/>
        <p:txBody>
          <a:bodyPr>
            <a:normAutofit fontScale="77500" lnSpcReduction="10000"/>
          </a:bodyPr>
          <a:p>
            <a:r>
              <a:rPr altLang="en-US" lang="zh-CN"/>
              <a:t>人工智能在智能家居安全中的应用： （1）智能门锁系统：通过人脸识别、指纹识别等技术，提高家庭安全性和便捷性。 （2）智能监控系统：通过摄像头、传感器等设备，实时监测家庭环境，及时发现异常情况。 （3）智能烟雾报警系统：通过烟雾传感器，及时发现火灾等危险情况，保障家庭安全。 </a:t>
            </a:r>
            <a:endParaRPr altLang="en-US" lang="zh-CN"/>
          </a:p>
          <a:p>
            <a:pPr lvl="1"/>
            <a:r>
              <a:rPr altLang="en-US" lang="zh-CN"/>
              <a:t>（1）智能门锁系统：通过人脸识别、指纹识别等技术，提高家庭安全性和便捷性。</a:t>
            </a:r>
            <a:endParaRPr altLang="en-US" lang="zh-CN"/>
          </a:p>
          <a:p>
            <a:pPr lvl="1"/>
            <a:r>
              <a:rPr altLang="en-US" lang="zh-CN"/>
              <a:t>（2）智能监控系统：通过摄像头、传感器等设备，实时监测家庭环境，及时发现异常情况。</a:t>
            </a:r>
            <a:endParaRPr altLang="en-US" lang="zh-CN"/>
          </a:p>
          <a:p>
            <a:pPr lvl="1"/>
            <a:r>
              <a:rPr altLang="en-US" lang="zh-CN"/>
              <a:t>（3）智能烟雾报警系统：通过烟雾传感器，及时发现火灾等危险情况，保障家庭安全。</a:t>
            </a:r>
            <a:endParaRPr altLang="en-US" lang="zh-CN"/>
          </a:p>
          <a:p>
            <a:r>
              <a:rPr altLang="en-US" lang="zh-CN"/>
              <a:t>人工智能在智能家居安全中的优势： （1）提高安全性：通过人脸识别、指纹识别等技术，有效防止非法入侵和盗窃行为。 （2）便捷性：通过智能门锁系统、智能监控系统等设备，实现远程控制和自动化管理。 （3）实时监测：通过智能烟雾报警系统等设备，及时发现危险情况，保障家庭安全。 （4）智能化管理：通过人工智能技术，实现家庭设备的智能化管理和控制，提高生活品质。</a:t>
            </a:r>
            <a:endParaRPr altLang="en-US" lang="zh-CN"/>
          </a:p>
          <a:p>
            <a:pPr lvl="1"/>
            <a:r>
              <a:rPr altLang="en-US" lang="zh-CN"/>
              <a:t>（1）提高安全性：通过人脸识别、指纹识别等技术，有效防止非法入侵和盗窃行为。</a:t>
            </a:r>
            <a:endParaRPr altLang="en-US" lang="zh-CN"/>
          </a:p>
          <a:p>
            <a:pPr lvl="1"/>
            <a:r>
              <a:rPr altLang="en-US" lang="zh-CN"/>
              <a:t>（2）便捷性：通过智能门锁系统、智能监控系统等设备，实现远程控制和自动化管理。</a:t>
            </a:r>
            <a:endParaRPr altLang="en-US" lang="zh-CN"/>
          </a:p>
          <a:p>
            <a:pPr lvl="1"/>
            <a:r>
              <a:rPr altLang="en-US" lang="zh-CN"/>
              <a:t>（3）实时监测：通过智能烟雾报警系统等设备，及时发现危险情况，保障家庭安全。</a:t>
            </a:r>
            <a:endParaRPr altLang="en-US" lang="zh-CN"/>
          </a:p>
          <a:p>
            <a:pPr lvl="1"/>
            <a:r>
              <a:rPr altLang="en-US" lang="zh-CN"/>
              <a:t>（4）智能化管理：通过人工智能技术，实现家庭设备的智能化管理和控制，提高生活品质。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3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强调智能家居安全的重要性和必要性</a:t>
            </a:r>
            <a:endParaRPr altLang="en-US" lang="zh-CN"/>
          </a:p>
        </p:txBody>
      </p:sp>
      <p:sp>
        <p:nvSpPr>
          <p:cNvPr id="1051238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240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242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244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24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保障家庭成员的身体健康和生命安全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24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保护家庭隐私和财产安全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25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提高家庭生活质量和幸福感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25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推动智能家居行业的可持续发展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1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对未来智能家居安全发展的展望和期待</a:t>
            </a:r>
            <a:endParaRPr altLang="en-US" lang="zh-CN"/>
          </a:p>
        </p:txBody>
      </p:sp>
      <p:sp>
        <p:nvSpPr>
          <p:cNvPr id="1051312" name="矩形 15"/>
          <p:cNvSpPr/>
          <p:nvPr>
            <p:custDataLst>
              <p:tags r:id="rId1"/>
            </p:custDataLst>
          </p:nvPr>
        </p:nvSpPr>
        <p:spPr>
          <a:xfrm>
            <a:off x="2291434" y="140323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人工智能技术不断进步，未来智能家居安全将更加完善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14" name="任意多边形 17"/>
          <p:cNvSpPr/>
          <p:nvPr>
            <p:custDataLst>
              <p:tags r:id="rId2"/>
            </p:custDataLst>
          </p:nvPr>
        </p:nvSpPr>
        <p:spPr>
          <a:xfrm flipV="1">
            <a:off x="2210266" y="131953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316" name="任意多边形 18"/>
          <p:cNvSpPr/>
          <p:nvPr>
            <p:custDataLst>
              <p:tags r:id="rId3"/>
            </p:custDataLst>
          </p:nvPr>
        </p:nvSpPr>
        <p:spPr>
          <a:xfrm flipH="1">
            <a:off x="8615812" y="190039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318" name="矩形 27"/>
          <p:cNvSpPr/>
          <p:nvPr>
            <p:custDataLst>
              <p:tags r:id="rId4"/>
            </p:custDataLst>
          </p:nvPr>
        </p:nvSpPr>
        <p:spPr>
          <a:xfrm>
            <a:off x="2291434" y="2767880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智能家居设备将更加智能化，具备更强的自适应性和学习能力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0" name="任意多边形 29"/>
          <p:cNvSpPr/>
          <p:nvPr>
            <p:custDataLst>
              <p:tags r:id="rId5"/>
            </p:custDataLst>
          </p:nvPr>
        </p:nvSpPr>
        <p:spPr>
          <a:xfrm flipV="1">
            <a:off x="2210266" y="2684175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322" name="任意多边形 30"/>
          <p:cNvSpPr/>
          <p:nvPr>
            <p:custDataLst>
              <p:tags r:id="rId6"/>
            </p:custDataLst>
          </p:nvPr>
        </p:nvSpPr>
        <p:spPr>
          <a:xfrm flipH="1">
            <a:off x="8615812" y="3265037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324" name="矩形 5"/>
          <p:cNvSpPr/>
          <p:nvPr>
            <p:custDataLst>
              <p:tags r:id="rId7"/>
            </p:custDataLst>
          </p:nvPr>
        </p:nvSpPr>
        <p:spPr>
          <a:xfrm>
            <a:off x="2291434" y="4132525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未来智能家居安全将更加注重隐私保护和数据安全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26" name="任意多边形 7"/>
          <p:cNvSpPr/>
          <p:nvPr>
            <p:custDataLst>
              <p:tags r:id="rId8"/>
            </p:custDataLst>
          </p:nvPr>
        </p:nvSpPr>
        <p:spPr>
          <a:xfrm flipV="1">
            <a:off x="2210266" y="4048820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328" name="任意多边形 8"/>
          <p:cNvSpPr/>
          <p:nvPr>
            <p:custDataLst>
              <p:tags r:id="rId9"/>
            </p:custDataLst>
          </p:nvPr>
        </p:nvSpPr>
        <p:spPr>
          <a:xfrm flipH="1">
            <a:off x="8615812" y="4629682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330" name="矩形 10"/>
          <p:cNvSpPr/>
          <p:nvPr>
            <p:custDataLst>
              <p:tags r:id="rId10"/>
            </p:custDataLst>
          </p:nvPr>
        </p:nvSpPr>
        <p:spPr>
          <a:xfrm>
            <a:off x="2291434" y="5497171"/>
            <a:ext cx="7606164" cy="66879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政府和企业将加强对智能家居安全的监管和规范，推动行业健康发展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32" name="任意多边形 12"/>
          <p:cNvSpPr/>
          <p:nvPr>
            <p:custDataLst>
              <p:tags r:id="rId11"/>
            </p:custDataLst>
          </p:nvPr>
        </p:nvSpPr>
        <p:spPr>
          <a:xfrm flipV="1">
            <a:off x="2210266" y="5413466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334" name="任意多边形 13"/>
          <p:cNvSpPr/>
          <p:nvPr>
            <p:custDataLst>
              <p:tags r:id="rId12"/>
            </p:custDataLst>
          </p:nvPr>
        </p:nvSpPr>
        <p:spPr>
          <a:xfrm flipH="1">
            <a:off x="8615812" y="5994328"/>
            <a:ext cx="1360418" cy="256188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139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6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6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6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6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6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6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6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6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3_6*l_h_i*1_6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SLIDE_ID" val="custom2023027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28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1_1"/>
  <p:tag name="KSO_WM_TEMPLATE_CATEGORY" val="diagram"/>
  <p:tag name="KSO_WM_TEMPLATE_INDEX" val="20231060"/>
  <p:tag name="KSO_WM_UNIT_LAYERLEVEL" val="1_1_1"/>
  <p:tag name="KSO_WM_TAG_VERSION" val="3.0"/>
  <p:tag name="KSO_WM_UNIT_TYPE" val="l_h_i"/>
  <p:tag name="KSO_WM_UNIT_INDEX" val="1_1_1"/>
  <p:tag name="KSO_WM_DIAGRAM_VERSION" val="3"/>
  <p:tag name="KSO_WM_DIAGRAM_COLOR_TRICK" val="4"/>
  <p:tag name="KSO_WM_DIAGRAM_COLOR_TEXT_CAN_REMOVE" val="n"/>
  <p:tag name="KSO_WM_DIAGRAM_GROUP_CODE" val="l1-1"/>
  <p:tag name="KSO_WM_UNIT_FILL_FORE_SCHEMECOLOR_INDEX" val="5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gradient&quot;:[{&quot;brightness&quot;:0.20000000298023224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1_2"/>
  <p:tag name="KSO_WM_TEMPLATE_CATEGORY" val="diagram"/>
  <p:tag name="KSO_WM_TEMPLATE_INDEX" val="20231060"/>
  <p:tag name="KSO_WM_UNIT_LAYERLEVEL" val="1_1_1"/>
  <p:tag name="KSO_WM_TAG_VERSION" val="3.0"/>
  <p:tag name="KSO_WM_UNIT_TYPE" val="l_h_i"/>
  <p:tag name="KSO_WM_UNIT_INDEX" val="1_1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25,&quot;colorType&quot;:1,&quot;foreColorIndex&quot;:13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060_4*l_h_a*1_1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5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2_1"/>
  <p:tag name="KSO_WM_TEMPLATE_CATEGORY" val="diagram"/>
  <p:tag name="KSO_WM_TEMPLATE_INDEX" val="20231060"/>
  <p:tag name="KSO_WM_UNIT_LAYERLEVEL" val="1_1_1"/>
  <p:tag name="KSO_WM_TAG_VERSION" val="3.0"/>
  <p:tag name="KSO_WM_UNIT_TYPE" val="l_h_i"/>
  <p:tag name="KSO_WM_UNIT_INDEX" val="1_2_1"/>
  <p:tag name="KSO_WM_DIAGRAM_VERSION" val="3"/>
  <p:tag name="KSO_WM_DIAGRAM_COLOR_TRICK" val="4"/>
  <p:tag name="KSO_WM_DIAGRAM_COLOR_TEXT_CAN_REMOVE" val="n"/>
  <p:tag name="KSO_WM_DIAGRAM_GROUP_CODE" val="l1-1"/>
  <p:tag name="KSO_WM_UNIT_FILL_FORE_SCHEMECOLOR_INDEX" val="6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gradient&quot;:[{&quot;brightness&quot;:0.20000000298023224,&quot;colorType&quot;:1,&quot;foreColorIndex&quot;:6,&quot;pos&quot;:0,&quot;transparency&quot;:0},{&quot;brightness&quot;:0.20000000298023224,&quot;colorType&quot;:1,&quot;foreColorIndex&quot;:6,&quot;pos&quot;:1,&quot;transparency&quot;:0}],&quot;type&quot;:3},&quot;glow&quot;:{&quot;colorType&quot;:0},&quot;line&quot;:{&quot;type&quot;:0},&quot;shadow&quot;:{&quot;brightness&quot;:-0.25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3_1"/>
  <p:tag name="KSO_WM_TEMPLATE_CATEGORY" val="diagram"/>
  <p:tag name="KSO_WM_TEMPLATE_INDEX" val="2023106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3_1"/>
  <p:tag name="KSO_WM_UNIT_FILL_FORE_SCHEMECOLOR_INDEX" val="7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gradient&quot;:[{&quot;brightness&quot;:0.20000000298023224,&quot;colorType&quot;:1,&quot;foreColorIndex&quot;:7,&quot;pos&quot;:0,&quot;transparency&quot;:0},{&quot;brightness&quot;:0.20000000298023224,&quot;colorType&quot;:1,&quot;foreColorIndex&quot;:7,&quot;pos&quot;:1,&quot;transparency&quot;:0}],&quot;type&quot;:3},&quot;glow&quot;:{&quot;colorType&quot;:0},&quot;line&quot;:{&quot;type&quot;:0},&quot;shadow&quot;:{&quot;brightness&quot;:-0.25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4_1"/>
  <p:tag name="KSO_WM_TEMPLATE_CATEGORY" val="diagram"/>
  <p:tag name="KSO_WM_TEMPLATE_INDEX" val="20231060"/>
  <p:tag name="KSO_WM_UNIT_LAYERLEVEL" val="1_1_1"/>
  <p:tag name="KSO_WM_TAG_VERSION" val="3.0"/>
  <p:tag name="KSO_WM_UNIT_TYPE" val="l_h_i"/>
  <p:tag name="KSO_WM_UNIT_INDEX" val="1_4_1"/>
  <p:tag name="KSO_WM_DIAGRAM_VERSION" val="3"/>
  <p:tag name="KSO_WM_DIAGRAM_COLOR_TRICK" val="4"/>
  <p:tag name="KSO_WM_DIAGRAM_COLOR_TEXT_CAN_REMOVE" val="n"/>
  <p:tag name="KSO_WM_DIAGRAM_GROUP_CODE" val="l1-1"/>
  <p:tag name="KSO_WM_UNIT_FILL_FORE_SCHEMECOLOR_INDEX" val="8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gradient&quot;:[{&quot;brightness&quot;:0.20000000298023224,&quot;colorType&quot;:1,&quot;foreColorIndex&quot;:8,&quot;pos&quot;:0,&quot;transparency&quot;:0},{&quot;brightness&quot;:0.20000000298023224,&quot;colorType&quot;:1,&quot;foreColorIndex&quot;:8,&quot;pos&quot;:1,&quot;transparency&quot;:0}],&quot;type&quot;:3},&quot;glow&quot;:{&quot;colorType&quot;:0},&quot;line&quot;:{&quot;type&quot;:0},&quot;shadow&quot;:{&quot;brightness&quot;:-0.25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2_2"/>
  <p:tag name="KSO_WM_TEMPLATE_CATEGORY" val="diagram"/>
  <p:tag name="KSO_WM_TEMPLATE_INDEX" val="20231060"/>
  <p:tag name="KSO_WM_UNIT_LAYERLEVEL" val="1_1_1"/>
  <p:tag name="KSO_WM_TAG_VERSION" val="3.0"/>
  <p:tag name="KSO_WM_UNIT_TYPE" val="l_h_i"/>
  <p:tag name="KSO_WM_UNIT_INDEX" val="1_2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25,&quot;colorType&quot;:1,&quot;foreColorIndex&quot;:13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3_3"/>
  <p:tag name="KSO_WM_TEMPLATE_CATEGORY" val="diagram"/>
  <p:tag name="KSO_WM_TEMPLATE_INDEX" val="2023106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3_3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25,&quot;colorType&quot;:1,&quot;foreColorIndex&quot;:13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4_2"/>
  <p:tag name="KSO_WM_TEMPLATE_CATEGORY" val="diagram"/>
  <p:tag name="KSO_WM_TEMPLATE_INDEX" val="20231060"/>
  <p:tag name="KSO_WM_UNIT_LAYERLEVEL" val="1_1_1"/>
  <p:tag name="KSO_WM_TAG_VERSION" val="3.0"/>
  <p:tag name="KSO_WM_UNIT_TYPE" val="l_h_i"/>
  <p:tag name="KSO_WM_UNIT_INDEX" val="1_4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25,&quot;colorType&quot;:1,&quot;foreColorIndex&quot;:13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060_4*l_h_a*1_2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6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diagram20231060_4*l_h_a*1_3_2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TYPE" val="l_h_a"/>
  <p:tag name="KSO_WM_UNIT_INDEX" val="1_3_2"/>
  <p:tag name="KSO_WM_UNIT_PRESET_TEXT" val="添加项标题"/>
  <p:tag name="KSO_WM_UNIT_TEXT_FILL_FORE_SCHEMECOLOR_INDEX" val="7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060_4*l_h_a*1_4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8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60_4*l_h_f*1_1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输入你的智能图形项正文，文字是您思想提炼,请尽量言简意赅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60_4*l_h_f*1_2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输入你的智能图形项正文，文字是您思想提炼,请尽量言简意赅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diagram20231060_4*l_h_f*1_3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SUBTYPE" val="a"/>
  <p:tag name="KSO_WM_UNIT_VALUE" val="60"/>
  <p:tag name="KSO_WM_UNIT_TYPE" val="l_h_f"/>
  <p:tag name="KSO_WM_UNIT_INDEX" val="1_3_1"/>
  <p:tag name="KSO_WM_UNIT_PRESET_TEXT" val="单击此处输入你的智能图形项正文，文字是您思想提炼,请尽量言简意赅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60_4*l_h_f*1_4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输入你的智能图形项正文，文字是您思想提炼,请尽量言简意赅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5_1"/>
  <p:tag name="KSO_WM_TEMPLATE_CATEGORY" val="diagram"/>
  <p:tag name="KSO_WM_TEMPLATE_INDEX" val="20231060"/>
  <p:tag name="KSO_WM_UNIT_LAYERLEVEL" val="1_1_1"/>
  <p:tag name="KSO_WM_TAG_VERSION" val="3.0"/>
  <p:tag name="KSO_WM_UNIT_TYPE" val="l_h_i"/>
  <p:tag name="KSO_WM_UNIT_INDEX" val="1_5_1"/>
  <p:tag name="KSO_WM_DIAGRAM_VERSION" val="3"/>
  <p:tag name="KSO_WM_DIAGRAM_COLOR_TRICK" val="4"/>
  <p:tag name="KSO_WM_DIAGRAM_COLOR_TEXT_CAN_REMOVE" val="n"/>
  <p:tag name="KSO_WM_DIAGRAM_GROUP_CODE" val="l1-1"/>
  <p:tag name="KSO_WM_UNIT_FILL_FORE_SCHEMECOLOR_INDEX" val="9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gradient&quot;:[{&quot;brightness&quot;:0.20000000298023224,&quot;colorType&quot;:1,&quot;foreColorIndex&quot;:9,&quot;pos&quot;:0,&quot;transparency&quot;:0},{&quot;brightness&quot;:0.20000000298023224,&quot;colorType&quot;:1,&quot;foreColorIndex&quot;:9,&quot;pos&quot;:1,&quot;transparency&quot;:0}],&quot;type&quot;:3},&quot;glow&quot;:{&quot;colorType&quot;:0},&quot;line&quot;:{&quot;type&quot;:0},&quot;shadow&quot;:{&quot;brightness&quot;:-0.25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60_4*l_h_i*1_5_2"/>
  <p:tag name="KSO_WM_TEMPLATE_CATEGORY" val="diagram"/>
  <p:tag name="KSO_WM_TEMPLATE_INDEX" val="20231060"/>
  <p:tag name="KSO_WM_UNIT_LAYERLEVEL" val="1_1_1"/>
  <p:tag name="KSO_WM_TAG_VERSION" val="3.0"/>
  <p:tag name="KSO_WM_UNIT_TYPE" val="l_h_i"/>
  <p:tag name="KSO_WM_UNIT_INDEX" val="1_5_2"/>
  <p:tag name="KSO_WM_DIAGRAM_VERSION" val="3"/>
  <p:tag name="KSO_WM_DIAGRAM_COLOR_TRICK" val="4"/>
  <p:tag name="KSO_WM_DIAGRAM_COLOR_TEXT_CAN_REMOVE" val="n"/>
  <p:tag name="KSO_WM_DIAGRAM_GROUP_CODE" val="l1-1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25,&quot;colorType&quot;:1,&quot;foreColorIndex&quot;:13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060_4*l_h_a*1_5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添加项标题"/>
  <p:tag name="KSO_WM_UNIT_TEXT_FILL_FORE_SCHEMECOLOR_INDEX" val="9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060_4*l_h_f*1_5_1"/>
  <p:tag name="KSO_WM_TEMPLATE_CATEGORY" val="diagram"/>
  <p:tag name="KSO_WM_TEMPLATE_INDEX" val="20231060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PRESET_TEXT" val="单击此处输入你的智能图形项正文，文字是您思想提炼,请尽量言简意赅"/>
  <p:tag name="KSO_WM_DIAGRAM_MAX_ITEMCNT" val="5"/>
  <p:tag name="KSO_WM_DIAGRAM_MIN_ITEMCNT" val="2"/>
  <p:tag name="KSO_WM_DIAGRAM_VIRTUALLY_FRAME" val="{&quot;height&quot;:203.6,&quot;width&quot;:837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83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26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6"/>
</p:tagLst>
</file>

<file path=ppt/tags/tag3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65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7"/>
</p:tagLst>
</file>

<file path=ppt/tags/tag4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412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3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435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2023-12-17T00:28:16Z</dcterms:created>
  <dcterms:modified xsi:type="dcterms:W3CDTF">2023-12-17T00:28:16Z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19088e4841d5456789e1f38e85b5fb8c_21</vt:lpwstr>
  </property>
</Properties>
</file>