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6214" r:id="rId1"/>
    <p:sldMasterId id="2147516251" r:id="rId2"/>
  </p:sldMasterIdLst>
  <p:notesMasterIdLst>
    <p:notesMasterId r:id="rId3"/>
  </p:notesMasterIdLst>
  <p:sldIdLst>
    <p:sldId id="15331" r:id="rId4"/>
    <p:sldId id="15334" r:id="rId5"/>
    <p:sldId id="15337" r:id="rId6"/>
    <p:sldId id="15340" r:id="rId7"/>
    <p:sldId id="15343" r:id="rId8"/>
    <p:sldId id="15346" r:id="rId9"/>
    <p:sldId id="15349" r:id="rId10"/>
    <p:sldId id="15352" r:id="rId11"/>
    <p:sldId id="15355" r:id="rId12"/>
    <p:sldId id="15358" r:id="rId13"/>
    <p:sldId id="15361" r:id="rId14"/>
    <p:sldId id="15364" r:id="rId15"/>
    <p:sldId id="15367" r:id="rId16"/>
    <p:sldId id="15370" r:id="rId17"/>
    <p:sldId id="15373" r:id="rId18"/>
    <p:sldId id="15376" r:id="rId19"/>
    <p:sldId id="15379" r:id="rId20"/>
    <p:sldId id="15382" r:id="rId21"/>
    <p:sldId id="15385" r:id="rId22"/>
    <p:sldId id="15388" r:id="rId23"/>
    <p:sldId id="15391" r:id="rId24"/>
    <p:sldId id="15394" r:id="rId25"/>
    <p:sldId id="15397" r:id="rId26"/>
    <p:sldId id="15400" r:id="rId27"/>
    <p:sldId id="15403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jpe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jpe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tags" Target="../tags/tag64.xml"/><Relationship Id="rId10" Type="http://schemas.openxmlformats.org/officeDocument/2006/relationships/tags" Target="../tags/tag65.xml"/><Relationship Id="rId11" Type="http://schemas.openxmlformats.org/officeDocument/2006/relationships/image" Target="../media/image2.png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838199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38199" y="42449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7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0824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algn="l" indent="0" marL="0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74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42449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84" name="文本占位符 1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852400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786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788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838200" y="177526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image" Target="../media/image2.png"/><Relationship Id="rId14" Type="http://schemas.openxmlformats.org/officeDocument/2006/relationships/tags" Target="../tags/tag68.xml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6215" r:id="rId1"/>
    <p:sldLayoutId id="2147516216" r:id="rId2"/>
    <p:sldLayoutId id="2147516217" r:id="rId3"/>
    <p:sldLayoutId id="2147516218" r:id="rId4"/>
    <p:sldLayoutId id="2147516219" r:id="rId5"/>
    <p:sldLayoutId id="2147516220" r:id="rId6"/>
    <p:sldLayoutId id="2147516221" r:id="rId7"/>
    <p:sldLayoutId id="2147516222" r:id="rId8"/>
    <p:sldLayoutId id="2147516223" r:id="rId9"/>
    <p:sldLayoutId id="2147516224" r:id="rId10"/>
    <p:sldLayoutId id="214751622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avLst/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16252" r:id="rId1"/>
    <p:sldLayoutId id="2147516253" r:id="rId2"/>
    <p:sldLayoutId id="2147516254" r:id="rId3"/>
    <p:sldLayoutId id="2147516255" r:id="rId4"/>
    <p:sldLayoutId id="2147516256" r:id="rId5"/>
    <p:sldLayoutId id="2147516257" r:id="rId6"/>
    <p:sldLayoutId id="2147516258" r:id="rId7"/>
    <p:sldLayoutId id="2147516259" r:id="rId8"/>
    <p:sldLayoutId id="2147516260" r:id="rId9"/>
    <p:sldLayoutId id="2147516261" r:id="rId10"/>
    <p:sldLayoutId id="214751626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tags" Target="../tags/tag90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tags" Target="../tags/tag184.xml"/><Relationship Id="rId22" Type="http://schemas.openxmlformats.org/officeDocument/2006/relationships/tags" Target="../tags/tag185.xml"/><Relationship Id="rId23" Type="http://schemas.openxmlformats.org/officeDocument/2006/relationships/tags" Target="../tags/tag186.xml"/><Relationship Id="rId24" Type="http://schemas.openxmlformats.org/officeDocument/2006/relationships/tags" Target="../tags/tag187.xml"/><Relationship Id="rId25" Type="http://schemas.openxmlformats.org/officeDocument/2006/relationships/tags" Target="../tags/tag188.xml"/><Relationship Id="rId26" Type="http://schemas.openxmlformats.org/officeDocument/2006/relationships/tags" Target="../tags/tag189.xml"/><Relationship Id="rId27" Type="http://schemas.openxmlformats.org/officeDocument/2006/relationships/tags" Target="../tags/tag190.xml"/><Relationship Id="rId28" Type="http://schemas.openxmlformats.org/officeDocument/2006/relationships/tags" Target="../tags/tag191.xml"/><Relationship Id="rId29" Type="http://schemas.openxmlformats.org/officeDocument/2006/relationships/tags" Target="../tags/tag192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tags" Target="../tags/tag268.xml"/><Relationship Id="rId14" Type="http://schemas.openxmlformats.org/officeDocument/2006/relationships/tags" Target="../tags/tag269.xml"/><Relationship Id="rId15" Type="http://schemas.openxmlformats.org/officeDocument/2006/relationships/tags" Target="../tags/tag270.xml"/><Relationship Id="rId16" Type="http://schemas.openxmlformats.org/officeDocument/2006/relationships/tags" Target="../tags/tag271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tags" Target="../tags/tag325.xml"/><Relationship Id="rId16" Type="http://schemas.openxmlformats.org/officeDocument/2006/relationships/tags" Target="../tags/tag326.xml"/><Relationship Id="rId17" Type="http://schemas.openxmlformats.org/officeDocument/2006/relationships/tags" Target="../tags/tag327.xml"/><Relationship Id="rId18" Type="http://schemas.openxmlformats.org/officeDocument/2006/relationships/tags" Target="../tags/tag328.xml"/><Relationship Id="rId19" Type="http://schemas.openxmlformats.org/officeDocument/2006/relationships/tags" Target="../tags/tag329.xml"/><Relationship Id="rId20" Type="http://schemas.openxmlformats.org/officeDocument/2006/relationships/tags" Target="../tags/tag330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199" y="1761445"/>
            <a:ext cx="6120000" cy="1800000"/>
          </a:xfrm>
        </p:spPr>
        <p:txBody>
          <a:bodyPr>
            <a:normAutofit/>
          </a:bodyPr>
          <a:p>
            <a:r>
              <a:rPr altLang="en-US" dirty="0" lang="zh-CN"/>
              <a:t>2024年汽车工业发展规划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199" y="3719265"/>
            <a:ext cx="6120000" cy="9720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年份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>
          <a:xfrm>
            <a:off x="8850824" y="504000"/>
            <a:ext cx="2743200" cy="504000"/>
          </a:xfrm>
        </p:spPr>
        <p:txBody>
          <a:bodyPr/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199" y="4799265"/>
            <a:ext cx="1620000" cy="396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dk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dk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dk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矩形: 圆角 8"/>
          <p:cNvSpPr/>
          <p:nvPr>
            <p:custDataLst>
              <p:tags r:id="rId1"/>
            </p:custDataLst>
          </p:nvPr>
        </p:nvSpPr>
        <p:spPr>
          <a:xfrm>
            <a:off x="635285" y="3308993"/>
            <a:ext cx="10921429" cy="2661007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algn="ctr" blurRad="190500" dist="88900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3145729" name="直接连接符 9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3633670" y="3678862"/>
            <a:ext cx="0" cy="1982913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6229649" y="3678862"/>
            <a:ext cx="0" cy="1982913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8825628" y="3678862"/>
            <a:ext cx="0" cy="1982913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96000" y="1818936"/>
            <a:ext cx="5512904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0" name="序号"/>
          <p:cNvSpPr txBox="1"/>
          <p:nvPr>
            <p:custDataLst>
              <p:tags r:id="rId6"/>
            </p:custDataLst>
          </p:nvPr>
        </p:nvSpPr>
        <p:spPr>
          <a:xfrm>
            <a:off x="1049924" y="3888187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7"/>
            </p:custDataLst>
          </p:nvPr>
        </p:nvSpPr>
        <p:spPr>
          <a:xfrm>
            <a:off x="1049923" y="4575886"/>
            <a:ext cx="208289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汽车工业发展现状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3890215" y="3888187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9"/>
            </p:custDataLst>
          </p:nvPr>
        </p:nvSpPr>
        <p:spPr>
          <a:xfrm>
            <a:off x="3890214" y="4575886"/>
            <a:ext cx="2082890" cy="901217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2024年汽车工业发展规划目标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10"/>
            </p:custDataLst>
          </p:nvPr>
        </p:nvSpPr>
        <p:spPr>
          <a:xfrm>
            <a:off x="6561550" y="3888187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11"/>
            </p:custDataLst>
          </p:nvPr>
        </p:nvSpPr>
        <p:spPr>
          <a:xfrm>
            <a:off x="6561549" y="4575886"/>
            <a:ext cx="2082890" cy="901217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2024年汽车工业发展重点任务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12"/>
            </p:custDataLst>
          </p:nvPr>
        </p:nvSpPr>
        <p:spPr>
          <a:xfrm>
            <a:off x="9076460" y="3888187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Four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3"/>
            </p:custDataLst>
          </p:nvPr>
        </p:nvSpPr>
        <p:spPr>
          <a:xfrm>
            <a:off x="9076459" y="4575886"/>
            <a:ext cx="208289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保障措施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汽车工业发展现状</a:t>
            </a:r>
            <a:endParaRPr altLang="en-US" dirty="0" lang="zh-CN"/>
          </a:p>
        </p:txBody>
      </p:sp>
      <p:sp>
        <p:nvSpPr>
          <p:cNvPr id="10488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汽车保有量及销售量</a:t>
            </a:r>
            <a:endParaRPr altLang="en-US" lang="zh-CN"/>
          </a:p>
        </p:txBody>
      </p:sp>
      <p:sp>
        <p:nvSpPr>
          <p:cNvPr id="10488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2024年汽车保有量达到2.5亿辆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新能源汽车保有量占比逐年上升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汽车消费升级趋势明显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2024年汽车销售量预计超过3000万辆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汽车产业结构</a:t>
            </a:r>
            <a:endParaRPr altLang="en-US" lang="zh-CN"/>
          </a:p>
        </p:txBody>
      </p:sp>
      <p:sp>
        <p:nvSpPr>
          <p:cNvPr id="104896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汽车零部件制造企业数量多、规模小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整车制造企业数量较少、规模较大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新能源汽车产业快速发展，成为新的增长点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汽车零部件出口额逐年增长，国际竞争力不断提升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汽车技术发展水平</a:t>
            </a:r>
            <a:endParaRPr altLang="en-US" lang="zh-CN"/>
          </a:p>
        </p:txBody>
      </p:sp>
      <p:sp>
        <p:nvSpPr>
          <p:cNvPr id="104902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智能网联汽车技术：自动驾驶、车联网等技术的研发和应用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新能源汽车技术：电动汽车、混合动力汽车等技术的普及和推广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汽车制造技术：数字化、自动化、智能化制造技术的应用，提高生产效率和产品质量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汽车零部件技术：高性能、高可靠性零部件的研发和生产，提升整车性能和安全性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08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9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新能源汽车市场持续增长，特斯拉、比亚迪等品牌占据较大市场份额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国内汽车市场竞争激烈，自主品牌与国际品牌竞争激烈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自动驾驶技术成为竞争焦点，各大车企加大研发投入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传统燃油车市场面临压力，但仍有较大发展空间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2024年汽车工业发展规划目标</a:t>
            </a:r>
            <a:endParaRPr altLang="en-US" dirty="0" lang="zh-CN"/>
          </a:p>
        </p:txBody>
      </p:sp>
      <p:sp>
        <p:nvSpPr>
          <p:cNvPr id="10491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提高汽车产业集中度</a:t>
            </a:r>
            <a:endParaRPr altLang="en-US" lang="zh-CN"/>
          </a:p>
        </p:txBody>
      </p:sp>
      <p:sp>
        <p:nvSpPr>
          <p:cNvPr id="10491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效果：优化产业结构，提高产业整体竞争力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意义：促进汽车工业高质量发展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目标：通过兼并重组，提高产业集中度，减少产能过剩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措施：鼓励企业进行跨地区、跨所有制兼并重组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推进新能源汽车发展</a:t>
            </a:r>
            <a:endParaRPr altLang="en-US" lang="zh-CN"/>
          </a:p>
        </p:txBody>
      </p:sp>
      <p:sp>
        <p:nvSpPr>
          <p:cNvPr id="104922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4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5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6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目标：到2024年，新能源汽车年产量占比达到汽车总产量的20%以上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国际合作：加强与国际新能源汽车产业链的合作与交流，共同推进新能源汽车发展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政策支持：制定优惠政策和补贴措施，鼓励消费者购买新能源汽车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措施：加大研发投入，提升电池续航里程和充电速度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加强智能网联汽车技术创新</a:t>
            </a:r>
            <a:endParaRPr altLang="en-US" lang="zh-CN"/>
          </a:p>
        </p:txBody>
      </p:sp>
      <p:sp>
        <p:nvSpPr>
          <p:cNvPr id="104930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目标：到2024年，智能网联汽车技术取得重大突破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重点领域：人工智能、大数据、云计算等关键技术研发及应用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创新平台建设：支持企业建设智能网联汽车创新平台，推动产学研用协同创新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政策支持：加大对智能网联汽车技术创新的支持力度，优化创新环境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提升汽车零部件国际竞争力</a:t>
            </a:r>
            <a:endParaRPr altLang="en-US" lang="zh-CN"/>
          </a:p>
        </p:txBody>
      </p:sp>
      <p:sp>
        <p:nvSpPr>
          <p:cNvPr id="10493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目标：提高汽车零部件的自主创新能力和技术水平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措施：加大研发投入，加强与国际先进企业的合作与交流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预期成果：降低生产成本，提高产品质量和附加值，增强国际竞争力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意义：促进汽车工业的转型升级和可持续发展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2024年汽车工业发展重点任务</a:t>
            </a:r>
            <a:endParaRPr altLang="en-US" dirty="0" lang="zh-CN"/>
          </a:p>
        </p:txBody>
      </p:sp>
      <p:sp>
        <p:nvSpPr>
          <p:cNvPr id="10494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加快新能源汽车关键技术研发</a:t>
            </a:r>
            <a:endParaRPr altLang="en-US" lang="zh-CN"/>
          </a:p>
        </p:txBody>
      </p:sp>
      <p:sp>
        <p:nvSpPr>
          <p:cNvPr id="10494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鼓励企业开展技术合作，共同攻克技术难关。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加大研发投入，提升电池、电机、电控等核心技术的自主创新能力。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加强与高校、科研机构的合作，推动产学研一体化发展。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优化政策环境，加大对新能源汽车产业的支持力度。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推进传统汽车技术升级</a:t>
            </a:r>
            <a:endParaRPr altLang="en-US" lang="zh-CN"/>
          </a:p>
        </p:txBody>
      </p:sp>
      <p:sp>
        <p:nvSpPr>
          <p:cNvPr id="10495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重点任务：加大研发投入，提升传统汽车动力系统、底盘系统等关键零部件的性能和可靠性。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目标：降低油耗、减少排放，提高燃油经济性和环保性能。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措施：加强产学研合作，推动传统汽车技术的创新和升级，加速新技术的研发和应用。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预期成果：提升传统汽车的整体性能和竞争力，推动汽车产业的可持续发展。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加强智能网联汽车技术创新</a:t>
            </a:r>
            <a:endParaRPr altLang="en-US" lang="zh-CN"/>
          </a:p>
        </p:txBody>
      </p:sp>
      <p:sp>
        <p:nvSpPr>
          <p:cNvPr id="10495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建设智能网联汽车测试和示范区，提升智能网联汽车产业生态体系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加大研发投入，提升智能网联汽车关键技术创新能力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加强与互联网企业合作，推动车联网应用和商业模式创新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积极参与国际标准制定，提升我国在智能网联汽车领域的国际话语权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提升汽车零部件制造水平</a:t>
            </a:r>
            <a:endParaRPr altLang="en-US" lang="zh-CN"/>
          </a:p>
        </p:txBody>
      </p:sp>
      <p:sp>
        <p:nvSpPr>
          <p:cNvPr id="10496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促进产业升级：加强产业链整合，优化产业结构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重点任务：加强关键零部件研发与生产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提升技术水平：引进先进制造技术，提高生产效率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质量监管：完善质量管理体系，提高产品质量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推进汽车产业绿色发展</a:t>
            </a:r>
            <a:endParaRPr altLang="en-US" lang="zh-CN"/>
          </a:p>
        </p:txBody>
      </p:sp>
      <p:sp>
        <p:nvSpPr>
          <p:cNvPr id="10496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发展智能网联汽车：加强汽车智能化、网联化技术的研究和应用，提升汽车的安全性和效率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推广电动汽车：加大电动汽车的研发和生产力度，提高电动汽车的市场份额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推进新能源汽车基础设施建设：加快充电桩、换电站等基础设施的建设，为新能源汽车的普及提供保障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促进汽车产业绿色供应链建设：加强汽车零部件的环保监管，推动汽车产业链的绿色化发展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保障措施</a:t>
            </a:r>
            <a:endParaRPr altLang="en-US" dirty="0" lang="zh-CN"/>
          </a:p>
        </p:txBody>
      </p:sp>
      <p:sp>
        <p:nvSpPr>
          <p:cNvPr id="10497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加强政策引导和支持</a:t>
            </a:r>
            <a:endParaRPr altLang="en-US" lang="zh-CN"/>
          </a:p>
        </p:txBody>
      </p:sp>
      <p:sp>
        <p:nvSpPr>
          <p:cNvPr id="104978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优化市场环境，加强反垄断和知识产权保护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制定汽车工业发展政策，明确发展方向和目标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加大对汽车企业的扶持力度，鼓励技术创新和产业升级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完善汽车产业法律法规体系，确保产业健康发展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优化市场环境</a:t>
            </a:r>
            <a:endParaRPr altLang="en-US" lang="zh-CN"/>
          </a:p>
        </p:txBody>
      </p:sp>
      <p:sp>
        <p:nvSpPr>
          <p:cNvPr id="104984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完善法律法规，加强市场监管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优化审批流程，提高市场准入效率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加强知识产权保护，鼓励技术创新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促进公平竞争，防止市场垄断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加大人才培养力度</a:t>
            </a:r>
            <a:endParaRPr altLang="en-US" lang="zh-CN"/>
          </a:p>
        </p:txBody>
      </p:sp>
      <p:sp>
        <p:nvSpPr>
          <p:cNvPr id="10499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制定汽车工业人才培养计划，提高人才培养质量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加大对汽车工业从业人员的培训力度，提高其技能水平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建立汽车工业人才库，加强人才储备和交流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加强与高校、研究机构的合作，推动产学研一体化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加强国际合作与交流</a:t>
            </a:r>
            <a:endParaRPr altLang="en-US" lang="zh-CN"/>
          </a:p>
        </p:txBody>
      </p:sp>
      <p:sp>
        <p:nvSpPr>
          <p:cNvPr id="104998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8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建立与国际汽车工业组织的合作关系，共同推动技术创新和产业升级。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加强与国际汽车企业的交流与合作，共同开发新产品和市场，提高国际竞争力。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引进国际先进的生产技术和设备，提高产品质量和生产效率。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积极参与国际汽车展览和论坛等活动，展示中国汽车工业的实力和水平，提升国际形象。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建立健全监测评估体系</a:t>
            </a:r>
            <a:endParaRPr altLang="en-US" lang="zh-CN"/>
          </a:p>
        </p:txBody>
      </p:sp>
      <p:sp>
        <p:nvSpPr>
          <p:cNvPr id="105003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建立监测评估指标体系，对规划实施情况进行实时监测和评估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4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定期开展规划实施情况评估，及时发现问题并采取措施加以解决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加强与相关部门的沟通协调，形成工作合力，共同推进规划实施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建立健全信息公开制度，及时向社会公布规划实施情况和监测评估结果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演讲完毕</a:t>
            </a:r>
            <a:br>
              <a:rPr altLang="zh-CN" dirty="0" lang="en-US"/>
            </a:br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096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50098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100" name="署名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/>
        <p:txBody>
          <a:bodyPr>
            <a:normAutofit/>
          </a:bodyPr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50102" name="文本占位符 19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1"/>
  <p:tag name="KSO_WM_TEMPLATE_THUMBS_INDEX" val="1、9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1_1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 添加文档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1_1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添加副标题"/>
</p:tagLst>
</file>

<file path=ppt/tags/tag76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1_1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77.xml><?xml version="1.0" encoding="utf-8"?>
<p:tagLst xmlns:p="http://schemas.openxmlformats.org/presentationml/2006/main">
  <p:tag name="KSO_WM_UNIT_SUBTYPE" val="e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1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20XX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1_1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98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1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4*l_i*1_1"/>
  <p:tag name="KSO_WM_TEMPLATE_CATEGORY" val="custom"/>
  <p:tag name="KSO_WM_TEMPLATE_INDEX" val="20230981"/>
  <p:tag name="KSO_WM_UNIT_LAYERLEVEL" val="1_1"/>
  <p:tag name="KSO_WM_TAG_VERSION" val="1.0"/>
  <p:tag name="KSO_WM_BEAUTIFY_FLAG" val="#wm#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4*l_h_i*1_2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4*l_h_i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4*l_h_i*1_4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4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1_4*l_h_i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Part On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1_4*l_h_a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1_4*l_h_i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Part Two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1_4*l_h_a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1_4*l_h_i*1_3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Part Thre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1_4*l_h_a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1_4*l_h_i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Part Four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1_4*l_h_a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SLIDE_ID" val="custom20230981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81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6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51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11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82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演讲完毕 感谢您的观看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2"/>
  <p:tag name="KSO_WM_UNIT_SUBTYPE" val="g"/>
  <p:tag name="KSO_WM_UNIT_PRESET_TEXT" val="YOUR LOGO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e"/>
  <p:tag name="KSO_WM_UNIT_NOCLEAR" val="0"/>
  <p:tag name="KSO_WM_UNIT_VALUE" val="32"/>
  <p:tag name="KSO_WM_UNIT_TYPE" val="f"/>
  <p:tag name="KSO_WM_UNIT_INDEX" val="3"/>
  <p:tag name="KSO_WM_UNIT_PRESET_TEXT" val="20XX"/>
</p:tagLst>
</file>

<file path=ppt/tags/tag359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9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360.xml><?xml version="1.0" encoding="utf-8"?>
<p:tagLst xmlns:p="http://schemas.openxmlformats.org/presentationml/2006/main">
  <p:tag name="KSO_WM_SLIDE_ID" val="custom2023098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1"/>
  <p:tag name="KSO_WM_SLIDE_TYPE" val="endPage"/>
  <p:tag name="KSO_WM_SLIDE_SUBTYPE" val="pureTxt"/>
  <p:tag name="KSO_WM_SLIDE_LAYOUT" val="a_b_f"/>
  <p:tag name="KSO_WM_SLIDE_LAYOUT_CNT" val="1_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2024-01-05T11:59:07Z</dcterms:created>
  <dcterms:modified xsi:type="dcterms:W3CDTF">2024-01-05T11:59:07Z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c24a451628144a5090326c9d2bd628f0_21</vt:lpwstr>
  </property>
</Properties>
</file>