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017" r:id="rId1"/>
    <p:sldMasterId id="2147492054" r:id="rId2"/>
  </p:sldMasterIdLst>
  <p:notesMasterIdLst>
    <p:notesMasterId r:id="rId3"/>
  </p:notesMasterIdLst>
  <p:sldIdLst>
    <p:sldId id="4160" r:id="rId4"/>
    <p:sldId id="4163" r:id="rId5"/>
    <p:sldId id="4166" r:id="rId6"/>
    <p:sldId id="4169" r:id="rId7"/>
    <p:sldId id="4175" r:id="rId9"/>
    <p:sldId id="4178" r:id="rId10"/>
    <p:sldId id="4181" r:id="rId11"/>
    <p:sldId id="4187" r:id="rId13"/>
    <p:sldId id="4190" r:id="rId14"/>
    <p:sldId id="4193" r:id="rId15"/>
    <p:sldId id="4196" r:id="rId16"/>
    <p:sldId id="4202" r:id="rId18"/>
    <p:sldId id="4205" r:id="rId19"/>
    <p:sldId id="4208" r:id="rId20"/>
    <p:sldId id="4214" r:id="rId22"/>
    <p:sldId id="4217" r:id="rId23"/>
    <p:sldId id="4220" r:id="rId24"/>
    <p:sldId id="4226" r:id="rId26"/>
    <p:sldId id="4229" r:id="rId27"/>
    <p:sldId id="4232" r:id="rId28"/>
    <p:sldId id="4235" r:id="rId29"/>
    <p:sldId id="4238" r:id="rId30"/>
    <p:sldId id="4244" r:id="rId32"/>
    <p:sldId id="4247" r:id="rId33"/>
    <p:sldId id="4250" r:id="rId34"/>
    <p:sldId id="4253" r:id="rId35"/>
    <p:sldId id="4256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018" r:id="rId1"/>
    <p:sldLayoutId id="2147492019" r:id="rId2"/>
    <p:sldLayoutId id="2147492020" r:id="rId3"/>
    <p:sldLayoutId id="2147492021" r:id="rId4"/>
    <p:sldLayoutId id="2147492022" r:id="rId5"/>
    <p:sldLayoutId id="2147492023" r:id="rId6"/>
    <p:sldLayoutId id="2147492024" r:id="rId7"/>
    <p:sldLayoutId id="2147492025" r:id="rId8"/>
    <p:sldLayoutId id="2147492026" r:id="rId9"/>
    <p:sldLayoutId id="2147492027" r:id="rId10"/>
    <p:sldLayoutId id="214749202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055" r:id="rId1"/>
    <p:sldLayoutId id="2147492056" r:id="rId2"/>
    <p:sldLayoutId id="2147492057" r:id="rId3"/>
    <p:sldLayoutId id="2147492058" r:id="rId4"/>
    <p:sldLayoutId id="2147492059" r:id="rId5"/>
    <p:sldLayoutId id="2147492060" r:id="rId6"/>
    <p:sldLayoutId id="2147492061" r:id="rId7"/>
    <p:sldLayoutId id="2147492062" r:id="rId8"/>
    <p:sldLayoutId id="2147492063" r:id="rId9"/>
    <p:sldLayoutId id="2147492064" r:id="rId10"/>
    <p:sldLayoutId id="214749206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tags" Target="../tags/tag171.xml"/><Relationship Id="rId18" Type="http://schemas.openxmlformats.org/officeDocument/2006/relationships/tags" Target="../tags/tag172.xml"/><Relationship Id="rId19" Type="http://schemas.openxmlformats.org/officeDocument/2006/relationships/tags" Target="../tags/tag173.xml"/><Relationship Id="rId20" Type="http://schemas.openxmlformats.org/officeDocument/2006/relationships/tags" Target="../tags/tag174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tags" Target="../tags/tag252.xml"/><Relationship Id="rId18" Type="http://schemas.openxmlformats.org/officeDocument/2006/relationships/tags" Target="../tags/tag253.xml"/><Relationship Id="rId19" Type="http://schemas.openxmlformats.org/officeDocument/2006/relationships/tags" Target="../tags/tag254.xml"/><Relationship Id="rId20" Type="http://schemas.openxmlformats.org/officeDocument/2006/relationships/tags" Target="../tags/tag255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tags" Target="../tags/tag268.xml"/><Relationship Id="rId14" Type="http://schemas.openxmlformats.org/officeDocument/2006/relationships/tags" Target="../tags/tag269.xml"/><Relationship Id="rId15" Type="http://schemas.openxmlformats.org/officeDocument/2006/relationships/tags" Target="../tags/tag270.xml"/><Relationship Id="rId16" Type="http://schemas.openxmlformats.org/officeDocument/2006/relationships/tags" Target="../tags/tag271.xml"/><Relationship Id="rId17" Type="http://schemas.openxmlformats.org/officeDocument/2006/relationships/tags" Target="../tags/tag272.xml"/><Relationship Id="rId18" Type="http://schemas.openxmlformats.org/officeDocument/2006/relationships/tags" Target="../tags/tag273.xml"/><Relationship Id="rId19" Type="http://schemas.openxmlformats.org/officeDocument/2006/relationships/tags" Target="../tags/tag274.xml"/><Relationship Id="rId20" Type="http://schemas.openxmlformats.org/officeDocument/2006/relationships/tags" Target="../tags/tag275.xml"/><Relationship Id="rId21" Type="http://schemas.openxmlformats.org/officeDocument/2006/relationships/tags" Target="../tags/tag276.xml"/><Relationship Id="rId22" Type="http://schemas.openxmlformats.org/officeDocument/2006/relationships/tags" Target="../tags/tag277.xml"/><Relationship Id="rId23" Type="http://schemas.openxmlformats.org/officeDocument/2006/relationships/tags" Target="../tags/tag278.xml"/><Relationship Id="rId24" Type="http://schemas.openxmlformats.org/officeDocument/2006/relationships/tags" Target="../tags/tag279.xml"/><Relationship Id="rId25" Type="http://schemas.openxmlformats.org/officeDocument/2006/relationships/tags" Target="../tags/tag280.xml"/><Relationship Id="rId26" Type="http://schemas.openxmlformats.org/officeDocument/2006/relationships/tags" Target="../tags/tag281.xml"/><Relationship Id="rId27" Type="http://schemas.openxmlformats.org/officeDocument/2006/relationships/tags" Target="../tags/tag282.xml"/><Relationship Id="rId28" Type="http://schemas.openxmlformats.org/officeDocument/2006/relationships/tags" Target="../tags/tag283.xml"/><Relationship Id="rId29" Type="http://schemas.openxmlformats.org/officeDocument/2006/relationships/tags" Target="../tags/tag284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tags" Target="../tags/tag350.xml"/><Relationship Id="rId17" Type="http://schemas.openxmlformats.org/officeDocument/2006/relationships/tags" Target="../tags/tag351.xml"/><Relationship Id="rId18" Type="http://schemas.openxmlformats.org/officeDocument/2006/relationships/tags" Target="../tags/tag352.xml"/><Relationship Id="rId19" Type="http://schemas.openxmlformats.org/officeDocument/2006/relationships/tags" Target="../tags/tag353.xml"/><Relationship Id="rId20" Type="http://schemas.openxmlformats.org/officeDocument/2006/relationships/tags" Target="../tags/tag354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2024年社会工作与公益事业行业工作总结及展望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2024年行业工作总结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行业背景与发展历程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行业发展趋势与展望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行业政策与法规环境分析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行业人才培养与队伍建设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行业背景与发展历程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社会工作与公益事业行业概述</a:t>
            </a:r>
            <a:endParaRPr altLang="en-US" lang="zh-CN"/>
          </a:p>
        </p:txBody>
      </p:sp>
      <p:sp>
        <p:nvSpPr>
          <p:cNvPr id="10491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行业的主要工作内容和职责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行业定义、性质和特点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行业的发展历程和现状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行业在社会中的地位和作用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行业发展历程回顾</a:t>
            </a:r>
            <a:endParaRPr altLang="en-US" lang="zh-CN"/>
          </a:p>
        </p:txBody>
      </p:sp>
      <p:sp>
        <p:nvSpPr>
          <p:cNvPr id="10491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行业起源与初步发展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当前行业现状及最新动态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未来发展趋势预测与展望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快速发展阶段及主要特征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2024年行业工作总结</a:t>
            </a:r>
            <a:endParaRPr altLang="en-US" dirty="0" lang="zh-CN"/>
          </a:p>
        </p:txBody>
      </p:sp>
      <p:sp>
        <p:nvSpPr>
          <p:cNvPr id="10492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行业规模与增长情况</a:t>
            </a:r>
            <a:endParaRPr altLang="en-US" lang="zh-CN"/>
          </a:p>
        </p:txBody>
      </p:sp>
      <p:sp>
        <p:nvSpPr>
          <p:cNvPr id="10493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行业规模：2024年社会工作与公益事业行业的规模及构成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增长情况：行业增长率及主要影响因素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地域分布：行业在不同地区的分布及发展特点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机构数量与人员规模：行业内的机构数量、人员规模及结构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行业主要工作成果</a:t>
            </a:r>
            <a:endParaRPr altLang="en-US" lang="zh-CN"/>
          </a:p>
        </p:txBody>
      </p:sp>
      <p:sp>
        <p:nvSpPr>
          <p:cNvPr id="10494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行业人才培养及团队建设成果显著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政策法规完善及行业规范发展取得进展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完成社会工作项目数量及质量提升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公益事业领域拓展及影响力扩大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行业存在的问题与挑战</a:t>
            </a:r>
            <a:endParaRPr altLang="en-US" lang="zh-CN"/>
          </a:p>
        </p:txBody>
      </p:sp>
      <p:sp>
        <p:nvSpPr>
          <p:cNvPr id="10494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资金不足：公益事业需要大量资金支持，但目前资金来源有限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行业人才短缺：缺乏专业人才，影响行业发展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监管不足：行业监管不到位，存在一些不规范的行为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社会认知度低：很多人对公益事业了解不足，缺乏参与意识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行业发展趋势与展望</a:t>
            </a:r>
            <a:endParaRPr altLang="en-US" dirty="0" lang="zh-CN"/>
          </a:p>
        </p:txBody>
      </p:sp>
      <p:sp>
        <p:nvSpPr>
          <p:cNvPr id="10495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行业发展趋势分析</a:t>
            </a:r>
            <a:endParaRPr altLang="en-US" lang="zh-CN"/>
          </a:p>
        </p:txBody>
      </p:sp>
      <p:sp>
        <p:nvSpPr>
          <p:cNvPr id="10496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数字化与智能化：利用大数据、人工智能等技术提升社会工作与公益事业效率和质量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专业化与职业化：加强专业培训和职业发展，提高从业人员的专业素养和综合能力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多元化与个性化：满足不同群体和个体的需求，提供更加多元化和个性化的社会工作与公益事业服务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国际化与合作化：加强国际交流与合作，推动社会工作与公益事业领域的国际化发展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行业未来发展展望</a:t>
            </a:r>
            <a:endParaRPr altLang="en-US" lang="zh-CN"/>
          </a:p>
        </p:txBody>
      </p:sp>
      <p:sp>
        <p:nvSpPr>
          <p:cNvPr id="10496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多元化与专业化：拓展服务领域，提高服务专业化水平，满足不同人群的需求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数字化与智能化：利用大数据、人工智能等技术提高社会工作与公益事业的效率和质量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国际化与合作化：加强国际合作与交流，借鉴国际先进经验，推动行业国际化发展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规范化与法制化：完善相关法律法规，加强行业监管，推动行业规范化发展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行业政策与法规环境分析</a:t>
            </a:r>
            <a:endParaRPr altLang="en-US" dirty="0" lang="zh-CN"/>
          </a:p>
        </p:txBody>
      </p:sp>
      <p:sp>
        <p:nvSpPr>
          <p:cNvPr id="10497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行业政策环境分析</a:t>
            </a:r>
            <a:endParaRPr altLang="en-US" lang="zh-CN"/>
          </a:p>
        </p:txBody>
      </p:sp>
      <p:sp>
        <p:nvSpPr>
          <p:cNvPr id="10498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行业政策法规概述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行业政策法规的执行与监管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行业政策环境的未来趋势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行业政策法规对行业发展的影响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行业法规环境分析</a:t>
            </a:r>
            <a:endParaRPr altLang="en-US" lang="zh-CN"/>
          </a:p>
        </p:txBody>
      </p:sp>
      <p:sp>
        <p:nvSpPr>
          <p:cNvPr id="104989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9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行业法规概述：介绍行业法规的定义、作用和重要性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行业法规未来展望：预测行业法规的发展趋势，提出政策建议和展望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行业法规现状：分析当前行业法规的现状，包括主要法规、政策及其影响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行业法规发展历程：梳理行业法规的发展历程，分析其变化趋势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行业人才培养与队伍建设</a:t>
            </a:r>
            <a:endParaRPr altLang="en-US" dirty="0" lang="zh-CN"/>
          </a:p>
        </p:txBody>
      </p:sp>
      <p:sp>
        <p:nvSpPr>
          <p:cNvPr id="10499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行业人才培养现状与问题</a:t>
            </a:r>
            <a:endParaRPr altLang="en-US" lang="zh-CN"/>
          </a:p>
        </p:txBody>
      </p:sp>
      <p:sp>
        <p:nvSpPr>
          <p:cNvPr id="1050064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66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行业人才总量不足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68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70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人才流失严重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72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74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人才素质参差不齐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076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培养机制不完善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行业人才培养策略与建议</a:t>
            </a:r>
            <a:endParaRPr altLang="en-US" lang="zh-CN"/>
          </a:p>
        </p:txBody>
      </p:sp>
      <p:sp>
        <p:nvSpPr>
          <p:cNvPr id="10501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1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制定长期人才培养计划：结合行业发展趋势和需求，制定人才培养目标和计划，确保人才培养的针对性和实效性。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2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加强校企合作：鼓励企业和高校、职业院校等合作，共同培养行业所需的人才，提高人才培养的质量和效率。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建立完善的人才激励机制：通过提供晋升机会、薪酬待遇等激励措施，吸引和留住优秀人才，激发人才创新创造活力。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3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推动人才国际化发展：加强国际交流与合作，引进国际先进的人才培养理念和模式，培养具有国际视野和跨文化交流能力的人才。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行业队伍建设现状与问题</a:t>
            </a:r>
            <a:endParaRPr altLang="en-US" lang="zh-CN"/>
          </a:p>
        </p:txBody>
      </p:sp>
      <p:sp>
        <p:nvSpPr>
          <p:cNvPr id="105017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行业人才队伍规模与结构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行业人才队伍建设存在的问题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行业人才队伍建设的政策措施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行业人才队伍建设的未来展望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行业队伍建设策略与建议</a:t>
            </a:r>
            <a:endParaRPr altLang="en-US" lang="zh-CN"/>
          </a:p>
        </p:txBody>
      </p:sp>
      <p:sp>
        <p:nvSpPr>
          <p:cNvPr id="10502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制定人才培养计划：针对不同层次和岗位，制定具体的培养计划，包括培训课程、实践锻炼、导师制度等。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加强团队建设：通过团队活动、交流分享等方式，增强团队凝聚力和合作精神，提高团队整体素质。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建立激励机制：通过设立奖励制度、晋升机制等方式，激发员工的工作积极性和创造力，提高员工满意度和忠诚度。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推动人才交流与合作：加强与其他行业、地区的人才交流与合作，拓宽人才视野和资源，提高行业整体竞争力。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行业合作与交流情况分析</a:t>
            </a:r>
            <a:endParaRPr altLang="en-US" dirty="0" lang="zh-CN"/>
          </a:p>
        </p:txBody>
      </p:sp>
      <p:sp>
        <p:nvSpPr>
          <p:cNvPr id="10502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行业合作现状与问题分析</a:t>
            </a:r>
            <a:endParaRPr altLang="en-US" lang="zh-CN"/>
          </a:p>
        </p:txBody>
      </p:sp>
      <p:sp>
        <p:nvSpPr>
          <p:cNvPr id="10503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行业合作现状：各领域合作日益紧密，形成多元化合作模式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未来合作展望：加强跨领域合作，推动行业标准化建设，完善合作机制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政策建议：政府应加大对行业合作的支持力度，推动政策制定和实施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合作问题分析：缺乏统一标准，信息不对称，合作机制不完善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行业合作策略与建议探讨</a:t>
            </a:r>
            <a:endParaRPr altLang="en-US" lang="zh-CN"/>
          </a:p>
        </p:txBody>
      </p:sp>
      <p:sp>
        <p:nvSpPr>
          <p:cNvPr id="10504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促进跨界合作：鼓励社会工作与公益事业与其他领域的跨界合作，拓展业务范围，提高服务质量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建立行业合作机制：加强不同领域、不同地域之间的合作，形成资源共享、优势互补的局面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加强国际交流与合作：积极参与国际交流与合作，引进先进理念和技术，提高行业整体水平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推动行业标准化建设：制定行业标准，规范行业行为，提高行业公信力和影响力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行业交流活动开展情况分析</a:t>
            </a:r>
            <a:endParaRPr altLang="en-US" lang="zh-CN"/>
          </a:p>
        </p:txBody>
      </p:sp>
      <p:sp>
        <p:nvSpPr>
          <p:cNvPr id="105051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行业交流活动对行业发展的影响和作用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2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行业交流活动的主要议题和成果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行业交流活动的参与人员和机构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3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4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行业交流活动的类型和数量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行业交流活动策略与建议探讨</a:t>
            </a:r>
            <a:endParaRPr altLang="en-US" lang="zh-CN"/>
          </a:p>
        </p:txBody>
      </p:sp>
      <p:sp>
        <p:nvSpPr>
          <p:cNvPr id="10505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行业交流活动的现状与问题分析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行业交流活动的目的与意义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行业交流活动的策略与建议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行业交流活动的未来发展趋势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4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1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28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8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3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91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2023-12-17T09:38:38Z</dcterms:created>
  <dcterms:modified xsi:type="dcterms:W3CDTF">2023-12-17T09:38:38Z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25994d71f8ff445382a47a26cad965df_21</vt:lpwstr>
  </property>
</Properties>
</file>