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415" r:id="rId1"/>
    <p:sldMasterId id="2147485452" r:id="rId2"/>
  </p:sldMasterIdLst>
  <p:notesMasterIdLst>
    <p:notesMasterId r:id="rId3"/>
  </p:notesMasterIdLst>
  <p:sldIdLst>
    <p:sldId id="1090" r:id="rId4"/>
    <p:sldId id="1095" r:id="rId5"/>
    <p:sldId id="1099" r:id="rId6"/>
    <p:sldId id="1102" r:id="rId7"/>
    <p:sldId id="1108" r:id="rId9"/>
    <p:sldId id="1111" r:id="rId10"/>
    <p:sldId id="1114" r:id="rId11"/>
    <p:sldId id="1117" r:id="rId12"/>
    <p:sldId id="1120" r:id="rId13"/>
    <p:sldId id="1126" r:id="rId15"/>
    <p:sldId id="1129" r:id="rId16"/>
    <p:sldId id="1132" r:id="rId17"/>
    <p:sldId id="1135" r:id="rId18"/>
    <p:sldId id="1138" r:id="rId19"/>
    <p:sldId id="1144" r:id="rId21"/>
    <p:sldId id="1147" r:id="rId22"/>
    <p:sldId id="1150" r:id="rId23"/>
    <p:sldId id="1153" r:id="rId24"/>
    <p:sldId id="1156" r:id="rId25"/>
    <p:sldId id="1162" r:id="rId27"/>
    <p:sldId id="1165" r:id="rId28"/>
    <p:sldId id="1168" r:id="rId29"/>
    <p:sldId id="1171" r:id="rId30"/>
    <p:sldId id="1174" r:id="rId31"/>
    <p:sldId id="1180" r:id="rId33"/>
    <p:sldId id="1183" r:id="rId34"/>
    <p:sldId id="1186" r:id="rId35"/>
    <p:sldId id="1189" r:id="rId36"/>
    <p:sldId id="1192" r:id="rId37"/>
    <p:sldId id="1198" r:id="rId39"/>
    <p:sldId id="1201" r:id="rId40"/>
    <p:sldId id="1204" r:id="rId41"/>
    <p:sldId id="1207" r:id="rId42"/>
    <p:sldId id="1211" r:id="rId4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416" r:id="rId1"/>
    <p:sldLayoutId id="2147485417" r:id="rId2"/>
    <p:sldLayoutId id="2147485418" r:id="rId3"/>
    <p:sldLayoutId id="2147485419" r:id="rId4"/>
    <p:sldLayoutId id="2147485420" r:id="rId5"/>
    <p:sldLayoutId id="2147485421" r:id="rId6"/>
    <p:sldLayoutId id="2147485422" r:id="rId7"/>
    <p:sldLayoutId id="2147485423" r:id="rId8"/>
    <p:sldLayoutId id="2147485424" r:id="rId9"/>
    <p:sldLayoutId id="2147485425" r:id="rId10"/>
    <p:sldLayoutId id="214748542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453" r:id="rId1"/>
    <p:sldLayoutId id="2147485454" r:id="rId2"/>
    <p:sldLayoutId id="2147485455" r:id="rId3"/>
    <p:sldLayoutId id="2147485456" r:id="rId4"/>
    <p:sldLayoutId id="2147485457" r:id="rId5"/>
    <p:sldLayoutId id="2147485458" r:id="rId6"/>
    <p:sldLayoutId id="2147485459" r:id="rId7"/>
    <p:sldLayoutId id="2147485460" r:id="rId8"/>
    <p:sldLayoutId id="2147485461" r:id="rId9"/>
    <p:sldLayoutId id="2147485462" r:id="rId10"/>
    <p:sldLayoutId id="214748546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tags" Target="../tags/tag110.xml"/><Relationship Id="rId22" Type="http://schemas.openxmlformats.org/officeDocument/2006/relationships/tags" Target="../tags/tag111.xml"/><Relationship Id="rId23" Type="http://schemas.openxmlformats.org/officeDocument/2006/relationships/tags" Target="../tags/tag112.xml"/><Relationship Id="rId24" Type="http://schemas.openxmlformats.org/officeDocument/2006/relationships/slideLayout" Target="../slideLayouts/slideLayout13.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tags" Target="../tags/tag170.xml"/><Relationship Id="rId14" Type="http://schemas.openxmlformats.org/officeDocument/2006/relationships/tags" Target="../tags/tag171.xml"/><Relationship Id="rId15"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tags" Target="../tags/tag266.xml"/><Relationship Id="rId14" Type="http://schemas.openxmlformats.org/officeDocument/2006/relationships/tags" Target="../tags/tag267.xml"/><Relationship Id="rId15" Type="http://schemas.openxmlformats.org/officeDocument/2006/relationships/tags" Target="../tags/tag268.xml"/><Relationship Id="rId16" Type="http://schemas.openxmlformats.org/officeDocument/2006/relationships/tags" Target="../tags/tag269.xml"/><Relationship Id="rId17" Type="http://schemas.openxmlformats.org/officeDocument/2006/relationships/tags" Target="../tags/tag270.xml"/><Relationship Id="rId18" Type="http://schemas.openxmlformats.org/officeDocument/2006/relationships/tags" Target="../tags/tag271.xml"/><Relationship Id="rId19" Type="http://schemas.openxmlformats.org/officeDocument/2006/relationships/tags" Target="../tags/tag272.xml"/><Relationship Id="rId20" Type="http://schemas.openxmlformats.org/officeDocument/2006/relationships/tags" Target="../tags/tag273.xml"/><Relationship Id="rId2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tags" Target="../tags/tag356.xml"/><Relationship Id="rId14" Type="http://schemas.openxmlformats.org/officeDocument/2006/relationships/tags" Target="../tags/tag357.xml"/><Relationship Id="rId15" Type="http://schemas.openxmlformats.org/officeDocument/2006/relationships/tags" Target="../tags/tag358.xml"/><Relationship Id="rId16" Type="http://schemas.openxmlformats.org/officeDocument/2006/relationships/tags" Target="../tags/tag359.xml"/><Relationship Id="rId17" Type="http://schemas.openxmlformats.org/officeDocument/2006/relationships/tags" Target="../tags/tag360.xml"/><Relationship Id="rId18" Type="http://schemas.openxmlformats.org/officeDocument/2006/relationships/tags" Target="../tags/tag361.xml"/><Relationship Id="rId19" Type="http://schemas.openxmlformats.org/officeDocument/2006/relationships/tags" Target="../tags/tag362.xml"/><Relationship Id="rId20" Type="http://schemas.openxmlformats.org/officeDocument/2006/relationships/tags" Target="../tags/tag363.xml"/><Relationship Id="rId2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xxx,a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2024年汽车制造创新与发展趋势</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675255" y="2459355"/>
            <a:ext cx="3320415" cy="52133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52527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71005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397115" y="2459355"/>
            <a:ext cx="3270250" cy="551180"/>
          </a:xfrm>
          <a:prstGeom prst="rect"/>
          <a:noFill/>
        </p:spPr>
        <p:txBody>
          <a:bodyPr anchor="t" anchorCtr="0" bIns="0" lIns="0" rIns="0" rtlCol="0" tIns="0" wrap="square">
            <a:normAutofit/>
          </a:bodyPr>
          <a:p>
            <a:pPr indent="-6985" marL="84455"/>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汽车制造技术的创新</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34" name="序号"/>
          <p:cNvSpPr txBox="1"/>
          <p:nvPr>
            <p:custDataLst>
              <p:tags r:id="rId6"/>
            </p:custDataLst>
          </p:nvPr>
        </p:nvSpPr>
        <p:spPr>
          <a:xfrm>
            <a:off x="624713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43191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675255" y="3435985"/>
            <a:ext cx="3321050" cy="604520"/>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新能源汽车的发展趋势</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52527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71005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397115" y="3435985"/>
            <a:ext cx="3270250" cy="59753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智能网联技术的融合发展</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24713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43191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675255" y="4465955"/>
            <a:ext cx="3320415" cy="573405"/>
          </a:xfrm>
          <a:prstGeom prst="rect"/>
          <a:noFill/>
        </p:spPr>
        <p:txBody>
          <a:bodyPr anchor="t" anchorCtr="0" bIns="0" lIns="0" rIns="0" rtlCol="0" tIns="0" wrap="square">
            <a:normAutofit fontScale="7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汽车制造产业链的协同发展</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52527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71005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397115" y="4465955"/>
            <a:ext cx="3269615" cy="581025"/>
          </a:xfrm>
          <a:prstGeom prst="rect"/>
          <a:noFill/>
        </p:spPr>
        <p:txBody>
          <a:bodyPr anchor="t" anchorCtr="0" bIns="0" lIns="0" rIns="0" rtlCol="0" tIns="0" wrap="square">
            <a:normAutofit fontScale="7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汽车制造行业的挑战与机遇</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24713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43191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62" name="标题"/>
          <p:cNvSpPr txBox="1"/>
          <p:nvPr>
            <p:custDataLst>
              <p:tags r:id="rId20"/>
            </p:custDataLst>
          </p:nvPr>
        </p:nvSpPr>
        <p:spPr>
          <a:xfrm>
            <a:off x="2675255" y="5471795"/>
            <a:ext cx="3319145" cy="58991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未来汽车制造行业的展望</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4" name="序号"/>
          <p:cNvSpPr txBox="1"/>
          <p:nvPr>
            <p:custDataLst>
              <p:tags r:id="rId21"/>
            </p:custDataLst>
          </p:nvPr>
        </p:nvSpPr>
        <p:spPr>
          <a:xfrm>
            <a:off x="1525270" y="529844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07</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6" name="弧形 22"/>
          <p:cNvSpPr/>
          <p:nvPr>
            <p:custDataLst>
              <p:tags r:id="rId22"/>
            </p:custDataLst>
          </p:nvPr>
        </p:nvSpPr>
        <p:spPr>
          <a:xfrm rot="5040000">
            <a:off x="1710055" y="523049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8"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34" name="标题 3"/>
          <p:cNvSpPr>
            <a:spLocks noGrp="1"/>
          </p:cNvSpPr>
          <p:nvPr>
            <p:ph type="title" idx="1"/>
            <p:custDataLst>
              <p:tags r:id="rId2"/>
            </p:custDataLst>
          </p:nvPr>
        </p:nvSpPr>
        <p:spPr/>
        <p:txBody>
          <a:bodyPr/>
          <a:p>
            <a:r>
              <a:rPr altLang="en-US" lang="zh-CN"/>
              <a:t>汽车制造技术的创新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idx="2"/>
          </p:nvPr>
        </p:nvSpPr>
        <p:spPr/>
        <p:txBody>
          <a:bodyPr/>
          <a:p>
            <a:r>
              <a:rPr altLang="en-US" lang="zh-CN"/>
              <a:t>轻量化技术</a:t>
            </a:r>
            <a:endParaRPr altLang="en-US" lang="zh-CN"/>
          </a:p>
        </p:txBody>
      </p:sp>
      <p:sp>
        <p:nvSpPr>
          <p:cNvPr id="1048998"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00"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02"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轻量化技术的定义和重要性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04"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06"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08"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轻量化技术的实现方法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10"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2"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14"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轻量化技术在汽车制造中的应用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16"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18"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0"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轻量化技术对汽车性能和安全性的影响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1"/>
          <p:cNvSpPr>
            <a:spLocks noGrp="1"/>
          </p:cNvSpPr>
          <p:nvPr>
            <p:ph type="title" idx="2"/>
          </p:nvPr>
        </p:nvSpPr>
        <p:spPr/>
        <p:txBody>
          <a:bodyPr/>
          <a:p>
            <a:r>
              <a:rPr altLang="en-US" lang="zh-CN"/>
              <a:t>智能化生产流程</a:t>
            </a:r>
            <a:endParaRPr altLang="en-US" lang="zh-CN"/>
          </a:p>
        </p:txBody>
      </p:sp>
      <p:sp>
        <p:nvSpPr>
          <p:cNvPr id="1049056"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8"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0"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2"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4"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数字化管理：通过数字化技术对生产过程进行实时监控和管理，实现数据驱动的决策</a:t>
            </a:r>
            <a:endParaRPr altLang="en-US" sz="1400" lang="zh-CN" spc="150">
              <a:solidFill>
                <a:schemeClr val="tx1"/>
              </a:solidFill>
              <a:effectLst/>
              <a:latin typeface="+mn-ea"/>
              <a:sym typeface="+mn-ea"/>
            </a:endParaRPr>
          </a:p>
        </p:txBody>
      </p:sp>
      <p:sp>
        <p:nvSpPr>
          <p:cNvPr id="1049066"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自动化生产：采用机器人和自动化设备，提高生产效率和质量</a:t>
            </a:r>
            <a:endParaRPr altLang="en-US" dirty="0" sz="1400" lang="zh-CN" spc="150">
              <a:solidFill>
                <a:schemeClr val="tx1"/>
              </a:solidFill>
              <a:effectLst/>
              <a:latin typeface="+mn-ea"/>
              <a:sym typeface="+mn-ea"/>
            </a:endParaRPr>
          </a:p>
        </p:txBody>
      </p:sp>
      <p:sp>
        <p:nvSpPr>
          <p:cNvPr id="1049068"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智能化制造：利用人工智能和大数据技术，实现制造过程的智能化和自主化</a:t>
            </a:r>
            <a:endParaRPr altLang="en-US" sz="1400" lang="zh-CN" spc="150">
              <a:solidFill>
                <a:schemeClr val="tx1"/>
              </a:solidFill>
              <a:effectLst/>
              <a:latin typeface="+mn-ea"/>
              <a:sym typeface="+mn-ea"/>
            </a:endParaRPr>
          </a:p>
        </p:txBody>
      </p:sp>
      <p:sp>
        <p:nvSpPr>
          <p:cNvPr id="1049070"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柔性化生产：根据市场需求和产品特点，灵活调整生产计划和流程，提高生产效率和适应性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4" name="标题 1"/>
          <p:cNvSpPr>
            <a:spLocks noGrp="1"/>
          </p:cNvSpPr>
          <p:nvPr>
            <p:ph type="title" idx="2"/>
          </p:nvPr>
        </p:nvSpPr>
        <p:spPr/>
        <p:txBody>
          <a:bodyPr/>
          <a:p>
            <a:r>
              <a:rPr altLang="en-US" lang="zh-CN"/>
              <a:t>数字化工厂</a:t>
            </a:r>
            <a:endParaRPr altLang="en-US" lang="zh-CN"/>
          </a:p>
        </p:txBody>
      </p:sp>
      <p:sp>
        <p:nvSpPr>
          <p:cNvPr id="1049106"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定义：数字化工厂是一种将信息技术、制造技术和通信技术相结合的工厂形态</a:t>
            </a:r>
            <a:endParaRPr altLang="en-US" dirty="0" sz="1200" lang="zh-CN" spc="150">
              <a:solidFill>
                <a:schemeClr val="tx1">
                  <a:lumMod val="65000"/>
                  <a:lumOff val="35000"/>
                </a:schemeClr>
              </a:solidFill>
              <a:latin typeface="+mn-ea"/>
              <a:sym typeface="+mn-ea"/>
            </a:endParaRPr>
          </a:p>
        </p:txBody>
      </p:sp>
      <p:sp>
        <p:nvSpPr>
          <p:cNvPr id="1049108"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特点：数字化工厂具有高度自动化、智能化、网络化等特点</a:t>
            </a:r>
            <a:endParaRPr altLang="en-US" dirty="0" sz="1200" lang="zh-CN" spc="150">
              <a:solidFill>
                <a:schemeClr val="tx1">
                  <a:lumMod val="65000"/>
                  <a:lumOff val="35000"/>
                </a:schemeClr>
              </a:solidFill>
              <a:latin typeface="+mn-ea"/>
              <a:sym typeface="+mn-ea"/>
            </a:endParaRPr>
          </a:p>
        </p:txBody>
      </p:sp>
      <p:sp>
        <p:nvSpPr>
          <p:cNvPr id="1049110"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优势：数字化工厂可以提高生产效率、降低成本、提高产品质量</a:t>
            </a:r>
            <a:endParaRPr altLang="en-US" dirty="0" sz="1200" lang="zh-CN" spc="150">
              <a:solidFill>
                <a:schemeClr val="tx1">
                  <a:lumMod val="65000"/>
                  <a:lumOff val="35000"/>
                </a:schemeClr>
              </a:solidFill>
              <a:latin typeface="+mn-ea"/>
              <a:sym typeface="+mn-ea"/>
            </a:endParaRPr>
          </a:p>
        </p:txBody>
      </p:sp>
      <p:sp>
        <p:nvSpPr>
          <p:cNvPr id="1049112"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发展趋势：数字化工厂将成为未来汽车制造的重要趋势之一，实现更加智能化、高效化的生产方式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6" name="标题 1"/>
          <p:cNvSpPr>
            <a:spLocks noGrp="1"/>
          </p:cNvSpPr>
          <p:nvPr>
            <p:ph type="title" idx="2"/>
          </p:nvPr>
        </p:nvSpPr>
        <p:spPr/>
        <p:txBody>
          <a:bodyPr/>
          <a:p>
            <a:r>
              <a:rPr altLang="en-US" lang="zh-CN"/>
              <a:t>环保材料的应用</a:t>
            </a:r>
            <a:endParaRPr altLang="en-US" lang="zh-CN"/>
          </a:p>
        </p:txBody>
      </p:sp>
      <p:sp>
        <p:nvSpPr>
          <p:cNvPr id="104914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环保材料在汽车制造中的重要性</a:t>
            </a:r>
            <a:endParaRPr altLang="en-US" dirty="0" sz="2000" lang="zh-CN" spc="150">
              <a:solidFill>
                <a:schemeClr val="tx1">
                  <a:lumMod val="85000"/>
                  <a:lumOff val="15000"/>
                </a:schemeClr>
              </a:solidFill>
              <a:latin typeface="+mn-ea"/>
              <a:sym typeface="+mn-ea"/>
            </a:endParaRPr>
          </a:p>
        </p:txBody>
      </p:sp>
      <p:sp>
        <p:nvSpPr>
          <p:cNvPr id="104915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环保材料的应用范围和种类</a:t>
            </a:r>
            <a:endParaRPr altLang="en-US" dirty="0" sz="2000" lang="zh-CN" spc="150">
              <a:solidFill>
                <a:schemeClr val="tx1">
                  <a:lumMod val="85000"/>
                  <a:lumOff val="15000"/>
                </a:schemeClr>
              </a:solidFill>
              <a:latin typeface="+mn-ea"/>
              <a:sym typeface="+mn-ea"/>
            </a:endParaRPr>
          </a:p>
        </p:txBody>
      </p:sp>
      <p:sp>
        <p:nvSpPr>
          <p:cNvPr id="104916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环保材料对汽车性能的影响</a:t>
            </a:r>
            <a:endParaRPr altLang="en-US" dirty="0" sz="2000" lang="zh-CN" spc="150">
              <a:solidFill>
                <a:schemeClr val="tx1">
                  <a:lumMod val="85000"/>
                  <a:lumOff val="15000"/>
                </a:schemeClr>
              </a:solidFill>
              <a:latin typeface="+mn-ea"/>
              <a:sym typeface="+mn-ea"/>
            </a:endParaRPr>
          </a:p>
        </p:txBody>
      </p:sp>
      <p:sp>
        <p:nvSpPr>
          <p:cNvPr id="104916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环保材料的发展趋势和前景</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4"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06" name="标题 3"/>
          <p:cNvSpPr>
            <a:spLocks noGrp="1"/>
          </p:cNvSpPr>
          <p:nvPr>
            <p:ph type="title" idx="1"/>
            <p:custDataLst>
              <p:tags r:id="rId2"/>
            </p:custDataLst>
          </p:nvPr>
        </p:nvSpPr>
        <p:spPr/>
        <p:txBody>
          <a:bodyPr/>
          <a:p>
            <a:r>
              <a:rPr altLang="en-US" lang="zh-CN"/>
              <a:t>新能源汽车的发展趋势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68" name="标题 1"/>
          <p:cNvSpPr>
            <a:spLocks noGrp="1"/>
          </p:cNvSpPr>
          <p:nvPr>
            <p:ph type="title" idx="2"/>
          </p:nvPr>
        </p:nvSpPr>
        <p:spPr/>
        <p:txBody>
          <a:bodyPr/>
          <a:p>
            <a:r>
              <a:rPr altLang="en-US" lang="zh-CN"/>
              <a:t>电动汽车的普及</a:t>
            </a:r>
            <a:endParaRPr altLang="en-US" lang="zh-CN"/>
          </a:p>
        </p:txBody>
      </p:sp>
      <p:sp>
        <p:nvSpPr>
          <p:cNvPr id="1049270" name="弧形 58"/>
          <p:cNvSpPr/>
          <p:nvPr>
            <p:custDataLst>
              <p:tags r:id="rId1"/>
            </p:custDataLst>
          </p:nvPr>
        </p:nvSpPr>
        <p:spPr>
          <a:xfrm>
            <a:off x="8107943" y="2135001"/>
            <a:ext cx="3470815" cy="3470815"/>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72" name="弧形 57"/>
          <p:cNvSpPr/>
          <p:nvPr>
            <p:custDataLst>
              <p:tags r:id="rId2"/>
            </p:custDataLst>
          </p:nvPr>
        </p:nvSpPr>
        <p:spPr>
          <a:xfrm>
            <a:off x="608330" y="2135001"/>
            <a:ext cx="3470815" cy="3470815"/>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74" name="椭圆 22"/>
          <p:cNvSpPr/>
          <p:nvPr>
            <p:custDataLst>
              <p:tags r:id="rId3"/>
            </p:custDataLst>
          </p:nvPr>
        </p:nvSpPr>
        <p:spPr>
          <a:xfrm>
            <a:off x="8449133"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6" name="椭圆 23"/>
          <p:cNvSpPr/>
          <p:nvPr>
            <p:custDataLst>
              <p:tags r:id="rId4"/>
            </p:custDataLst>
          </p:nvPr>
        </p:nvSpPr>
        <p:spPr>
          <a:xfrm>
            <a:off x="8835314"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8" name="正文"/>
          <p:cNvSpPr txBox="1"/>
          <p:nvPr>
            <p:custDataLst>
              <p:tags r:id="rId5"/>
            </p:custDataLst>
          </p:nvPr>
        </p:nvSpPr>
        <p:spPr>
          <a:xfrm>
            <a:off x="8901865"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未来电动汽车市场展望</a:t>
            </a:r>
            <a:endParaRPr altLang="en-US" dirty="0" sz="1200" lang="zh-CN" spc="150">
              <a:solidFill>
                <a:srgbClr val="FFFFFF"/>
              </a:solidFill>
              <a:latin typeface="+mn-ea"/>
              <a:sym typeface="+mn-ea"/>
            </a:endParaRPr>
          </a:p>
        </p:txBody>
      </p:sp>
      <p:sp>
        <p:nvSpPr>
          <p:cNvPr id="1049280" name="椭圆 24"/>
          <p:cNvSpPr/>
          <p:nvPr>
            <p:custDataLst>
              <p:tags r:id="rId6"/>
            </p:custDataLst>
          </p:nvPr>
        </p:nvSpPr>
        <p:spPr>
          <a:xfrm>
            <a:off x="601675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2" name="椭圆 25"/>
          <p:cNvSpPr/>
          <p:nvPr>
            <p:custDataLst>
              <p:tags r:id="rId7"/>
            </p:custDataLst>
          </p:nvPr>
        </p:nvSpPr>
        <p:spPr>
          <a:xfrm>
            <a:off x="6401994"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4" name="正文"/>
          <p:cNvSpPr txBox="1"/>
          <p:nvPr>
            <p:custDataLst>
              <p:tags r:id="rId8"/>
            </p:custDataLst>
          </p:nvPr>
        </p:nvSpPr>
        <p:spPr>
          <a:xfrm>
            <a:off x="6469482"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电动汽车技术不断创新</a:t>
            </a:r>
            <a:endParaRPr altLang="en-US" dirty="0" sz="1200" lang="zh-CN" spc="150">
              <a:solidFill>
                <a:schemeClr val="tx1">
                  <a:lumMod val="65000"/>
                  <a:lumOff val="35000"/>
                </a:schemeClr>
              </a:solidFill>
              <a:latin typeface="+mn-ea"/>
              <a:sym typeface="+mn-ea"/>
            </a:endParaRPr>
          </a:p>
        </p:txBody>
      </p:sp>
      <p:sp>
        <p:nvSpPr>
          <p:cNvPr id="1049286" name="椭圆 7"/>
          <p:cNvSpPr/>
          <p:nvPr>
            <p:custDataLst>
              <p:tags r:id="rId9"/>
            </p:custDataLst>
          </p:nvPr>
        </p:nvSpPr>
        <p:spPr>
          <a:xfrm>
            <a:off x="3584367"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8" name="椭圆 9"/>
          <p:cNvSpPr/>
          <p:nvPr>
            <p:custDataLst>
              <p:tags r:id="rId10"/>
            </p:custDataLst>
          </p:nvPr>
        </p:nvSpPr>
        <p:spPr>
          <a:xfrm>
            <a:off x="3969611"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0" name="正文"/>
          <p:cNvSpPr txBox="1"/>
          <p:nvPr>
            <p:custDataLst>
              <p:tags r:id="rId11"/>
            </p:custDataLst>
          </p:nvPr>
        </p:nvSpPr>
        <p:spPr>
          <a:xfrm>
            <a:off x="4037099"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政策支持推动电动汽车发展</a:t>
            </a:r>
            <a:endParaRPr altLang="en-US" dirty="0" sz="1200" lang="zh-CN" spc="150">
              <a:solidFill>
                <a:srgbClr val="FFFFFF"/>
              </a:solidFill>
              <a:latin typeface="+mn-ea"/>
              <a:sym typeface="+mn-ea"/>
            </a:endParaRPr>
          </a:p>
        </p:txBody>
      </p:sp>
      <p:sp>
        <p:nvSpPr>
          <p:cNvPr id="1049292" name="椭圆 5"/>
          <p:cNvSpPr/>
          <p:nvPr>
            <p:custDataLst>
              <p:tags r:id="rId12"/>
            </p:custDataLst>
          </p:nvPr>
        </p:nvSpPr>
        <p:spPr>
          <a:xfrm>
            <a:off x="87547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4" name="椭圆 4"/>
          <p:cNvSpPr/>
          <p:nvPr>
            <p:custDataLst>
              <p:tags r:id="rId13"/>
            </p:custDataLst>
          </p:nvPr>
        </p:nvSpPr>
        <p:spPr>
          <a:xfrm>
            <a:off x="1260715"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6" name="正文"/>
          <p:cNvSpPr txBox="1"/>
          <p:nvPr>
            <p:custDataLst>
              <p:tags r:id="rId14"/>
            </p:custDataLst>
          </p:nvPr>
        </p:nvSpPr>
        <p:spPr>
          <a:xfrm>
            <a:off x="1328203"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电动汽车市场增长迅速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0" name="标题 1"/>
          <p:cNvSpPr>
            <a:spLocks noGrp="1"/>
          </p:cNvSpPr>
          <p:nvPr>
            <p:ph type="title" idx="2"/>
          </p:nvPr>
        </p:nvSpPr>
        <p:spPr/>
        <p:txBody>
          <a:bodyPr/>
          <a:p>
            <a:r>
              <a:rPr altLang="en-US" lang="zh-CN"/>
              <a:t>混合动力汽车的技术创新</a:t>
            </a:r>
            <a:endParaRPr altLang="en-US" lang="zh-CN"/>
          </a:p>
        </p:txBody>
      </p:sp>
      <p:sp>
        <p:nvSpPr>
          <p:cNvPr id="1049332"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4"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6"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混合动力汽车的定义与特点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8"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0"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2"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混合动力汽车的技术原理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44"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6"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8"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混合动力汽车的技术创新方向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50"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2"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4"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混合动力汽车的技术创新成果与案例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8" name="标题 1"/>
          <p:cNvSpPr>
            <a:spLocks noGrp="1"/>
          </p:cNvSpPr>
          <p:nvPr>
            <p:ph type="title" idx="2"/>
          </p:nvPr>
        </p:nvSpPr>
        <p:spPr/>
        <p:txBody>
          <a:bodyPr/>
          <a:p>
            <a:r>
              <a:rPr altLang="en-US" lang="zh-CN"/>
              <a:t>氢燃料电池汽车的应用前景</a:t>
            </a:r>
            <a:endParaRPr altLang="en-US" lang="zh-CN"/>
          </a:p>
        </p:txBody>
      </p:sp>
      <p:sp>
        <p:nvSpPr>
          <p:cNvPr id="1049390"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2"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4"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6"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8"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氢燃料电池汽车的发展现状</a:t>
            </a:r>
            <a:endParaRPr altLang="en-US" sz="1400" lang="zh-CN" spc="150">
              <a:solidFill>
                <a:schemeClr val="tx1"/>
              </a:solidFill>
              <a:effectLst/>
              <a:latin typeface="+mn-ea"/>
              <a:sym typeface="+mn-ea"/>
            </a:endParaRPr>
          </a:p>
        </p:txBody>
      </p:sp>
      <p:sp>
        <p:nvSpPr>
          <p:cNvPr id="1049400"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氢燃料电池汽车的定义和特点</a:t>
            </a:r>
            <a:endParaRPr altLang="en-US" dirty="0" sz="1400" lang="zh-CN" spc="150">
              <a:solidFill>
                <a:schemeClr val="tx1"/>
              </a:solidFill>
              <a:effectLst/>
              <a:latin typeface="+mn-ea"/>
              <a:sym typeface="+mn-ea"/>
            </a:endParaRPr>
          </a:p>
        </p:txBody>
      </p:sp>
      <p:sp>
        <p:nvSpPr>
          <p:cNvPr id="1049402"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氢燃料电池汽车的应用领域</a:t>
            </a:r>
            <a:endParaRPr altLang="en-US" sz="1400" lang="zh-CN" spc="150">
              <a:solidFill>
                <a:schemeClr val="tx1"/>
              </a:solidFill>
              <a:effectLst/>
              <a:latin typeface="+mn-ea"/>
              <a:sym typeface="+mn-ea"/>
            </a:endParaRPr>
          </a:p>
        </p:txBody>
      </p:sp>
      <p:sp>
        <p:nvSpPr>
          <p:cNvPr id="1049404"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氢燃料电池汽车的未来发展趋势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8" name="标题 1"/>
          <p:cNvSpPr>
            <a:spLocks noGrp="1"/>
          </p:cNvSpPr>
          <p:nvPr>
            <p:ph type="title" idx="2"/>
          </p:nvPr>
        </p:nvSpPr>
        <p:spPr/>
        <p:txBody>
          <a:bodyPr/>
          <a:p>
            <a:r>
              <a:rPr altLang="en-US" lang="zh-CN"/>
              <a:t>自动驾驶技术在新能源汽车领域的应用</a:t>
            </a:r>
            <a:endParaRPr altLang="en-US" lang="zh-CN"/>
          </a:p>
        </p:txBody>
      </p:sp>
      <p:sp>
        <p:nvSpPr>
          <p:cNvPr id="1049440"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2"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自动驾驶技术概述：定义、分类、发展历程</a:t>
            </a:r>
            <a:endParaRPr altLang="en-US" dirty="0" sz="2000" lang="zh-CN" spc="150">
              <a:solidFill>
                <a:schemeClr val="tx1">
                  <a:lumMod val="75000"/>
                  <a:lumOff val="25000"/>
                </a:schemeClr>
              </a:solidFill>
              <a:latin typeface="+mn-ea"/>
              <a:sym typeface="+mn-ea"/>
            </a:endParaRPr>
          </a:p>
        </p:txBody>
      </p:sp>
      <p:sp>
        <p:nvSpPr>
          <p:cNvPr id="1049444"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6"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8"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新能源汽车领域自动驾驶技术的应用现状：技术原理、应用场景、优势与挑战</a:t>
            </a:r>
            <a:endParaRPr altLang="en-US" dirty="0" sz="2000" lang="zh-CN" spc="150">
              <a:solidFill>
                <a:schemeClr val="tx1">
                  <a:lumMod val="75000"/>
                  <a:lumOff val="25000"/>
                </a:schemeClr>
              </a:solidFill>
              <a:latin typeface="+mn-ea"/>
              <a:sym typeface="+mn-ea"/>
            </a:endParaRPr>
          </a:p>
        </p:txBody>
      </p:sp>
      <p:sp>
        <p:nvSpPr>
          <p:cNvPr id="1049450"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2"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4"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新能源汽车领域自动驾驶技术的发展趋势：技术升级、政策支持、市场前景</a:t>
            </a:r>
            <a:endParaRPr altLang="en-US" dirty="0" sz="2000" lang="zh-CN" spc="150">
              <a:solidFill>
                <a:schemeClr val="tx1">
                  <a:lumMod val="75000"/>
                  <a:lumOff val="25000"/>
                </a:schemeClr>
              </a:solidFill>
              <a:latin typeface="+mn-ea"/>
              <a:sym typeface="+mn-ea"/>
            </a:endParaRPr>
          </a:p>
        </p:txBody>
      </p:sp>
      <p:sp>
        <p:nvSpPr>
          <p:cNvPr id="1049456"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8"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0"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自动驾驶技术在新能源汽车领域的应用前景：未来发展趋势、技术瓶颈与突破方向</a:t>
            </a:r>
            <a:endParaRPr altLang="en-US" dirty="0" sz="2000" lang="zh-CN" spc="150">
              <a:solidFill>
                <a:schemeClr val="tx1">
                  <a:lumMod val="75000"/>
                  <a:lumOff val="25000"/>
                </a:schemeClr>
              </a:solidFill>
              <a:latin typeface="+mn-ea"/>
              <a:sym typeface="+mn-ea"/>
            </a:endParaRPr>
          </a:p>
        </p:txBody>
      </p:sp>
      <p:sp>
        <p:nvSpPr>
          <p:cNvPr id="1049462"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96"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98" name="标题 3"/>
          <p:cNvSpPr>
            <a:spLocks noGrp="1"/>
          </p:cNvSpPr>
          <p:nvPr>
            <p:ph type="title" idx="1"/>
            <p:custDataLst>
              <p:tags r:id="rId2"/>
            </p:custDataLst>
          </p:nvPr>
        </p:nvSpPr>
        <p:spPr/>
        <p:txBody>
          <a:bodyPr/>
          <a:p>
            <a:r>
              <a:rPr altLang="en-US" lang="zh-CN"/>
              <a:t>智能网联技术的融合发展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60" name="标题 1"/>
          <p:cNvSpPr>
            <a:spLocks noGrp="1"/>
          </p:cNvSpPr>
          <p:nvPr>
            <p:ph type="title" idx="2"/>
          </p:nvPr>
        </p:nvSpPr>
        <p:spPr/>
        <p:txBody>
          <a:bodyPr/>
          <a:p>
            <a:r>
              <a:rPr altLang="en-US" lang="zh-CN"/>
              <a:t>车联网技术的广泛应用</a:t>
            </a:r>
            <a:endParaRPr altLang="en-US" lang="zh-CN"/>
          </a:p>
        </p:txBody>
      </p:sp>
      <p:sp>
        <p:nvSpPr>
          <p:cNvPr id="104956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应用场景：车联网技术广泛应用于智能交通、智能驾驶、智能物流等领域，为车辆安全、高效、便捷运行提供了有力支持。</a:t>
            </a:r>
            <a:endParaRPr altLang="en-US" sz="1400" lang="zh-CN" spc="150">
              <a:solidFill>
                <a:schemeClr val="tx1"/>
              </a:solidFill>
              <a:effectLst/>
              <a:latin typeface="+mn-ea"/>
              <a:sym typeface="+mn-ea"/>
            </a:endParaRPr>
          </a:p>
        </p:txBody>
      </p:sp>
      <p:sp>
        <p:nvSpPr>
          <p:cNvPr id="104957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定义与概念：车联网技术是指通过无线网络等通信技术，实现车辆与车辆、车辆与基础设施、车辆与行人的全面互联互通。</a:t>
            </a:r>
            <a:endParaRPr altLang="en-US" dirty="0" sz="1400" lang="zh-CN" spc="150">
              <a:solidFill>
                <a:schemeClr val="tx1"/>
              </a:solidFill>
              <a:effectLst/>
              <a:latin typeface="+mn-ea"/>
              <a:sym typeface="+mn-ea"/>
            </a:endParaRPr>
          </a:p>
        </p:txBody>
      </p:sp>
      <p:sp>
        <p:nvSpPr>
          <p:cNvPr id="104957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技术创新：随着5G、人工智能等技术的不断发展，车联网技术也在不断创新，为汽车制造创新与发展趋势提供了新的动力。</a:t>
            </a:r>
            <a:endParaRPr altLang="en-US" sz="1400" lang="zh-CN" spc="150">
              <a:solidFill>
                <a:schemeClr val="tx1"/>
              </a:solidFill>
              <a:effectLst/>
              <a:latin typeface="+mn-ea"/>
              <a:sym typeface="+mn-ea"/>
            </a:endParaRPr>
          </a:p>
        </p:txBody>
      </p:sp>
      <p:sp>
        <p:nvSpPr>
          <p:cNvPr id="104957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未来展望：随着技术的不断进步和应用场景的不断拓展，车联网技术的广泛应用将成为未来汽车制造创新与发展趋势的重要方向之一。</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0" name="标题 1"/>
          <p:cNvSpPr>
            <a:spLocks noGrp="1"/>
          </p:cNvSpPr>
          <p:nvPr>
            <p:ph type="title" idx="2"/>
          </p:nvPr>
        </p:nvSpPr>
        <p:spPr/>
        <p:txBody>
          <a:bodyPr/>
          <a:p>
            <a:r>
              <a:rPr altLang="en-US" lang="zh-CN"/>
              <a:t>人工智能在汽车制造中的应用</a:t>
            </a:r>
            <a:endParaRPr altLang="en-US" lang="zh-CN"/>
          </a:p>
        </p:txBody>
      </p:sp>
      <p:sp>
        <p:nvSpPr>
          <p:cNvPr id="1049612"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4"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6"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0"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4"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8"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人工智能算法：优化汽车性能、降低能耗和提高生产效率</a:t>
            </a:r>
            <a:endParaRPr altLang="en-US" dirty="0" sz="2400" lang="zh-CN">
              <a:latin typeface="+mn-ea"/>
              <a:ea typeface="+mn-ea"/>
            </a:endParaRPr>
          </a:p>
        </p:txBody>
      </p:sp>
      <p:sp>
        <p:nvSpPr>
          <p:cNvPr id="1049630"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人工智能与5G技术的融合：推动汽车产业创新发展</a:t>
            </a:r>
            <a:endParaRPr altLang="en-US" dirty="0" sz="2400" lang="zh-CN">
              <a:latin typeface="+mn-ea"/>
              <a:ea typeface="+mn-ea"/>
            </a:endParaRPr>
          </a:p>
        </p:txBody>
      </p:sp>
      <p:sp>
        <p:nvSpPr>
          <p:cNvPr id="1049632"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智能制造技术：实现自动化、数字化和智能化生产</a:t>
            </a:r>
            <a:endParaRPr altLang="en-US" dirty="0" sz="2400" lang="zh-CN">
              <a:latin typeface="+mn-ea"/>
              <a:ea typeface="+mn-ea"/>
            </a:endParaRPr>
          </a:p>
        </p:txBody>
      </p:sp>
      <p:sp>
        <p:nvSpPr>
          <p:cNvPr id="1049634"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智能网联技术：提高汽车安全性、舒适性和便捷性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68" name="标题 1"/>
          <p:cNvSpPr>
            <a:spLocks noGrp="1"/>
          </p:cNvSpPr>
          <p:nvPr>
            <p:ph type="title" idx="2"/>
          </p:nvPr>
        </p:nvSpPr>
        <p:spPr/>
        <p:txBody>
          <a:bodyPr/>
          <a:p>
            <a:r>
              <a:rPr altLang="en-US" lang="zh-CN"/>
              <a:t>5G技术在汽车制造中的应用前景</a:t>
            </a:r>
            <a:endParaRPr altLang="en-US" lang="zh-CN"/>
          </a:p>
        </p:txBody>
      </p:sp>
      <p:sp>
        <p:nvSpPr>
          <p:cNvPr id="1049670"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2"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4"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5G技术为汽车制造提供了更高效、更智能的生产方式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76"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8"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0"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5G技术可以实现车与车、车与基础设施、车与行人的全面互联</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2"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4"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6"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5G技术可以提高汽车的安全性、舒适性和智能化水平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8"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0"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2"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5G技术可以为汽车制造带来更广泛的市场前景和商业机遇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26" name="标题 1"/>
          <p:cNvSpPr>
            <a:spLocks noGrp="1"/>
          </p:cNvSpPr>
          <p:nvPr>
            <p:ph type="title" idx="2"/>
          </p:nvPr>
        </p:nvSpPr>
        <p:spPr/>
        <p:txBody>
          <a:bodyPr/>
          <a:p>
            <a:r>
              <a:rPr altLang="en-US" lang="zh-CN"/>
              <a:t>跨界合作推动智能网联技术的发展</a:t>
            </a:r>
            <a:endParaRPr altLang="en-US" lang="zh-CN"/>
          </a:p>
        </p:txBody>
      </p:sp>
      <p:sp>
        <p:nvSpPr>
          <p:cNvPr id="1049728"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0"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2"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跨界合作的意义：打破行业壁垒，促进资源共享，推动智能网联技术的快速发展</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34"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6"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38"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跨界合作的实践：各大汽车制造商与科技公司、互联网企业等跨界合作，共同研发智能网联技术</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0"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2"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44"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跨界合作的优势：通过跨界合作，可以充分利用不同领域的优势资源，提高研发效率，降低成本</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6"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8"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0" name="TextBox 2"/>
          <p:cNvSpPr txBox="1"/>
          <p:nvPr>
            <p:custDataLst>
              <p:tags r:id="rId12"/>
            </p:custDataLst>
          </p:nvPr>
        </p:nvSpPr>
        <p:spPr>
          <a:xfrm>
            <a:off x="9144725" y="3137487"/>
            <a:ext cx="2279040" cy="1840306"/>
          </a:xfrm>
          <a:prstGeom prst="rect"/>
          <a:noFill/>
        </p:spPr>
        <p:txBody>
          <a:bodyPr rtlCol="0" wrap="square">
            <a:normAutofit fontScale="7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跨界合作的挑战：跨界合作需要克服文化差异、技术标准不统一等问题，需要建立良好的沟通机制和合作模式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4"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86" name="标题 3"/>
          <p:cNvSpPr>
            <a:spLocks noGrp="1"/>
          </p:cNvSpPr>
          <p:nvPr>
            <p:ph type="title" idx="1"/>
            <p:custDataLst>
              <p:tags r:id="rId2"/>
            </p:custDataLst>
          </p:nvPr>
        </p:nvSpPr>
        <p:spPr/>
        <p:txBody>
          <a:bodyPr/>
          <a:p>
            <a:r>
              <a:rPr altLang="en-US" lang="zh-CN"/>
              <a:t>汽车制造产业链的协同发展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48" name="标题 1"/>
          <p:cNvSpPr>
            <a:spLocks noGrp="1"/>
          </p:cNvSpPr>
          <p:nvPr>
            <p:ph type="title" idx="2"/>
          </p:nvPr>
        </p:nvSpPr>
        <p:spPr/>
        <p:txBody>
          <a:bodyPr/>
          <a:p>
            <a:r>
              <a:rPr altLang="en-US" lang="zh-CN"/>
              <a:t>零部件制造业的技术创新</a:t>
            </a:r>
            <a:endParaRPr altLang="en-US" lang="zh-CN"/>
          </a:p>
        </p:txBody>
      </p:sp>
      <p:sp>
        <p:nvSpPr>
          <p:cNvPr id="104985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轻量化技术：采用高强度材料、优化结构设计等手段降低汽车重量，提高燃油经济性和性能。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数字化技术：采用数字化建模、仿真和优化等技术手段，提高零部件制造的精度和效率。</a:t>
            </a:r>
            <a:endParaRPr dirty="0" sz="2000" err="1">
              <a:solidFill>
                <a:schemeClr val="tx1">
                  <a:lumMod val="75000"/>
                  <a:lumOff val="25000"/>
                </a:schemeClr>
              </a:solidFill>
              <a:latin typeface="+mn-ea"/>
              <a:ea typeface="+mn-ea"/>
              <a:cs typeface="+mn-ea"/>
              <a:sym typeface="+mn-lt"/>
            </a:endParaRPr>
          </a:p>
        </p:txBody>
      </p:sp>
      <p:sp>
        <p:nvSpPr>
          <p:cNvPr id="104987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7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绿色制造技术：采用环保材料、节能设备和工艺，降低零部件制造过程中的能耗和排放。</a:t>
            </a:r>
            <a:endParaRPr dirty="0" sz="2000" err="1">
              <a:solidFill>
                <a:schemeClr val="tx1">
                  <a:lumMod val="75000"/>
                  <a:lumOff val="25000"/>
                </a:schemeClr>
              </a:solidFill>
              <a:latin typeface="+mn-ea"/>
              <a:ea typeface="+mn-ea"/>
              <a:cs typeface="+mn-ea"/>
              <a:sym typeface="+mn-lt"/>
            </a:endParaRPr>
          </a:p>
        </p:txBody>
      </p:sp>
      <p:sp>
        <p:nvSpPr>
          <p:cNvPr id="10498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智能化技术：应用先进的传感器、控制器和执行器等设备，实现零部件的智能化制造和装配。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22" name="标题 1"/>
          <p:cNvSpPr>
            <a:spLocks noGrp="1"/>
          </p:cNvSpPr>
          <p:nvPr>
            <p:ph type="title" idx="2"/>
          </p:nvPr>
        </p:nvSpPr>
        <p:spPr/>
        <p:txBody>
          <a:bodyPr/>
          <a:p>
            <a:r>
              <a:rPr altLang="en-US" lang="zh-CN"/>
              <a:t>汽车销售与服务业的转型升级</a:t>
            </a:r>
            <a:endParaRPr altLang="en-US" lang="zh-CN"/>
          </a:p>
        </p:txBody>
      </p:sp>
      <p:sp>
        <p:nvSpPr>
          <p:cNvPr id="1049924"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汽车销售模式的转变：从传统4S店向线上购车平台的转型</a:t>
            </a:r>
            <a:endParaRPr altLang="en-US" dirty="0" sz="1200" lang="zh-CN" spc="150">
              <a:solidFill>
                <a:schemeClr val="tx1">
                  <a:lumMod val="65000"/>
                  <a:lumOff val="35000"/>
                </a:schemeClr>
              </a:solidFill>
              <a:latin typeface="+mn-ea"/>
              <a:sym typeface="+mn-ea"/>
            </a:endParaRPr>
          </a:p>
        </p:txBody>
      </p:sp>
      <p:sp>
        <p:nvSpPr>
          <p:cNvPr id="1049926"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汽车服务业的创新：智能化、个性化服务的发展趋势</a:t>
            </a:r>
            <a:endParaRPr altLang="en-US" dirty="0" sz="1200" lang="zh-CN" spc="150">
              <a:solidFill>
                <a:schemeClr val="tx1">
                  <a:lumMod val="65000"/>
                  <a:lumOff val="35000"/>
                </a:schemeClr>
              </a:solidFill>
              <a:latin typeface="+mn-ea"/>
              <a:sym typeface="+mn-ea"/>
            </a:endParaRPr>
          </a:p>
        </p:txBody>
      </p:sp>
      <p:sp>
        <p:nvSpPr>
          <p:cNvPr id="1049928"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汽车金融与保险市场的拓展：为消费者提供更多元化的购车方案</a:t>
            </a:r>
            <a:endParaRPr altLang="en-US" dirty="0" sz="1200" lang="zh-CN" spc="150">
              <a:solidFill>
                <a:schemeClr val="tx1">
                  <a:lumMod val="65000"/>
                  <a:lumOff val="35000"/>
                </a:schemeClr>
              </a:solidFill>
              <a:latin typeface="+mn-ea"/>
              <a:sym typeface="+mn-ea"/>
            </a:endParaRPr>
          </a:p>
        </p:txBody>
      </p:sp>
      <p:sp>
        <p:nvSpPr>
          <p:cNvPr id="1049930"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汽车共享与租赁市场的崛起：满足消费者对出行方式多样化的需求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64" name="标题 1"/>
          <p:cNvSpPr>
            <a:spLocks noGrp="1"/>
          </p:cNvSpPr>
          <p:nvPr>
            <p:ph type="title" idx="2"/>
          </p:nvPr>
        </p:nvSpPr>
        <p:spPr/>
        <p:txBody>
          <a:bodyPr/>
          <a:p>
            <a:r>
              <a:rPr altLang="en-US" lang="zh-CN"/>
              <a:t>汽车制造与环保产业的融合发展</a:t>
            </a:r>
            <a:endParaRPr altLang="en-US" lang="zh-CN"/>
          </a:p>
        </p:txBody>
      </p:sp>
      <p:sp>
        <p:nvSpPr>
          <p:cNvPr id="1049966"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8"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0"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2"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4"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环保产业的发展趋势</a:t>
            </a:r>
            <a:endParaRPr altLang="en-US" sz="1400" lang="zh-CN" spc="150">
              <a:solidFill>
                <a:schemeClr val="tx1"/>
              </a:solidFill>
              <a:effectLst/>
              <a:latin typeface="+mn-ea"/>
              <a:sym typeface="+mn-ea"/>
            </a:endParaRPr>
          </a:p>
        </p:txBody>
      </p:sp>
      <p:sp>
        <p:nvSpPr>
          <p:cNvPr id="1049976"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汽车制造产业链的协同发展</a:t>
            </a:r>
            <a:endParaRPr altLang="en-US" dirty="0" sz="1400" lang="zh-CN" spc="150">
              <a:solidFill>
                <a:schemeClr val="tx1"/>
              </a:solidFill>
              <a:effectLst/>
              <a:latin typeface="+mn-ea"/>
              <a:sym typeface="+mn-ea"/>
            </a:endParaRPr>
          </a:p>
        </p:txBody>
      </p:sp>
      <p:sp>
        <p:nvSpPr>
          <p:cNvPr id="1049978"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汽车制造与环保产业的融合方式</a:t>
            </a:r>
            <a:endParaRPr altLang="en-US" sz="1400" lang="zh-CN" spc="150">
              <a:solidFill>
                <a:schemeClr val="tx1"/>
              </a:solidFill>
              <a:effectLst/>
              <a:latin typeface="+mn-ea"/>
              <a:sym typeface="+mn-ea"/>
            </a:endParaRPr>
          </a:p>
        </p:txBody>
      </p:sp>
      <p:sp>
        <p:nvSpPr>
          <p:cNvPr id="1049980"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融合发展的优势与挑战</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14" name="标题 1"/>
          <p:cNvSpPr>
            <a:spLocks noGrp="1"/>
          </p:cNvSpPr>
          <p:nvPr>
            <p:ph type="title" idx="2"/>
          </p:nvPr>
        </p:nvSpPr>
        <p:spPr/>
        <p:txBody>
          <a:bodyPr/>
          <a:p>
            <a:r>
              <a:rPr altLang="en-US" lang="zh-CN"/>
              <a:t>全球供应链的协同与优化</a:t>
            </a:r>
            <a:endParaRPr altLang="en-US" lang="zh-CN"/>
          </a:p>
        </p:txBody>
      </p:sp>
      <p:sp>
        <p:nvSpPr>
          <p:cNvPr id="1050016"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8"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0"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供应链协同的重要性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22"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4"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6"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供应链协同的现状与挑战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28"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0"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2"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供应链协同的优化策略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34"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6"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8"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供应链协同的未来发展趋势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72" name="文本占位符 1"/>
          <p:cNvSpPr>
            <a:spLocks noGrp="1"/>
          </p:cNvSpPr>
          <p:nvPr>
            <p:ph type="body" idx="2"/>
            <p:custDataLst>
              <p:tags r:id="rId1"/>
            </p:custDataLst>
          </p:nvPr>
        </p:nvSpPr>
        <p:spPr/>
        <p:txBody>
          <a:bodyPr/>
          <a:p>
            <a:r>
              <a:rPr altLang="en-US" lang="zh-CN"/>
              <a:t>Part Six</a:t>
            </a:r>
            <a:endParaRPr altLang="en-US" lang="zh-CN"/>
          </a:p>
        </p:txBody>
      </p:sp>
      <p:sp>
        <p:nvSpPr>
          <p:cNvPr id="1050074" name="标题 3"/>
          <p:cNvSpPr>
            <a:spLocks noGrp="1"/>
          </p:cNvSpPr>
          <p:nvPr>
            <p:ph type="title" idx="1"/>
            <p:custDataLst>
              <p:tags r:id="rId2"/>
            </p:custDataLst>
          </p:nvPr>
        </p:nvSpPr>
        <p:spPr/>
        <p:txBody>
          <a:bodyPr/>
          <a:p>
            <a:r>
              <a:rPr altLang="en-US" lang="zh-CN"/>
              <a:t>汽车制造行业的挑战与机遇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36" name="标题 1"/>
          <p:cNvSpPr>
            <a:spLocks noGrp="1"/>
          </p:cNvSpPr>
          <p:nvPr>
            <p:ph type="title" idx="2"/>
          </p:nvPr>
        </p:nvSpPr>
        <p:spPr/>
        <p:txBody>
          <a:bodyPr/>
          <a:p>
            <a:r>
              <a:rPr altLang="en-US" lang="zh-CN"/>
              <a:t>市场竞争的激烈与挑战</a:t>
            </a:r>
            <a:endParaRPr altLang="en-US" lang="zh-CN"/>
          </a:p>
        </p:txBody>
      </p:sp>
      <p:sp>
        <p:nvSpPr>
          <p:cNvPr id="105013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国内外汽车制造商的竞争日益激烈</a:t>
            </a:r>
            <a:endParaRPr altLang="en-US" dirty="0" sz="2000" lang="zh-CN" spc="150">
              <a:solidFill>
                <a:schemeClr val="tx1">
                  <a:lumMod val="85000"/>
                  <a:lumOff val="15000"/>
                </a:schemeClr>
              </a:solidFill>
              <a:latin typeface="+mn-ea"/>
              <a:sym typeface="+mn-ea"/>
            </a:endParaRPr>
          </a:p>
        </p:txBody>
      </p:sp>
      <p:sp>
        <p:nvSpPr>
          <p:cNvPr id="105014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消费者对汽车性能、安全和舒适度的要求不断提高</a:t>
            </a:r>
            <a:endParaRPr altLang="en-US" dirty="0" sz="2000" lang="zh-CN" spc="150">
              <a:solidFill>
                <a:schemeClr val="tx1">
                  <a:lumMod val="85000"/>
                  <a:lumOff val="15000"/>
                </a:schemeClr>
              </a:solidFill>
              <a:latin typeface="+mn-ea"/>
              <a:sym typeface="+mn-ea"/>
            </a:endParaRPr>
          </a:p>
        </p:txBody>
      </p:sp>
      <p:sp>
        <p:nvSpPr>
          <p:cNvPr id="105015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环保法规的严格限制对汽车制造行业提出了更高的要求</a:t>
            </a:r>
            <a:endParaRPr altLang="en-US" dirty="0" sz="2000" lang="zh-CN" spc="150">
              <a:solidFill>
                <a:schemeClr val="tx1">
                  <a:lumMod val="85000"/>
                  <a:lumOff val="15000"/>
                </a:schemeClr>
              </a:solidFill>
              <a:latin typeface="+mn-ea"/>
              <a:sym typeface="+mn-ea"/>
            </a:endParaRPr>
          </a:p>
        </p:txBody>
      </p:sp>
      <p:sp>
        <p:nvSpPr>
          <p:cNvPr id="105015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汽车制造技术的不断创新为行业带来了新的机遇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94" name="标题 1"/>
          <p:cNvSpPr>
            <a:spLocks noGrp="1"/>
          </p:cNvSpPr>
          <p:nvPr>
            <p:ph type="title" idx="2"/>
          </p:nvPr>
        </p:nvSpPr>
        <p:spPr/>
        <p:txBody>
          <a:bodyPr/>
          <a:p>
            <a:r>
              <a:rPr altLang="en-US" lang="zh-CN"/>
              <a:t>技术创新的机遇与挑战</a:t>
            </a:r>
            <a:endParaRPr altLang="en-US" lang="zh-CN"/>
          </a:p>
        </p:txBody>
      </p:sp>
      <p:sp>
        <p:nvSpPr>
          <p:cNvPr id="1050196" name="内容占位符 2"/>
          <p:cNvSpPr>
            <a:spLocks noGrp="1"/>
          </p:cNvSpPr>
          <p:nvPr>
            <p:ph idx="1"/>
          </p:nvPr>
        </p:nvSpPr>
        <p:spPr/>
        <p:txBody>
          <a:bodyPr>
            <a:normAutofit fontScale="66250"/>
          </a:bodyPr>
          <a:p>
            <a:r>
              <a:rPr altLang="en-US" lang="zh-CN"/>
              <a:t>机遇：随着科技的不断进步，汽车制造行业将迎来更多的技术创新机遇，如智能化、电动化、轻量化等方面的技术突破将为汽车制造行业带来更多的发展机遇。</a:t>
            </a:r>
            <a:endParaRPr altLang="en-US" lang="zh-CN"/>
          </a:p>
          <a:p>
            <a:r>
              <a:rPr altLang="en-US" lang="zh-CN"/>
              <a:t>挑战：技术创新也带来了一些挑战，如技术更新换代速度快、技术人才短缺、技术研发成本高等问题，需要汽车制造企业不断加强技术研发和创新，提高自身技术实力和竞争力。  以下是用户提供的信息和标题： 我正在写一份主题为“2024年汽车制造创新与发展趋势”的PPT,现在准备介绍“汽车制造行业的挑战与机遇”,请帮我生成“汽车制造行业的发展趋势”为标题的内容 汽车制造行业的发展趋势</a:t>
            </a:r>
            <a:endParaRPr altLang="en-US" lang="zh-CN"/>
          </a:p>
          <a:p>
            <a:pPr lvl="1"/>
            <a:r>
              <a:rPr altLang="en-US" lang="zh-CN"/>
              <a:t>以下是用户提供的信息和标题：</a:t>
            </a:r>
            <a:endParaRPr altLang="en-US" lang="zh-CN"/>
          </a:p>
          <a:p>
            <a:pPr lvl="1"/>
            <a:r>
              <a:rPr altLang="en-US" lang="zh-CN"/>
              <a:t>我正在写一份主题为“2024年汽车制造创新与发展趋势”的PPT,现在准备介绍“汽车制造行业的挑战与机遇”,请帮我生成“汽车制造行业的发展趋势”为标题的内容</a:t>
            </a:r>
            <a:endParaRPr altLang="en-US" lang="zh-CN"/>
          </a:p>
          <a:p>
            <a:pPr lvl="1"/>
            <a:r>
              <a:rPr altLang="en-US" lang="zh-CN"/>
              <a:t>汽车制造行业的发展趋势</a:t>
            </a:r>
            <a:endParaRPr altLang="en-US" lang="zh-CN"/>
          </a:p>
          <a:p>
            <a:r>
              <a:rPr altLang="en-US" lang="zh-CN"/>
              <a:t>智能化：随着人工智能技术的不断发展，汽车制造行业将更加注重智能化技术的应用，如智能驾驶、智能制造等，提高生产效率和产品质量。</a:t>
            </a:r>
            <a:endParaRPr altLang="en-US" lang="zh-CN"/>
          </a:p>
          <a:p>
            <a:r>
              <a:rPr altLang="en-US" lang="zh-CN"/>
              <a:t>电动化：随着环保意识的不断提高和政策的推动，汽车制造行业将更加注重电动化技术的发展，如电动汽车、混合动力汽车等，满足消费者对环保和节能的需求。</a:t>
            </a:r>
            <a:endParaRPr altLang="en-US" lang="zh-CN"/>
          </a:p>
          <a:p>
            <a:r>
              <a:rPr altLang="en-US" lang="zh-CN"/>
              <a:t>轻量化：为了提高燃油经济性和减少排放，汽车制造行业将更加注重轻量化技术的应用，如采用新型材料、优化结构设计等，降低车身重量和能耗。</a:t>
            </a:r>
            <a:endParaRPr altLang="en-US" lang="zh-CN"/>
          </a:p>
          <a:p>
            <a:r>
              <a:rPr altLang="en-US" lang="zh-CN"/>
              <a:t>共享化：随着共享经济的不断发展，汽车制造行业将更加注重共享化技术的应用，如共享汽车、共享出行等，满足消费者对出行方式和环保的需求。</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30" name="标题 1"/>
          <p:cNvSpPr>
            <a:spLocks noGrp="1"/>
          </p:cNvSpPr>
          <p:nvPr>
            <p:ph type="title" idx="2"/>
          </p:nvPr>
        </p:nvSpPr>
        <p:spPr/>
        <p:txBody>
          <a:bodyPr/>
          <a:p>
            <a:r>
              <a:rPr altLang="en-US" lang="zh-CN"/>
              <a:t>政策法规的影响与机遇</a:t>
            </a:r>
            <a:endParaRPr altLang="en-US" lang="zh-CN"/>
          </a:p>
        </p:txBody>
      </p:sp>
      <p:sp>
        <p:nvSpPr>
          <p:cNvPr id="1050232" name="正文"/>
          <p:cNvSpPr txBox="1"/>
          <p:nvPr>
            <p:custDataLst>
              <p:tags r:id="rId1"/>
            </p:custDataLst>
          </p:nvPr>
        </p:nvSpPr>
        <p:spPr>
          <a:xfrm>
            <a:off x="3190453" y="5605750"/>
            <a:ext cx="5802223" cy="644218"/>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50234" name="标题"/>
          <p:cNvSpPr txBox="1"/>
          <p:nvPr>
            <p:custDataLst>
              <p:tags r:id="rId2"/>
            </p:custDataLst>
          </p:nvPr>
        </p:nvSpPr>
        <p:spPr>
          <a:xfrm>
            <a:off x="3190453" y="5141118"/>
            <a:ext cx="5802223" cy="429479"/>
          </a:xfrm>
          <a:prstGeom prst="rect"/>
          <a:noFill/>
        </p:spPr>
        <p:txBody>
          <a:bodyPr anchor="b" bIns="0" lIns="0" rIns="0" rtlCol="0" tIns="0" wrap="square">
            <a:normAutofit fontScale="6454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自动驾驶技术应用：随着自动驾驶技术的不断发展，未来汽车将更加智能化，为汽车制造商提供了更多的商业机会</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236" name="正文"/>
          <p:cNvSpPr txBox="1"/>
          <p:nvPr>
            <p:custDataLst>
              <p:tags r:id="rId3"/>
            </p:custDataLst>
          </p:nvPr>
        </p:nvSpPr>
        <p:spPr>
          <a:xfrm>
            <a:off x="3194241" y="4389878"/>
            <a:ext cx="5802223" cy="644218"/>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50238" name="标题"/>
          <p:cNvSpPr txBox="1"/>
          <p:nvPr>
            <p:custDataLst>
              <p:tags r:id="rId4"/>
            </p:custDataLst>
          </p:nvPr>
        </p:nvSpPr>
        <p:spPr>
          <a:xfrm>
            <a:off x="3194241" y="3924614"/>
            <a:ext cx="5802223" cy="429479"/>
          </a:xfrm>
          <a:prstGeom prst="rect"/>
          <a:noFill/>
        </p:spPr>
        <p:txBody>
          <a:bodyPr anchor="b" bIns="0" lIns="0" rIns="0" rtlCol="0" tIns="0" wrap="square">
            <a:normAutofit fontScale="6454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新能源汽车市场：随着环保政策的实施，新能源汽车市场需求不断增加，为汽车制造商提供了广阔的市场空间</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240" name="正文"/>
          <p:cNvSpPr txBox="1"/>
          <p:nvPr>
            <p:custDataLst>
              <p:tags r:id="rId5"/>
            </p:custDataLst>
          </p:nvPr>
        </p:nvSpPr>
        <p:spPr>
          <a:xfrm>
            <a:off x="3190453" y="1955609"/>
            <a:ext cx="5802223" cy="644218"/>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50242" name="标题"/>
          <p:cNvSpPr txBox="1"/>
          <p:nvPr>
            <p:custDataLst>
              <p:tags r:id="rId6"/>
            </p:custDataLst>
          </p:nvPr>
        </p:nvSpPr>
        <p:spPr>
          <a:xfrm>
            <a:off x="3190453" y="1490345"/>
            <a:ext cx="5802223" cy="429479"/>
          </a:xfrm>
          <a:prstGeom prst="rect"/>
          <a:noFill/>
        </p:spPr>
        <p:txBody>
          <a:bodyPr anchor="b" bIns="0" lIns="0" rIns="0" rtlCol="0" tIns="0" wrap="square">
            <a:normAutofit fontScale="6454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环保政策：各国政府对汽车尾气排放标准的提高，促使汽车制造商加大投入研发新能源汽车</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244" name="正文"/>
          <p:cNvSpPr txBox="1"/>
          <p:nvPr>
            <p:custDataLst>
              <p:tags r:id="rId7"/>
            </p:custDataLst>
          </p:nvPr>
        </p:nvSpPr>
        <p:spPr>
          <a:xfrm>
            <a:off x="3194241" y="3172743"/>
            <a:ext cx="5802223" cy="644218"/>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机遇</a:t>
            </a:r>
            <a:endParaRPr altLang="en-US" dirty="0" sz="1400" lang="zh-CN" spc="150">
              <a:solidFill>
                <a:schemeClr val="tx1">
                  <a:lumMod val="65000"/>
                  <a:lumOff val="35000"/>
                </a:schemeClr>
              </a:solidFill>
              <a:latin typeface="+mn-ea"/>
              <a:sym typeface="+mn-ea"/>
            </a:endParaRPr>
          </a:p>
        </p:txBody>
      </p:sp>
      <p:sp>
        <p:nvSpPr>
          <p:cNvPr id="1050246" name="标题"/>
          <p:cNvSpPr txBox="1"/>
          <p:nvPr>
            <p:custDataLst>
              <p:tags r:id="rId8"/>
            </p:custDataLst>
          </p:nvPr>
        </p:nvSpPr>
        <p:spPr>
          <a:xfrm>
            <a:off x="3194241" y="2706848"/>
            <a:ext cx="5802223" cy="429479"/>
          </a:xfrm>
          <a:prstGeom prst="rect"/>
          <a:noFill/>
        </p:spPr>
        <p:txBody>
          <a:bodyPr anchor="b" bIns="0" lIns="0" rIns="0" rtlCol="0" tIns="0" wrap="square">
            <a:normAutofit fontScale="6454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自动驾驶技术政策：各国政府对自动驾驶技术的支持和政策引导，为汽车制造商提供了发展机遇  机遇</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80" name="标题 1"/>
          <p:cNvSpPr>
            <a:spLocks noGrp="1"/>
          </p:cNvSpPr>
          <p:nvPr>
            <p:ph type="title" idx="2"/>
          </p:nvPr>
        </p:nvSpPr>
        <p:spPr/>
        <p:txBody>
          <a:bodyPr/>
          <a:p>
            <a:r>
              <a:rPr altLang="en-US" lang="zh-CN"/>
              <a:t>消费者需求的变化与机遇</a:t>
            </a:r>
            <a:endParaRPr altLang="en-US" lang="zh-CN"/>
          </a:p>
        </p:txBody>
      </p:sp>
      <p:sp>
        <p:nvSpPr>
          <p:cNvPr id="1050282"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84"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6"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消费者对汽车的需求日益多样化</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288"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90"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2"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新能源汽车市场的快速增长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294"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96"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智能化、网联化技术的广泛应用</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298"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0"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02"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4"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汽车制造行业面临的挑战与机遇并存</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38" name="文本占位符 1"/>
          <p:cNvSpPr>
            <a:spLocks noGrp="1"/>
          </p:cNvSpPr>
          <p:nvPr>
            <p:ph type="body" idx="2"/>
            <p:custDataLst>
              <p:tags r:id="rId1"/>
            </p:custDataLst>
          </p:nvPr>
        </p:nvSpPr>
        <p:spPr/>
        <p:txBody>
          <a:bodyPr/>
          <a:p>
            <a:r>
              <a:rPr altLang="en-US" lang="zh-CN"/>
              <a:t>Part Seven</a:t>
            </a:r>
            <a:endParaRPr altLang="en-US" lang="zh-CN"/>
          </a:p>
        </p:txBody>
      </p:sp>
      <p:sp>
        <p:nvSpPr>
          <p:cNvPr id="1050340" name="标题 3"/>
          <p:cNvSpPr>
            <a:spLocks noGrp="1"/>
          </p:cNvSpPr>
          <p:nvPr>
            <p:ph type="title" idx="1"/>
            <p:custDataLst>
              <p:tags r:id="rId2"/>
            </p:custDataLst>
          </p:nvPr>
        </p:nvSpPr>
        <p:spPr/>
        <p:txBody>
          <a:bodyPr/>
          <a:p>
            <a:r>
              <a:rPr altLang="en-US" lang="zh-CN"/>
              <a:t>未来汽车制造行业的展望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02" name="标题 1"/>
          <p:cNvSpPr>
            <a:spLocks noGrp="1"/>
          </p:cNvSpPr>
          <p:nvPr>
            <p:ph type="title" idx="2"/>
          </p:nvPr>
        </p:nvSpPr>
        <p:spPr/>
        <p:txBody>
          <a:bodyPr/>
          <a:p>
            <a:r>
              <a:rPr altLang="en-US" lang="zh-CN"/>
              <a:t>技术创新推动行业持续发展</a:t>
            </a:r>
            <a:endParaRPr altLang="en-US" lang="zh-CN"/>
          </a:p>
        </p:txBody>
      </p:sp>
      <p:sp>
        <p:nvSpPr>
          <p:cNvPr id="1050404"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06"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08"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10"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12"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自动驾驶技术：L4级别自动驾驶汽车逐渐普及，提高行车安全性</a:t>
            </a:r>
            <a:endParaRPr altLang="en-US" sz="1400" lang="zh-CN" spc="150">
              <a:solidFill>
                <a:schemeClr val="tx1"/>
              </a:solidFill>
              <a:effectLst/>
              <a:latin typeface="+mn-ea"/>
              <a:sym typeface="+mn-ea"/>
            </a:endParaRPr>
          </a:p>
        </p:txBody>
      </p:sp>
      <p:sp>
        <p:nvSpPr>
          <p:cNvPr id="1050414"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电动汽车技术：电池续航里程提高、充电设施普及</a:t>
            </a:r>
            <a:endParaRPr altLang="en-US" dirty="0" sz="1400" lang="zh-CN" spc="150">
              <a:solidFill>
                <a:schemeClr val="tx1"/>
              </a:solidFill>
              <a:effectLst/>
              <a:latin typeface="+mn-ea"/>
              <a:sym typeface="+mn-ea"/>
            </a:endParaRPr>
          </a:p>
        </p:txBody>
      </p:sp>
      <p:sp>
        <p:nvSpPr>
          <p:cNvPr id="1050416"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轻量化技术：采用新材料和制造工艺，降低车身重量，提高燃油经济性</a:t>
            </a:r>
            <a:endParaRPr altLang="en-US" sz="1400" lang="zh-CN" spc="150">
              <a:solidFill>
                <a:schemeClr val="tx1"/>
              </a:solidFill>
              <a:effectLst/>
              <a:latin typeface="+mn-ea"/>
              <a:sym typeface="+mn-ea"/>
            </a:endParaRPr>
          </a:p>
        </p:txBody>
      </p:sp>
      <p:sp>
        <p:nvSpPr>
          <p:cNvPr id="1050418"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互联网+技术：车联网、智能交通系统等应用，提高行车便利性和安全性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452" name="标题 1"/>
          <p:cNvSpPr>
            <a:spLocks noGrp="1"/>
          </p:cNvSpPr>
          <p:nvPr>
            <p:ph type="title" idx="2"/>
          </p:nvPr>
        </p:nvSpPr>
        <p:spPr/>
        <p:txBody>
          <a:bodyPr/>
          <a:p>
            <a:r>
              <a:rPr altLang="en-US" lang="zh-CN"/>
              <a:t>新能源汽车成为主流趋势</a:t>
            </a:r>
            <a:endParaRPr altLang="en-US" lang="zh-CN"/>
          </a:p>
        </p:txBody>
      </p:sp>
      <p:sp>
        <p:nvSpPr>
          <p:cNvPr id="1050454"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56"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58"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0"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2"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4"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6"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8"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电动汽车市场不断扩大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氢燃料电池汽车发展迅速</a:t>
            </a:r>
            <a:endParaRPr dirty="0" sz="2000" err="1">
              <a:solidFill>
                <a:schemeClr val="tx1">
                  <a:lumMod val="75000"/>
                  <a:lumOff val="25000"/>
                </a:schemeClr>
              </a:solidFill>
              <a:latin typeface="+mn-ea"/>
              <a:ea typeface="+mn-ea"/>
              <a:cs typeface="+mn-ea"/>
              <a:sym typeface="+mn-lt"/>
            </a:endParaRPr>
          </a:p>
        </p:txBody>
      </p:sp>
      <p:sp>
        <p:nvSpPr>
          <p:cNvPr id="1050474"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6"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8"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80"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2"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4"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6"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8"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混合动力汽车成为过渡方案</a:t>
            </a:r>
            <a:endParaRPr dirty="0" sz="2000" err="1">
              <a:solidFill>
                <a:schemeClr val="tx1">
                  <a:lumMod val="75000"/>
                  <a:lumOff val="25000"/>
                </a:schemeClr>
              </a:solidFill>
              <a:latin typeface="+mn-ea"/>
              <a:ea typeface="+mn-ea"/>
              <a:cs typeface="+mn-ea"/>
              <a:sym typeface="+mn-lt"/>
            </a:endParaRPr>
          </a:p>
        </p:txBody>
      </p:sp>
      <p:sp>
        <p:nvSpPr>
          <p:cNvPr id="10504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自动驾驶技术逐渐成熟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526" name="标题 1"/>
          <p:cNvSpPr>
            <a:spLocks noGrp="1"/>
          </p:cNvSpPr>
          <p:nvPr>
            <p:ph type="title" idx="2"/>
          </p:nvPr>
        </p:nvSpPr>
        <p:spPr/>
        <p:txBody>
          <a:bodyPr/>
          <a:p>
            <a:r>
              <a:rPr altLang="en-US" lang="zh-CN"/>
              <a:t>智能网联技术深度融合发展</a:t>
            </a:r>
            <a:endParaRPr altLang="en-US" lang="zh-CN"/>
          </a:p>
        </p:txBody>
      </p:sp>
      <p:sp>
        <p:nvSpPr>
          <p:cNvPr id="1050528"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智能网联技术概述：定义、应用领域及发展历程</a:t>
            </a:r>
            <a:endParaRPr altLang="en-US" dirty="0" sz="1200" lang="zh-CN" spc="150">
              <a:solidFill>
                <a:schemeClr val="tx1">
                  <a:lumMod val="65000"/>
                  <a:lumOff val="35000"/>
                </a:schemeClr>
              </a:solidFill>
              <a:latin typeface="+mn-ea"/>
              <a:sym typeface="+mn-ea"/>
            </a:endParaRPr>
          </a:p>
        </p:txBody>
      </p:sp>
      <p:sp>
        <p:nvSpPr>
          <p:cNvPr id="1050530"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智能网联技术在汽车制造中的应用：自动驾驶、车联网、智能制造等</a:t>
            </a:r>
            <a:endParaRPr altLang="en-US" dirty="0" sz="1200" lang="zh-CN" spc="150">
              <a:solidFill>
                <a:schemeClr val="tx1">
                  <a:lumMod val="65000"/>
                  <a:lumOff val="35000"/>
                </a:schemeClr>
              </a:solidFill>
              <a:latin typeface="+mn-ea"/>
              <a:sym typeface="+mn-ea"/>
            </a:endParaRPr>
          </a:p>
        </p:txBody>
      </p:sp>
      <p:sp>
        <p:nvSpPr>
          <p:cNvPr id="1050532"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智能网联技术对汽车制造行业的影响：提高生产效率、降低成本、提升产品质量等</a:t>
            </a:r>
            <a:endParaRPr altLang="en-US" dirty="0" sz="1200" lang="zh-CN" spc="150">
              <a:solidFill>
                <a:schemeClr val="tx1">
                  <a:lumMod val="65000"/>
                  <a:lumOff val="35000"/>
                </a:schemeClr>
              </a:solidFill>
              <a:latin typeface="+mn-ea"/>
              <a:sym typeface="+mn-ea"/>
            </a:endParaRPr>
          </a:p>
        </p:txBody>
      </p:sp>
      <p:sp>
        <p:nvSpPr>
          <p:cNvPr id="1050534"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未来智能网联技术的发展趋势：更加智能化、网络化、协同化等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568" name="标题 1"/>
          <p:cNvSpPr>
            <a:spLocks noGrp="1"/>
          </p:cNvSpPr>
          <p:nvPr>
            <p:ph type="title" idx="2"/>
          </p:nvPr>
        </p:nvSpPr>
        <p:spPr/>
        <p:txBody>
          <a:bodyPr/>
          <a:p>
            <a:r>
              <a:rPr altLang="en-US" lang="zh-CN"/>
              <a:t>产业链协同发展助力行业升级</a:t>
            </a:r>
            <a:endParaRPr altLang="en-US" lang="zh-CN"/>
          </a:p>
        </p:txBody>
      </p:sp>
      <p:sp>
        <p:nvSpPr>
          <p:cNvPr id="1050570"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2"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74"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6"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78"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0"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82"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84"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86"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政策支持与引导：政府加大对汽车制造行业的支持力度，通过政策引导和资金支持，促进产业链协同发展，推动行业升级。</a:t>
            </a:r>
            <a:endParaRPr altLang="en-US" dirty="0" sz="1900" lang="zh-CN">
              <a:latin typeface="+mn-ea"/>
              <a:ea typeface="+mn-ea"/>
            </a:endParaRPr>
          </a:p>
        </p:txBody>
      </p:sp>
      <p:sp>
        <p:nvSpPr>
          <p:cNvPr id="1050588"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人才培养与引进：加强人才培养和引进，提高从业人员的素质和技能水平，为产业链协同发展提供有力的人才保障。</a:t>
            </a:r>
            <a:endParaRPr altLang="en-US" dirty="0" sz="1900" lang="zh-CN">
              <a:latin typeface="+mn-ea"/>
              <a:ea typeface="+mn-ea"/>
            </a:endParaRPr>
          </a:p>
        </p:txBody>
      </p:sp>
      <p:sp>
        <p:nvSpPr>
          <p:cNvPr id="1050590"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900" lang="zh-CN">
                <a:latin typeface="+mn-ea"/>
                <a:ea typeface="+mn-ea"/>
              </a:rPr>
              <a:t>产业链各环节紧密合作：汽车制造涉及多个环节，包括研发、设计、生产、销售等，各环节之间的协同合作有助于提高效率和质量。</a:t>
            </a:r>
            <a:endParaRPr altLang="en-US" dirty="0" sz="1900" lang="zh-CN">
              <a:latin typeface="+mn-ea"/>
              <a:ea typeface="+mn-ea"/>
            </a:endParaRPr>
          </a:p>
        </p:txBody>
      </p:sp>
      <p:sp>
        <p:nvSpPr>
          <p:cNvPr id="1050592"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fontScale="8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跨界合作与创新：汽车制造行业与其他领域进行跨界合作，如与科技公司合作开发智能驾驶技术，与能源公司合作推广新能源汽车等，有助于推动行业创新和发展。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0626" name="标题 2"/>
          <p:cNvSpPr>
            <a:spLocks noGrp="1"/>
          </p:cNvSpPr>
          <p:nvPr>
            <p:ph type="title" idx="8"/>
            <p:custDataLst>
              <p:tags r:id="rId1"/>
            </p:custDataLst>
          </p:nvPr>
        </p:nvSpPr>
        <p:spPr/>
        <p:txBody>
          <a:bodyPr/>
          <a:p>
            <a:r>
              <a:rPr altLang="en-US" lang="zh-CN"/>
              <a:t>THANKS</a:t>
            </a:r>
            <a:endParaRPr altLang="en-US" lang="zh-CN"/>
          </a:p>
        </p:txBody>
      </p:sp>
      <p:sp>
        <p:nvSpPr>
          <p:cNvPr id="1050628" name="文本占位符 3"/>
          <p:cNvSpPr>
            <a:spLocks noGrp="1"/>
          </p:cNvSpPr>
          <p:nvPr>
            <p:ph type="body" idx="4"/>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7*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7*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7*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7*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7*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7*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7*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7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7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custom20230917_7*l_h_i*1_7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7"/>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7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7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SLIDE_ID" val="custom20230917_7"/>
  <p:tag name="KSO_WM_TEMPLATE_SUBCATEGORY" val="29"/>
  <p:tag name="KSO_WM_TEMPLATE_MASTER_TYPE" val="0"/>
  <p:tag name="KSO_WM_TEMPLATE_COLOR_TYPE" val="0"/>
  <p:tag name="KSO_WM_SLIDE_ITEM_CNT" val="7"/>
  <p:tag name="KSO_WM_SLIDE_INDEX" val="7"/>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5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06.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53.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0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even"/>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3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8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82.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2023-12-17T11:34:30Z</dcterms:created>
  <dcterms:modified xsi:type="dcterms:W3CDTF">2023-12-17T11:34:30Z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178f2db62a6f4eccad7e81e5c24ff48f_21</vt:lpwstr>
  </property>
</Properties>
</file>