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79" r:id="rId1"/>
    <p:sldMasterId id="2147485316" r:id="rId2"/>
  </p:sldMasterIdLst>
  <p:notesMasterIdLst>
    <p:notesMasterId r:id="rId3"/>
  </p:notesMasterIdLst>
  <p:sldIdLst>
    <p:sldId id="976" r:id="rId4"/>
    <p:sldId id="981" r:id="rId5"/>
    <p:sldId id="985" r:id="rId6"/>
    <p:sldId id="988" r:id="rId7"/>
    <p:sldId id="994" r:id="rId9"/>
    <p:sldId id="997" r:id="rId10"/>
    <p:sldId id="1000" r:id="rId11"/>
    <p:sldId id="1006" r:id="rId13"/>
    <p:sldId id="1009" r:id="rId14"/>
    <p:sldId id="1012" r:id="rId15"/>
    <p:sldId id="1018" r:id="rId17"/>
    <p:sldId id="1021" r:id="rId18"/>
    <p:sldId id="1024" r:id="rId19"/>
    <p:sldId id="1027" r:id="rId20"/>
    <p:sldId id="1033" r:id="rId22"/>
    <p:sldId id="1036" r:id="rId23"/>
    <p:sldId id="1039" r:id="rId24"/>
    <p:sldId id="1042" r:id="rId25"/>
    <p:sldId id="1048" r:id="rId27"/>
    <p:sldId id="1051" r:id="rId28"/>
    <p:sldId id="1054" r:id="rId29"/>
    <p:sldId id="1058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80" r:id="rId1"/>
    <p:sldLayoutId id="2147485281" r:id="rId2"/>
    <p:sldLayoutId id="2147485282" r:id="rId3"/>
    <p:sldLayoutId id="2147485283" r:id="rId4"/>
    <p:sldLayoutId id="2147485284" r:id="rId5"/>
    <p:sldLayoutId id="2147485285" r:id="rId6"/>
    <p:sldLayoutId id="2147485286" r:id="rId7"/>
    <p:sldLayoutId id="2147485287" r:id="rId8"/>
    <p:sldLayoutId id="2147485288" r:id="rId9"/>
    <p:sldLayoutId id="2147485289" r:id="rId10"/>
    <p:sldLayoutId id="21474852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317" r:id="rId1"/>
    <p:sldLayoutId id="2147485318" r:id="rId2"/>
    <p:sldLayoutId id="2147485319" r:id="rId3"/>
    <p:sldLayoutId id="2147485320" r:id="rId4"/>
    <p:sldLayoutId id="2147485321" r:id="rId5"/>
    <p:sldLayoutId id="2147485322" r:id="rId6"/>
    <p:sldLayoutId id="2147485323" r:id="rId7"/>
    <p:sldLayoutId id="2147485324" r:id="rId8"/>
    <p:sldLayoutId id="2147485325" r:id="rId9"/>
    <p:sldLayoutId id="2147485326" r:id="rId10"/>
    <p:sldLayoutId id="21474853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数字化校园对学生情感与人际关系的影响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数字化校园对学生情感的影响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数字化校园对学生人际关系的影响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5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数字化校园对学生情感与人际关系影响的案例分析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5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如何应对数字化校园对学生情感与人际关系的影响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5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未来数字化校园对学生情感与人际关系的影响展望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数字化校园对学生情感的影响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积极影响</a:t>
            </a:r>
            <a:endParaRPr altLang="en-US" lang="zh-CN"/>
          </a:p>
        </p:txBody>
      </p:sp>
      <p:sp>
        <p:nvSpPr>
          <p:cNvPr id="104918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促进师生之间的交流与互动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帮助学生更好地适应数字化校园生活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增强学生自信心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0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提高学生社交能力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消极影响</a:t>
            </a:r>
            <a:endParaRPr altLang="en-US" lang="zh-CN"/>
          </a:p>
        </p:txBody>
      </p:sp>
      <p:sp>
        <p:nvSpPr>
          <p:cNvPr id="10492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社交焦虑：数字化校园可能导致学生出现社交焦虑，因为他们可能无法与他人建立真实的人际关系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孤独感：数字化校园可能导致学生感到孤独，因为他们可能无法与他人进行面对面的交流和互动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心理健康问题：数字化校园可能导致学生出现心理健康问题，如抑郁和焦虑等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社交技能缺失：数字化校园可能导致学生缺乏社交技能，因为他们可能无法在真实的人际交往中运用这些技能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数字化校园对学生人际关系的影响</a:t>
            </a:r>
            <a:endParaRPr altLang="en-US" lang="zh-CN"/>
          </a:p>
        </p:txBody>
      </p:sp>
      <p:sp>
        <p:nvSpPr>
          <p:cNvPr id="104930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积极影响</a:t>
            </a:r>
            <a:endParaRPr altLang="en-US" lang="zh-CN"/>
          </a:p>
        </p:txBody>
      </p:sp>
      <p:sp>
        <p:nvSpPr>
          <p:cNvPr id="10494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促进交流与合作：数字化校园为学生提供了更多的交流机会，促进了同学之间的合作与互动。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扩大社交圈子：数字化校园让学生能够结识更多志同道合的朋友，扩大了社交圈子。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增强自信心：通过数字化校园平台，学生可以展示自己的才华和特长，增强自信心。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促进情感支持：数字化校园为学生提供了情感支持的渠道，让学生能够更好地应对心理压力和困惑。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消极影响</a:t>
            </a:r>
            <a:endParaRPr altLang="en-US" lang="zh-CN"/>
          </a:p>
        </p:txBody>
      </p:sp>
      <p:sp>
        <p:nvSpPr>
          <p:cNvPr id="10494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情感疏远：虚拟社交可能导致现实生活中的情感联系减弱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社交技能缺失：过度依赖数字交流可能导致面对面沟通能力的下降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心理问题：过度沉迷于虚拟世界可能导致焦虑、孤独等心理问题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社交压力：数字社交可能带来社交比较和评价，增加学生的压力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数字化校园对学生情感与人际关系影响的案例分析</a:t>
            </a:r>
            <a:endParaRPr altLang="en-US" lang="zh-CN"/>
          </a:p>
        </p:txBody>
      </p:sp>
      <p:sp>
        <p:nvSpPr>
          <p:cNvPr id="104955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案例一</a:t>
            </a:r>
            <a:endParaRPr altLang="en-US" lang="zh-CN"/>
          </a:p>
        </p:txBody>
      </p:sp>
      <p:sp>
        <p:nvSpPr>
          <p:cNvPr id="10496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案例背景：某中学实施数字化校园建设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案例描述：数字化校园对学生情感与人际关系的影响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案例分析：数字化校园对学生情感与人际关系的影响的具体表现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结论：数字化校园对学生情感与人际关系的影响是积极的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案例二</a:t>
            </a:r>
            <a:endParaRPr altLang="en-US" lang="zh-CN"/>
          </a:p>
        </p:txBody>
      </p:sp>
      <p:sp>
        <p:nvSpPr>
          <p:cNvPr id="1049716" name="图形"/>
          <p:cNvSpPr/>
          <p:nvPr>
            <p:custDataLst>
              <p:tags r:id="rId1"/>
            </p:custDataLst>
          </p:nvPr>
        </p:nvSpPr>
        <p:spPr>
          <a:xfrm>
            <a:off x="608400" y="1562182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718" name="任意多边形 18"/>
          <p:cNvSpPr/>
          <p:nvPr>
            <p:custDataLst>
              <p:tags r:id="rId2"/>
            </p:custDataLst>
          </p:nvPr>
        </p:nvSpPr>
        <p:spPr>
          <a:xfrm>
            <a:off x="10639107" y="1562182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20" name="标题"/>
          <p:cNvSpPr txBox="1"/>
          <p:nvPr>
            <p:custDataLst>
              <p:tags r:id="rId3"/>
            </p:custDataLst>
          </p:nvPr>
        </p:nvSpPr>
        <p:spPr>
          <a:xfrm>
            <a:off x="638244" y="163266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22" name="正文"/>
          <p:cNvSpPr txBox="1"/>
          <p:nvPr>
            <p:custDataLst>
              <p:tags r:id="rId4"/>
            </p:custDataLst>
          </p:nvPr>
        </p:nvSpPr>
        <p:spPr>
          <a:xfrm>
            <a:off x="1758340" y="163266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案例名称：某中学数字化校园建设对学生情感与人际关系的影响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77" name="直接连接符 4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661824" y="1730450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724" name="图形"/>
          <p:cNvSpPr/>
          <p:nvPr>
            <p:custDataLst>
              <p:tags r:id="rId6"/>
            </p:custDataLst>
          </p:nvPr>
        </p:nvSpPr>
        <p:spPr>
          <a:xfrm>
            <a:off x="608400" y="2763555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726" name="任意多边形 22"/>
          <p:cNvSpPr/>
          <p:nvPr>
            <p:custDataLst>
              <p:tags r:id="rId7"/>
            </p:custDataLst>
          </p:nvPr>
        </p:nvSpPr>
        <p:spPr>
          <a:xfrm>
            <a:off x="10639107" y="2763555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28" name="标题"/>
          <p:cNvSpPr txBox="1"/>
          <p:nvPr>
            <p:custDataLst>
              <p:tags r:id="rId8"/>
            </p:custDataLst>
          </p:nvPr>
        </p:nvSpPr>
        <p:spPr>
          <a:xfrm>
            <a:off x="638244" y="2834038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30" name="正文"/>
          <p:cNvSpPr txBox="1"/>
          <p:nvPr>
            <p:custDataLst>
              <p:tags r:id="rId9"/>
            </p:custDataLst>
          </p:nvPr>
        </p:nvSpPr>
        <p:spPr>
          <a:xfrm>
            <a:off x="1758340" y="2834038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案例背景：某中学在数字化校园建设过程中，通过引入先进的信息技术手段，改善了学生的学习和生活环境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79" name="直接连接符 49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661824" y="2931189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732" name="图形"/>
          <p:cNvSpPr/>
          <p:nvPr>
            <p:custDataLst>
              <p:tags r:id="rId11"/>
            </p:custDataLst>
          </p:nvPr>
        </p:nvSpPr>
        <p:spPr>
          <a:xfrm>
            <a:off x="608400" y="3964929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734" name="任意多边形 22"/>
          <p:cNvSpPr/>
          <p:nvPr>
            <p:custDataLst>
              <p:tags r:id="rId12"/>
            </p:custDataLst>
          </p:nvPr>
        </p:nvSpPr>
        <p:spPr>
          <a:xfrm>
            <a:off x="10639107" y="3964929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36" name="标题"/>
          <p:cNvSpPr txBox="1"/>
          <p:nvPr>
            <p:custDataLst>
              <p:tags r:id="rId13"/>
            </p:custDataLst>
          </p:nvPr>
        </p:nvSpPr>
        <p:spPr>
          <a:xfrm>
            <a:off x="638244" y="4035411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38" name="正文"/>
          <p:cNvSpPr txBox="1"/>
          <p:nvPr>
            <p:custDataLst>
              <p:tags r:id="rId14"/>
            </p:custDataLst>
          </p:nvPr>
        </p:nvSpPr>
        <p:spPr>
          <a:xfrm>
            <a:off x="1758340" y="4035411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描述：该中学在数字化校园建设过程中，通过引入先进的信息技术手段，如智能教学系统、在线学习平台等，为学生提供了更加便捷、高效的学习方式和生活环境。同时，数字化校园的建设也促进了学生之间的交流与合作，改善了学生的人际关系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81" name="直接连接符 66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661824" y="4132562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9740" name="图形"/>
          <p:cNvSpPr/>
          <p:nvPr>
            <p:custDataLst>
              <p:tags r:id="rId16"/>
            </p:custDataLst>
          </p:nvPr>
        </p:nvSpPr>
        <p:spPr>
          <a:xfrm>
            <a:off x="608400" y="5165667"/>
            <a:ext cx="10943722" cy="1011939"/>
          </a:xfrm>
          <a:prstGeom prst="roundRect">
            <a:avLst>
              <a:gd name="adj" fmla="val 11457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a:ln>
          <a:effectLst>
            <a:outerShdw algn="tl" blurRad="63500" dir="2700000" dist="635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dirty="0" lang="zh-CN">
              <a:latin typeface="+mj-ea"/>
              <a:ea typeface="+mj-ea"/>
              <a:sym typeface="+mn-lt"/>
            </a:endParaRPr>
          </a:p>
        </p:txBody>
      </p:sp>
      <p:sp>
        <p:nvSpPr>
          <p:cNvPr id="1049742" name="任意多边形 22"/>
          <p:cNvSpPr/>
          <p:nvPr>
            <p:custDataLst>
              <p:tags r:id="rId17"/>
            </p:custDataLst>
          </p:nvPr>
        </p:nvSpPr>
        <p:spPr>
          <a:xfrm>
            <a:off x="10639107" y="5165667"/>
            <a:ext cx="938330" cy="979224"/>
          </a:xfrm>
          <a:custGeom>
            <a:avLst/>
            <a:gdLst>
              <a:gd name="adj" fmla="val 25000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262" h="1317">
                <a:moveTo>
                  <a:pt x="60" y="0"/>
                </a:moveTo>
                <a:lnTo>
                  <a:pt x="626" y="0"/>
                </a:lnTo>
                <a:lnTo>
                  <a:pt x="616" y="11"/>
                </a:lnTo>
                <a:cubicBezTo>
                  <a:pt x="537" y="97"/>
                  <a:pt x="489" y="213"/>
                  <a:pt x="489" y="339"/>
                </a:cubicBezTo>
                <a:cubicBezTo>
                  <a:pt x="489" y="609"/>
                  <a:pt x="708" y="828"/>
                  <a:pt x="978" y="828"/>
                </a:cubicBezTo>
                <a:cubicBezTo>
                  <a:pt x="1079" y="828"/>
                  <a:pt x="1173" y="797"/>
                  <a:pt x="1251" y="744"/>
                </a:cubicBezTo>
                <a:lnTo>
                  <a:pt x="1262" y="736"/>
                </a:lnTo>
                <a:lnTo>
                  <a:pt x="1262" y="1205"/>
                </a:lnTo>
                <a:cubicBezTo>
                  <a:pt x="1262" y="1232"/>
                  <a:pt x="1256" y="1257"/>
                  <a:pt x="1244" y="1279"/>
                </a:cubicBezTo>
                <a:lnTo>
                  <a:pt x="1243" y="1280"/>
                </a:lnTo>
                <a:lnTo>
                  <a:pt x="1222" y="1286"/>
                </a:lnTo>
                <a:cubicBezTo>
                  <a:pt x="1144" y="1306"/>
                  <a:pt x="1062" y="1317"/>
                  <a:pt x="978" y="1317"/>
                </a:cubicBezTo>
                <a:cubicBezTo>
                  <a:pt x="438" y="1317"/>
                  <a:pt x="0" y="879"/>
                  <a:pt x="0" y="339"/>
                </a:cubicBezTo>
                <a:cubicBezTo>
                  <a:pt x="0" y="221"/>
                  <a:pt x="21" y="108"/>
                  <a:pt x="59" y="3"/>
                </a:cubicBezTo>
                <a:lnTo>
                  <a:pt x="6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0000">
                <a:schemeClr val="accent1">
                  <a:lumMod val="20000"/>
                  <a:lumOff val="80000"/>
                  <a:alpha val="4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44" name="标题"/>
          <p:cNvSpPr txBox="1"/>
          <p:nvPr>
            <p:custDataLst>
              <p:tags r:id="rId18"/>
            </p:custDataLst>
          </p:nvPr>
        </p:nvSpPr>
        <p:spPr>
          <a:xfrm>
            <a:off x="638244" y="5236784"/>
            <a:ext cx="1023764" cy="86992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746" name="正文"/>
          <p:cNvSpPr txBox="1"/>
          <p:nvPr>
            <p:custDataLst>
              <p:tags r:id="rId19"/>
            </p:custDataLst>
          </p:nvPr>
        </p:nvSpPr>
        <p:spPr>
          <a:xfrm>
            <a:off x="1758340" y="5236784"/>
            <a:ext cx="9793485" cy="870668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3750"/>
          </a:bodyPr>
          <a:p>
            <a:pPr>
              <a:lnSpc>
                <a:spcPct val="10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分析：该案例表明，数字化校园建设对学生的情感与人际关系有着积极的影响。通过引入先进的信息技术手段，可以改善学生的学习和生活环境，提高学生的学习效率和生活质量。同时，数字化校园的建设也促进了学生之间的交流与合作，改善了学生的人际关系。这表明数字化校园建设对于学生的情感与人际关系有着重要的影响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cxnSp>
        <p:nvCxnSpPr>
          <p:cNvPr id="3145883" name="直接连接符 78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1661824" y="5333936"/>
            <a:ext cx="0" cy="675121"/>
          </a:xfrm>
          <a:prstGeom prst="line"/>
          <a:gradFill>
            <a:gsLst>
              <a:gs pos="0">
                <a:schemeClr val="accent1">
                  <a:alpha val="0"/>
                </a:schemeClr>
              </a:gs>
              <a:gs pos="90000">
                <a:schemeClr val="accent1"/>
              </a:gs>
            </a:gsLst>
            <a:lin ang="13500000" scaled="0"/>
          </a:gradFill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案例三</a:t>
            </a:r>
            <a:endParaRPr altLang="en-US" lang="zh-CN"/>
          </a:p>
        </p:txBody>
      </p:sp>
      <p:sp>
        <p:nvSpPr>
          <p:cNvPr id="104979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案例背景：介绍案例的背景信息，包括学校、年级、学生人数等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案例描述：详细描述案例的具体情况，包括数字化校园的建设情况、学生情感与人际关系的现状等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案例分析：对案例进行深入的分析，探讨数字化校园对学生情感与人际关系的影响，包括积极影响和负面影响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案例总结：总结案例的结论，提出相应的建议和措施，以改善数字化校园对学生情感与人际关系的影响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如何应对数字化校园对学生情感与人际关系的影响</a:t>
            </a:r>
            <a:endParaRPr altLang="en-US" lang="zh-CN"/>
          </a:p>
        </p:txBody>
      </p:sp>
      <p:sp>
        <p:nvSpPr>
          <p:cNvPr id="104984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针对积极影响的应对措施</a:t>
            </a:r>
            <a:endParaRPr altLang="en-US" lang="zh-CN"/>
          </a:p>
        </p:txBody>
      </p:sp>
      <p:sp>
        <p:nvSpPr>
          <p:cNvPr id="10499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充分利用数字化校园的优势，提高学生的学习效率和兴趣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引导学生正确使用数字化校园，避免沉迷网络和社交媒体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加强学生之间的交流与合作，促进人际关系的发展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建立完善的数字化校园管理制度，保障学生的身心健康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针对消极影响的应对措施</a:t>
            </a:r>
            <a:endParaRPr altLang="en-US" lang="zh-CN"/>
          </a:p>
        </p:txBody>
      </p:sp>
      <p:sp>
        <p:nvSpPr>
          <p:cNvPr id="10500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建立良好的沟通机制：加强师生之间的沟通，及时了解学生的情感和人际关系问题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开展心理健康教育：通过心理辅导、讲座等形式，帮助学生提高心理素质，增强应对能力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营造良好的校园文化氛围：组织丰富多彩的校园活动，增进同学之间的友谊，营造和谐的人际关系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加强网络监管：建立有效的网络监管机制，防止不良信息的传播，维护学生的身心健康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综合应对策略</a:t>
            </a:r>
            <a:endParaRPr altLang="en-US" lang="zh-CN"/>
          </a:p>
        </p:txBody>
      </p:sp>
      <p:sp>
        <p:nvSpPr>
          <p:cNvPr id="10501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营造良好的校园文化氛围：加强校园文化建设，营造积极向上、和谐友好的校园氛围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建立良好的沟通机制：加强师生之间的沟通，及时了解学生的需求和问题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强化心理健康教育：开展心理健康教育活动，提高学生的心理素质和应对能力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加强技术应用管理：规范数字化校园的使用和管理，避免对学生情感与人际关系造成负面影响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未来数字化校园对学生情感与人际关系的影响展望</a:t>
            </a:r>
            <a:endParaRPr altLang="en-US" lang="zh-CN"/>
          </a:p>
        </p:txBody>
      </p:sp>
      <p:sp>
        <p:nvSpPr>
          <p:cNvPr id="105017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技术发展带来的影响</a:t>
            </a:r>
            <a:endParaRPr altLang="en-US" lang="zh-CN"/>
          </a:p>
        </p:txBody>
      </p:sp>
      <p:sp>
        <p:nvSpPr>
          <p:cNvPr id="10502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社交媒体对学生情感与人际关系的影响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虚拟现实技术对学生情感与人际关系的影响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人工智能技术对学生情感与人际关系的影响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未来数字化校园对学生情感与人际关系的积极影响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教育改革带来的影响</a:t>
            </a:r>
            <a:endParaRPr altLang="en-US" lang="zh-CN"/>
          </a:p>
        </p:txBody>
      </p:sp>
      <p:sp>
        <p:nvSpPr>
          <p:cNvPr id="10503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数字化校园将推动教育模式的创新，提高教育质量和效率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数字化校园的建设将为学生提供更加便捷的学习和生活环境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数字化校园将促进教育资源的公平分配，减少地域和学校之间的差距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数字化校园的建设将对学生的情感和人际关系产生积极的影响，促进学生的全面发展和成长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社会环境变化带来的影响</a:t>
            </a:r>
            <a:endParaRPr altLang="en-US" lang="zh-CN"/>
          </a:p>
        </p:txBody>
      </p:sp>
      <p:sp>
        <p:nvSpPr>
          <p:cNvPr id="105043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4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社交媒体的影响：社交媒体的普及和便利性对学生的情感和人际关系产生了深远影响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4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数字化校园的影响：数字化校园的建设和发展为学生提供了更加便捷的学习和生活环境，同时也对学生的情感和人际关系产生了影响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5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未来数字化校园的影响：未来数字化校园的建设和发展将更加注重学生的情感和人际关系，为学生提供更加人性化、个性化的服务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6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社会环境变化带来的挑战：社会环境的变化带来了许多挑战，需要学校、家庭和社会共同努力，为学生创造一个更加健康、和谐的学习和生活环境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50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194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1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1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3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2_3*l_h_a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2_3*l_h_f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2_3*l_h_i*1_1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2_3*l_h_a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2_3*l_h_f*1_2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2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2_3*l_h_a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2_3*l_h_f*1_3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3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2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4000000059604645,&quot;colorType&quot;:1,&quot;foreColorIndex&quot;:5,&quot;pos&quot;:1,&quot;transparency&quot;:0},{&quot;brightness&quot;:0.800000011920929,&quot;colorType&quot;:1,&quot;foreColorIndex&quot;:5,&quot;pos&quot;:0,&quot;transparency&quot;:0.5}],&quot;type&quot;:2},&quot;shadow&quot;:{&quot;brightness&quot;:0,&quot;colorType&quot;:1,&quot;foreColorIndex&quot;:5,&quot;transparency&quot;:0.94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3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FILL_TYPE" val="3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.800000011920929,&quot;colorType&quot;:1,&quot;foreColorIndex&quot;:5,&quot;pos&quot;:0,&quot;transparency&quot;:0.800000011920929},{&quot;brightness&quot;:0.800000011920929,&quot;colorType&quot;:1,&quot;foreColorIndex&quot;:5,&quot;pos&quot;:0.699999988079071,&quot;transparency&quot;:0.6000000238418579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2_3*l_h_a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2_3*l_h_f*1_4_1"/>
  <p:tag name="KSO_WM_TEMPLATE_CATEGORY" val="diagram"/>
  <p:tag name="KSO_WM_TEMPLATE_INDEX" val="2023167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2_3*l_h_i*1_4_1"/>
  <p:tag name="KSO_WM_TEMPLATE_CATEGORY" val="diagram"/>
  <p:tag name="KSO_WM_TEMPLATE_INDEX" val="2023167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1.3670078740157,&quot;width&quot;:863.7165354330709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8999999761581421,&quot;transparency&quot;:0}],&quot;type&quot;:3},&quot;glow&quot;:{&quot;colorType&quot;:0},&quot;line&quot;:{&quot;gradient&quot;:[{&quot;brightness&quot;:0,&quot;colorType&quot;:1,&quot;foreColorIndex&quot;:5,&quot;pos&quot;:0.5,&quot;transparency&quot;:0},{&quot;brightness&quot;:0,&quot;colorType&quot;:1,&quot;foreColorIndex&quot;:5,&quot;pos&quot;:0,&quot;transparency&quot;:1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248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29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34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2023-12-16T03:23:50Z</dcterms:created>
  <dcterms:modified xsi:type="dcterms:W3CDTF">2023-12-16T03:23:50Z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e9666dc1226d486c999467eb0a78cf13_21</vt:lpwstr>
  </property>
</Properties>
</file>