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853" r:id="rId1"/>
    <p:sldMasterId id="2147493890" r:id="rId2"/>
  </p:sldMasterIdLst>
  <p:notesMasterIdLst>
    <p:notesMasterId r:id="rId3"/>
  </p:notesMasterIdLst>
  <p:sldIdLst>
    <p:sldId id="4666" r:id="rId4"/>
    <p:sldId id="4671" r:id="rId5"/>
    <p:sldId id="4676" r:id="rId6"/>
    <p:sldId id="4680" r:id="rId7"/>
    <p:sldId id="4683" r:id="rId8"/>
    <p:sldId id="4687" r:id="rId9"/>
    <p:sldId id="4691" r:id="rId10"/>
    <p:sldId id="4694" r:id="rId11"/>
    <p:sldId id="4697" r:id="rId12"/>
    <p:sldId id="4701" r:id="rId13"/>
    <p:sldId id="4705" r:id="rId14"/>
    <p:sldId id="4708" r:id="rId15"/>
    <p:sldId id="4711" r:id="rId16"/>
    <p:sldId id="4715" r:id="rId17"/>
    <p:sldId id="4719" r:id="rId18"/>
    <p:sldId id="4722" r:id="rId19"/>
    <p:sldId id="4725" r:id="rId20"/>
    <p:sldId id="4729" r:id="rId21"/>
    <p:sldId id="4733" r:id="rId22"/>
    <p:sldId id="4736" r:id="rId23"/>
    <p:sldId id="4739" r:id="rId24"/>
    <p:sldId id="4743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54" r:id="rId1"/>
    <p:sldLayoutId id="2147493855" r:id="rId2"/>
    <p:sldLayoutId id="2147493856" r:id="rId3"/>
    <p:sldLayoutId id="2147493857" r:id="rId4"/>
    <p:sldLayoutId id="2147493858" r:id="rId5"/>
    <p:sldLayoutId id="2147493859" r:id="rId6"/>
    <p:sldLayoutId id="2147493860" r:id="rId7"/>
    <p:sldLayoutId id="2147493861" r:id="rId8"/>
    <p:sldLayoutId id="2147493862" r:id="rId9"/>
    <p:sldLayoutId id="2147493863" r:id="rId10"/>
    <p:sldLayoutId id="21474938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91" r:id="rId1"/>
    <p:sldLayoutId id="2147493892" r:id="rId2"/>
    <p:sldLayoutId id="2147493893" r:id="rId3"/>
    <p:sldLayoutId id="2147493894" r:id="rId4"/>
    <p:sldLayoutId id="2147493895" r:id="rId5"/>
    <p:sldLayoutId id="2147493896" r:id="rId6"/>
    <p:sldLayoutId id="2147493897" r:id="rId7"/>
    <p:sldLayoutId id="2147493898" r:id="rId8"/>
    <p:sldLayoutId id="2147493899" r:id="rId9"/>
    <p:sldLayoutId id="2147493900" r:id="rId10"/>
    <p:sldLayoutId id="214749390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tags" Target="../tags/tag229.xml"/><Relationship Id="rId22" Type="http://schemas.openxmlformats.org/officeDocument/2006/relationships/tags" Target="../tags/tag230.xml"/><Relationship Id="rId23" Type="http://schemas.openxmlformats.org/officeDocument/2006/relationships/tags" Target="../tags/tag231.xml"/><Relationship Id="rId24" Type="http://schemas.openxmlformats.org/officeDocument/2006/relationships/tags" Target="../tags/tag232.xml"/><Relationship Id="rId25" Type="http://schemas.openxmlformats.org/officeDocument/2006/relationships/tags" Target="../tags/tag233.xml"/><Relationship Id="rId26" Type="http://schemas.openxmlformats.org/officeDocument/2006/relationships/tags" Target="../tags/tag234.xml"/><Relationship Id="rId27" Type="http://schemas.openxmlformats.org/officeDocument/2006/relationships/tags" Target="../tags/tag235.xml"/><Relationship Id="rId28" Type="http://schemas.openxmlformats.org/officeDocument/2006/relationships/tags" Target="../tags/tag236.xml"/><Relationship Id="rId29" Type="http://schemas.openxmlformats.org/officeDocument/2006/relationships/tags" Target="../tags/tag23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小学教育的个性化发展模式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个性化发展模式的定义和重要性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个性化发展模式在小学教育中的应用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推动小学教育个性化发展的策略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个性化发展模式在小学教育中的实践案例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未来小学教育个性化发展的趋势和展望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个性化发展模式的定义和重要性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定义个性化发展模式</a:t>
            </a:r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1"/>
            </p:custDataLst>
          </p:nvPr>
        </p:nvSpPr>
        <p:spPr>
          <a:xfrm>
            <a:off x="608330" y="2101004"/>
            <a:ext cx="10968990" cy="14500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个性化发展模式的定义：根据学生的个性、兴趣、特长和需求，提供多样化的教育资源和教学方式，以促进学生的全面发展。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正文"/>
          <p:cNvSpPr txBox="1"/>
          <p:nvPr>
            <p:custDataLst>
              <p:tags r:id="rId2"/>
            </p:custDataLst>
          </p:nvPr>
        </p:nvSpPr>
        <p:spPr>
          <a:xfrm>
            <a:off x="608330" y="3987621"/>
            <a:ext cx="10968990" cy="145009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个性化发展模式的重要性：提高教育质量，培养创新型人才，满足社会多元化需求。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小学教育阶段个性化发展的重要性</a:t>
            </a:r>
            <a:endParaRPr altLang="en-US" lang="zh-CN"/>
          </a:p>
        </p:txBody>
      </p:sp>
      <p:sp>
        <p:nvSpPr>
          <p:cNvPr id="1048956" name="矩形: 圆角 44"/>
          <p:cNvSpPr/>
          <p:nvPr>
            <p:custDataLst>
              <p:tags r:id="rId1"/>
            </p:custDataLst>
          </p:nvPr>
        </p:nvSpPr>
        <p:spPr>
          <a:xfrm>
            <a:off x="608330" y="2219974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2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257" y="252819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8" name="标题"/>
          <p:cNvSpPr txBox="1"/>
          <p:nvPr>
            <p:custDataLst>
              <p:tags r:id="rId3"/>
            </p:custDataLst>
          </p:nvPr>
        </p:nvSpPr>
        <p:spPr>
          <a:xfrm>
            <a:off x="738611" y="2341358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60" name="正文"/>
          <p:cNvSpPr txBox="1"/>
          <p:nvPr>
            <p:custDataLst>
              <p:tags r:id="rId4"/>
            </p:custDataLst>
          </p:nvPr>
        </p:nvSpPr>
        <p:spPr>
          <a:xfrm>
            <a:off x="1900968" y="232928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培养创新精神：个性化发展模式注重培养学生的独立思考和创新能力，有助于培养具有创新精神的人才。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2" name="矩形: 圆角 48"/>
          <p:cNvSpPr/>
          <p:nvPr>
            <p:custDataLst>
              <p:tags r:id="rId5"/>
            </p:custDataLst>
          </p:nvPr>
        </p:nvSpPr>
        <p:spPr>
          <a:xfrm>
            <a:off x="6237723" y="2219974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3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650" y="252819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64" name="标题"/>
          <p:cNvSpPr txBox="1"/>
          <p:nvPr>
            <p:custDataLst>
              <p:tags r:id="rId7"/>
            </p:custDataLst>
          </p:nvPr>
        </p:nvSpPr>
        <p:spPr>
          <a:xfrm>
            <a:off x="6368003" y="2341358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66" name="正文"/>
          <p:cNvSpPr txBox="1"/>
          <p:nvPr>
            <p:custDataLst>
              <p:tags r:id="rId8"/>
            </p:custDataLst>
          </p:nvPr>
        </p:nvSpPr>
        <p:spPr>
          <a:xfrm>
            <a:off x="7529725" y="232928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增强综合素质：个性化发展模式注重学生的全面发展，有助于提高学生的综合素质，增强学生的社会适应能力。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68" name="矩形: 圆角 53"/>
          <p:cNvSpPr/>
          <p:nvPr>
            <p:custDataLst>
              <p:tags r:id="rId9"/>
            </p:custDataLst>
          </p:nvPr>
        </p:nvSpPr>
        <p:spPr>
          <a:xfrm>
            <a:off x="608330" y="3873585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3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257" y="418180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70" name="标题"/>
          <p:cNvSpPr txBox="1"/>
          <p:nvPr>
            <p:custDataLst>
              <p:tags r:id="rId11"/>
            </p:custDataLst>
          </p:nvPr>
        </p:nvSpPr>
        <p:spPr>
          <a:xfrm>
            <a:off x="738611" y="3994332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72" name="正文"/>
          <p:cNvSpPr txBox="1"/>
          <p:nvPr>
            <p:custDataLst>
              <p:tags r:id="rId12"/>
            </p:custDataLst>
          </p:nvPr>
        </p:nvSpPr>
        <p:spPr>
          <a:xfrm>
            <a:off x="1900968" y="398289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发挥学生潜能：个性化发展模式能够根据学生的兴趣和特长，发挥学生的潜能，帮助学生更好地实现自我价值。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4" name="矩形: 圆角 57"/>
          <p:cNvSpPr/>
          <p:nvPr>
            <p:custDataLst>
              <p:tags r:id="rId13"/>
            </p:custDataLst>
          </p:nvPr>
        </p:nvSpPr>
        <p:spPr>
          <a:xfrm>
            <a:off x="6237723" y="3873585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3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650" y="4181809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76" name="标题"/>
          <p:cNvSpPr txBox="1"/>
          <p:nvPr>
            <p:custDataLst>
              <p:tags r:id="rId15"/>
            </p:custDataLst>
          </p:nvPr>
        </p:nvSpPr>
        <p:spPr>
          <a:xfrm>
            <a:off x="6368003" y="3994332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978" name="正文"/>
          <p:cNvSpPr txBox="1"/>
          <p:nvPr>
            <p:custDataLst>
              <p:tags r:id="rId16"/>
            </p:custDataLst>
          </p:nvPr>
        </p:nvSpPr>
        <p:spPr>
          <a:xfrm>
            <a:off x="7529725" y="3982893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促进教育公平：个性化发展模式关注每个学生的特点和需求，有助于实现教育公平，让每个学生都能够得到适合自己的教育资源。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个性化发展模式在小学教育中的应用</a:t>
            </a:r>
            <a:endParaRPr altLang="en-US" dirty="0" lang="zh-CN"/>
          </a:p>
        </p:txBody>
      </p:sp>
      <p:sp>
        <p:nvSpPr>
          <p:cNvPr id="10490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个性化教学计划的制定</a:t>
            </a:r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根据学生的兴趣和特长制定教学计划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针对不同学生的需求和水平制定个性化的学习目标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结合学生的实际情况，灵活调整教学进度和内容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注重学生的反馈和评价，不断优化教学计划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个性化教学方法的运用</a:t>
            </a:r>
            <a:endParaRPr altLang="en-US" lang="zh-CN"/>
          </a:p>
        </p:txBody>
      </p:sp>
      <p:sp>
        <p:nvSpPr>
          <p:cNvPr id="1049120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6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教学方法：采用多元化的教学方法，如小组合作、探究式学习、情境模拟等，激发学生的学习兴趣和积极性。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个性化教学理念：尊重学生的个性差异，因材施教，培养学生的自主学习能力和创新精神。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个性化评估：根据学生的个性特点和表现，采用多样化的评估方式，如作品评定、口头表达、自我评价等，全面了解学生的学习状况和进步。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教师角色：教师在个性化教学中扮演着引导者、组织者和促进者的角色，需要关注学生的个性需求，提供有针对性的指导和支持。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个性化评价体系的建立</a:t>
            </a:r>
            <a:endParaRPr altLang="en-US" lang="zh-CN"/>
          </a:p>
        </p:txBody>
      </p:sp>
      <p:sp>
        <p:nvSpPr>
          <p:cNvPr id="1049170" name="梯形 7"/>
          <p:cNvSpPr/>
          <p:nvPr>
            <p:custDataLst>
              <p:tags r:id="rId1"/>
            </p:custDataLst>
          </p:nvPr>
        </p:nvSpPr>
        <p:spPr>
          <a:xfrm flipV="1">
            <a:off x="608330" y="261267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72" name="任意多边形: 形状 9"/>
          <p:cNvSpPr/>
          <p:nvPr>
            <p:custDataLst>
              <p:tags r:id="rId2"/>
            </p:custDataLst>
          </p:nvPr>
        </p:nvSpPr>
        <p:spPr>
          <a:xfrm>
            <a:off x="689657" y="229435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74" name="矩形: 圆顶角 10"/>
          <p:cNvSpPr/>
          <p:nvPr>
            <p:custDataLst>
              <p:tags r:id="rId3"/>
            </p:custDataLst>
          </p:nvPr>
        </p:nvSpPr>
        <p:spPr>
          <a:xfrm flipH="1">
            <a:off x="608330" y="197603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76" name="正文"/>
          <p:cNvSpPr txBox="1"/>
          <p:nvPr>
            <p:custDataLst>
              <p:tags r:id="rId4"/>
            </p:custDataLst>
          </p:nvPr>
        </p:nvSpPr>
        <p:spPr>
          <a:xfrm>
            <a:off x="736674" y="288778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定义：个性化评价体系是根据学生的个性特点、兴趣爱好和优势特长等，制定个性化的评价标准和方法，以充分挖掘学生的潜能和发挥学生的特长。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78" name="梯形 40"/>
          <p:cNvSpPr/>
          <p:nvPr>
            <p:custDataLst>
              <p:tags r:id="rId5"/>
            </p:custDataLst>
          </p:nvPr>
        </p:nvSpPr>
        <p:spPr>
          <a:xfrm flipV="1">
            <a:off x="3432540" y="261267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80" name="任意多边形: 形状 41"/>
          <p:cNvSpPr/>
          <p:nvPr>
            <p:custDataLst>
              <p:tags r:id="rId6"/>
            </p:custDataLst>
          </p:nvPr>
        </p:nvSpPr>
        <p:spPr>
          <a:xfrm>
            <a:off x="3513867" y="229435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82" name="矩形: 圆顶角 42"/>
          <p:cNvSpPr/>
          <p:nvPr>
            <p:custDataLst>
              <p:tags r:id="rId7"/>
            </p:custDataLst>
          </p:nvPr>
        </p:nvSpPr>
        <p:spPr>
          <a:xfrm flipH="1">
            <a:off x="3432540" y="197603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84" name="正文"/>
          <p:cNvSpPr txBox="1"/>
          <p:nvPr>
            <p:custDataLst>
              <p:tags r:id="rId8"/>
            </p:custDataLst>
          </p:nvPr>
        </p:nvSpPr>
        <p:spPr>
          <a:xfrm>
            <a:off x="3560884" y="288778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目的：通过个性化评价体系的建立，可以更好地了解学生的个性特点和需求，为个性化发展模式提供科学依据，促进学生的全面发展。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6" name="梯形 46"/>
          <p:cNvSpPr/>
          <p:nvPr>
            <p:custDataLst>
              <p:tags r:id="rId9"/>
            </p:custDataLst>
          </p:nvPr>
        </p:nvSpPr>
        <p:spPr>
          <a:xfrm flipV="1">
            <a:off x="6256750" y="261267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88" name="任意多边形: 形状 47"/>
          <p:cNvSpPr/>
          <p:nvPr>
            <p:custDataLst>
              <p:tags r:id="rId10"/>
            </p:custDataLst>
          </p:nvPr>
        </p:nvSpPr>
        <p:spPr>
          <a:xfrm>
            <a:off x="6338077" y="229435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90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750" y="197603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192" name="正文"/>
          <p:cNvSpPr txBox="1"/>
          <p:nvPr>
            <p:custDataLst>
              <p:tags r:id="rId12"/>
            </p:custDataLst>
          </p:nvPr>
        </p:nvSpPr>
        <p:spPr>
          <a:xfrm>
            <a:off x="6385094" y="288778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实施方法：个性化评价体系的建立需要教师深入了解学生的个性特点、兴趣爱好和优势特长等，制定个性化的评价标准和方法，并采用多种评价方式进行评估。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4" name="梯形 52"/>
          <p:cNvSpPr/>
          <p:nvPr>
            <p:custDataLst>
              <p:tags r:id="rId13"/>
            </p:custDataLst>
          </p:nvPr>
        </p:nvSpPr>
        <p:spPr>
          <a:xfrm flipV="1">
            <a:off x="9080325" y="2612673"/>
            <a:ext cx="2497083" cy="242089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196" name="任意多边形: 形状 53"/>
          <p:cNvSpPr/>
          <p:nvPr>
            <p:custDataLst>
              <p:tags r:id="rId14"/>
            </p:custDataLst>
          </p:nvPr>
        </p:nvSpPr>
        <p:spPr>
          <a:xfrm>
            <a:off x="9162287" y="2294354"/>
            <a:ext cx="2331128" cy="326875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198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325" y="1976034"/>
            <a:ext cx="2497083" cy="636682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200" name="正文"/>
          <p:cNvSpPr txBox="1"/>
          <p:nvPr>
            <p:custDataLst>
              <p:tags r:id="rId16"/>
            </p:custDataLst>
          </p:nvPr>
        </p:nvSpPr>
        <p:spPr>
          <a:xfrm>
            <a:off x="9208669" y="2887787"/>
            <a:ext cx="2240460" cy="2675698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意义：个性化评价体系的建立有助于提高学生的学习积极性和自信心，培养学生的创新能力和实践能力，促进学生的个性化发展。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推动小学教育个性化发展的策略</a:t>
            </a:r>
            <a:endParaRPr altLang="en-US" dirty="0" lang="zh-CN"/>
          </a:p>
        </p:txBody>
      </p:sp>
      <p:sp>
        <p:nvSpPr>
          <p:cNvPr id="10492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教师培训与专业发展</a:t>
            </a:r>
            <a:endParaRPr altLang="en-US" lang="zh-CN"/>
          </a:p>
        </p:txBody>
      </p:sp>
      <p:sp>
        <p:nvSpPr>
          <p:cNvPr id="10492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培训目标：提高教师的专业素养和教育创新能力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培训方式：线上与线下相结合，案例分析和实践操作相结合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培训评估：对教师的培训成果进行考核和反馈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培训内容：个性化教育理念、教学方法和评价方式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家长参与和支持</a:t>
            </a:r>
            <a:endParaRPr altLang="en-US" lang="zh-CN"/>
          </a:p>
        </p:txBody>
      </p:sp>
      <p:sp>
        <p:nvSpPr>
          <p:cNvPr id="104935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家长参与学校教育活动，共同关注孩子的个性化发展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家长提供家庭教育的支持和资源，促进孩子的个性化发展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家长与学校建立有效的沟通机制，共同制定个性化教育计划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家长参与评价和监督学校的教育质量，促进教育个性化的持续发展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学校与社区的合作</a:t>
            </a:r>
            <a:endParaRPr altLang="en-US" lang="zh-CN"/>
          </a:p>
        </p:txBody>
      </p:sp>
      <p:sp>
        <p:nvSpPr>
          <p:cNvPr id="1049416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6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48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建立学校与社区的合作关系，共同参与教育活动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邀请社区成员参与学校管理，共同制定教育计划和课程设置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开展社区服务活动，增强学生的社会责任感和团队协作能力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利用社区资源，丰富学校的教育内容，提高教育质量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个性化发展模式在小学教育中的实践案例</a:t>
            </a:r>
            <a:endParaRPr altLang="en-US" dirty="0" lang="zh-CN"/>
          </a:p>
        </p:txBody>
      </p:sp>
      <p:sp>
        <p:nvSpPr>
          <p:cNvPr id="10494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成功实施个性化发展模式的学校介绍</a:t>
            </a:r>
            <a:endParaRPr altLang="en-US" lang="zh-CN"/>
          </a:p>
        </p:txBody>
      </p:sp>
      <p:sp>
        <p:nvSpPr>
          <p:cNvPr id="104954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案例三：广东省广州市海珠区某小学，注重学生的兴趣和特长，开设多样化的课程和活动，让学生在轻松愉快的氛围中实现个性化发展。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案例一：北京市海淀区某小学，通过实施个性化发展模式，提高了学生的综合素质和创新能力，成为全国小学教育的典范。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案例二：上海市浦东新区某小学，利用大数据和人工智能技术，为每个学生量身定制个性化发展计划，有效促进了学生的个性发展。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案例四：四川省成都市武侯区某小学，积极探索跨学科的个性化教学模式，加强师生互动，提高了学生的学习积极性和主动性。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优秀教师分享个性化教育经验</a:t>
            </a:r>
            <a:endParaRPr altLang="en-US" lang="zh-CN"/>
          </a:p>
        </p:txBody>
      </p:sp>
      <p:sp>
        <p:nvSpPr>
          <p:cNvPr id="104960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个性化教育经验：关注学生个性差异，采用多样化教学方式，引导学生自主学习和思考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教师姓名：李老师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所在学校：北京市某小学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实践效果：学生成绩提高，学习兴趣浓厚，综合素质得到全面发展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学生个性化发展的成果展示</a:t>
            </a:r>
            <a:endParaRPr altLang="en-US" lang="zh-CN"/>
          </a:p>
        </p:txBody>
      </p:sp>
      <p:sp>
        <p:nvSpPr>
          <p:cNvPr id="104967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学生A：在数学竞赛中获得全国一等奖，表现出极高的逻辑思维能力和创新能力。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学生B：在艺术方面表现出色，多次获得省级绘画比赛奖项，并积极参与校内艺术活动。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学生C：在体育方面表现出色，多次获得市级田径比赛奖项，并积极参与校内体育活动。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学生D：在科技方面表现出色，积极参与校内科技活动，并多次获得省级科技创新比赛奖项。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未来小学教育个性化发展的趋势和展望</a:t>
            </a:r>
            <a:endParaRPr altLang="en-US" dirty="0" lang="zh-CN"/>
          </a:p>
        </p:txBody>
      </p:sp>
      <p:sp>
        <p:nvSpPr>
          <p:cNvPr id="10497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技术在个性化教育中的应用</a:t>
            </a:r>
            <a:endParaRPr altLang="en-US" lang="zh-CN"/>
          </a:p>
        </p:txBody>
      </p:sp>
      <p:sp>
        <p:nvSpPr>
          <p:cNvPr id="1049780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虚拟现实技术：创造沉浸式学习环境，提高学生学习兴趣和参与度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人工智能：根据学生需求和特点，提供定制化学习资源和教学方案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大数据分析：实时监测学生学习进度和效果，优化教学策略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移动学习：突破时间和空间限制，方便学生随时随地学习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政策支持与制度创新</a:t>
            </a:r>
            <a:endParaRPr altLang="en-US" lang="zh-CN"/>
          </a:p>
        </p:txBody>
      </p:sp>
      <p:sp>
        <p:nvSpPr>
          <p:cNvPr id="1049846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政策支持：政府出台相关政策，鼓励和支持小学教育的个性化发展。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4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制度创新：教育部门推动教育制度改革，为小学教育的个性化发展提供制度保障。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0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资源整合：整合各类教育资源，为小学教育的个性化发展提供有力支持。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6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教师培训：加强教师培训，提高教师的专业素养和教育创新能力，为小学教育的个性化发展提供人才保障。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培养具备创新精神的学生</a:t>
            </a:r>
            <a:endParaRPr altLang="en-US" lang="zh-CN"/>
          </a:p>
        </p:txBody>
      </p:sp>
      <p:sp>
        <p:nvSpPr>
          <p:cNvPr id="1049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重视学生个性发展，因材施教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2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鼓励创新思维，培养解决问题的能力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强化实践操作，提高动手能力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营造开放式学习环境，激发学生的创造力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996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7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0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2024-01-05T05:16:39Z</dcterms:created>
  <dcterms:modified xsi:type="dcterms:W3CDTF">2024-01-05T05:16:39Z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9c513f36a5e94fdb811932079cb2d7c1_21</vt:lpwstr>
  </property>
</Properties>
</file>