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403" r:id="rId1"/>
    <p:sldMasterId id="2147493440" r:id="rId2"/>
  </p:sldMasterIdLst>
  <p:notesMasterIdLst>
    <p:notesMasterId r:id="rId3"/>
  </p:notesMasterIdLst>
  <p:sldIdLst>
    <p:sldId id="4884" r:id="rId4"/>
    <p:sldId id="4888" r:id="rId5"/>
    <p:sldId id="4893" r:id="rId6"/>
    <p:sldId id="4897" r:id="rId7"/>
    <p:sldId id="4900" r:id="rId8"/>
    <p:sldId id="4903" r:id="rId9"/>
    <p:sldId id="4906" r:id="rId10"/>
    <p:sldId id="4910" r:id="rId11"/>
    <p:sldId id="4914" r:id="rId12"/>
    <p:sldId id="4917" r:id="rId13"/>
    <p:sldId id="4920" r:id="rId14"/>
    <p:sldId id="4923" r:id="rId15"/>
    <p:sldId id="4927" r:id="rId16"/>
    <p:sldId id="4931" r:id="rId17"/>
    <p:sldId id="4934" r:id="rId18"/>
    <p:sldId id="4937" r:id="rId19"/>
    <p:sldId id="4940" r:id="rId20"/>
    <p:sldId id="4943" r:id="rId21"/>
    <p:sldId id="4947" r:id="rId22"/>
    <p:sldId id="4951" r:id="rId23"/>
    <p:sldId id="4954" r:id="rId24"/>
    <p:sldId id="4957" r:id="rId25"/>
    <p:sldId id="4960" r:id="rId26"/>
    <p:sldId id="4964" r:id="rId27"/>
    <p:sldId id="4968" r:id="rId28"/>
    <p:sldId id="4971" r:id="rId29"/>
    <p:sldId id="4974" r:id="rId30"/>
    <p:sldId id="4977" r:id="rId31"/>
    <p:sldId id="498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04" r:id="rId1"/>
    <p:sldLayoutId id="2147493405" r:id="rId2"/>
    <p:sldLayoutId id="2147493406" r:id="rId3"/>
    <p:sldLayoutId id="2147493407" r:id="rId4"/>
    <p:sldLayoutId id="2147493408" r:id="rId5"/>
    <p:sldLayoutId id="2147493409" r:id="rId6"/>
    <p:sldLayoutId id="2147493410" r:id="rId7"/>
    <p:sldLayoutId id="2147493411" r:id="rId8"/>
    <p:sldLayoutId id="2147493412" r:id="rId9"/>
    <p:sldLayoutId id="2147493413" r:id="rId10"/>
    <p:sldLayoutId id="214749341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441" r:id="rId1"/>
    <p:sldLayoutId id="2147493442" r:id="rId2"/>
    <p:sldLayoutId id="2147493443" r:id="rId3"/>
    <p:sldLayoutId id="2147493444" r:id="rId4"/>
    <p:sldLayoutId id="2147493445" r:id="rId5"/>
    <p:sldLayoutId id="2147493446" r:id="rId6"/>
    <p:sldLayoutId id="2147493447" r:id="rId7"/>
    <p:sldLayoutId id="2147493448" r:id="rId8"/>
    <p:sldLayoutId id="2147493449" r:id="rId9"/>
    <p:sldLayoutId id="2147493450" r:id="rId10"/>
    <p:sldLayoutId id="214749345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tags" Target="../tags/tag311.xml"/><Relationship Id="rId18" Type="http://schemas.openxmlformats.org/officeDocument/2006/relationships/tags" Target="../tags/tag312.xml"/><Relationship Id="rId19" Type="http://schemas.openxmlformats.org/officeDocument/2006/relationships/tags" Target="../tags/tag313.xml"/><Relationship Id="rId20" Type="http://schemas.openxmlformats.org/officeDocument/2006/relationships/tags" Target="../tags/tag31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2024年移动教育普及计划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移动教育普及计划背景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移动教育普及计划目标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移动教育普及计划实施方案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移动教育普及计划预期成果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移动教育普及计划实施保障措施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移动教育普及计划背景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教育资源分布不均</a:t>
            </a:r>
            <a:endParaRPr altLang="en-US" lang="zh-CN"/>
          </a:p>
        </p:txBody>
      </p:sp>
      <p:sp>
        <p:nvSpPr>
          <p:cNvPr id="10489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城市与农村教育资源差距大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不同地区教育资源投入不平衡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优质教育资源供不应求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教育资源更新速度缓慢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移动互联网发展迅速</a:t>
            </a:r>
            <a:endParaRPr altLang="en-US" lang="zh-CN"/>
          </a:p>
        </p:txBody>
      </p:sp>
      <p:sp>
        <p:nvSpPr>
          <p:cNvPr id="10489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用户规模：截至2023年，全球移动互联网用户已突破40亿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技术进步：4G、5G等通信技术的快速发展，提升了网络速度和稳定性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设备普及：智能手机、平板等移动设备广泛普及，用户可以随时随地接入网络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应用场景：移动互联网在教育、医疗、金融等领域的应用场景不断拓展，提升了社会整体信息化水平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政策支持推动教育信息化</a:t>
            </a:r>
            <a:endParaRPr altLang="en-US" lang="zh-CN"/>
          </a:p>
        </p:txBody>
      </p:sp>
      <p:sp>
        <p:nvSpPr>
          <p:cNvPr id="10490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政策出台：国家出台相关政策，鼓励和支持移动教育的发展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基础设施建设：政府支持建设移动教育所需的基础设施，如网络、终端设备等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资源整合：政府引导各方资源整合，促进移动教育资源的共享和优化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资金投入：政府加大对移动教育的资金投入，推动其普及和应用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移动教育普及计划的意义</a:t>
            </a:r>
            <a:endParaRPr altLang="en-US" lang="zh-CN"/>
          </a:p>
        </p:txBody>
      </p:sp>
      <p:sp>
        <p:nvSpPr>
          <p:cNvPr id="10491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提高教育公平性：移动教育可以让更多地区和人群获得优质教育资源，打破地域限制，缩小教育差距。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促进教育创新：移动教育可以推动教育内容和形式的创新，满足个性化学习需求，提高教育质量和效果。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提升学习效率：移动教育可以让学生随时随地学习，提高学习效率和灵活性，同时减轻学习负担。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增强学习动力：移动教育可以通过互动、游戏等方式增强学习趣味性和互动性，激发学生的学习动力和兴趣。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移动教育普及计划目标</a:t>
            </a:r>
            <a:endParaRPr altLang="en-US" dirty="0" lang="zh-CN"/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提高教育资源利用效率</a:t>
            </a:r>
            <a:endParaRPr altLang="en-US" lang="zh-CN"/>
          </a:p>
        </p:txBody>
      </p:sp>
      <p:sp>
        <p:nvSpPr>
          <p:cNvPr id="10491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降低教育成本，提高教育效益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优化教育资源配置，实现教育资源共享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提高教育信息化水平，促进教育现代化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促进教育公平，缩小城乡教育差距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缩小城乡教育差距</a:t>
            </a:r>
            <a:endParaRPr altLang="en-US" lang="zh-CN"/>
          </a:p>
        </p:txBody>
      </p:sp>
      <p:sp>
        <p:nvSpPr>
          <p:cNvPr id="10492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提高农村地区教育资源覆盖率，实现教育资源均衡分配。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加强农村教师队伍建设，提高教师素质和教学水平。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推广移动教育应用，为农村学生提供更多学习机会和资源。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建立城乡教育联动机制，促进教育交流与合作。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93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措施：推广移动教育平台，提供多样化的教育资源和服务，加强教师培训和课程开发，优化教育评价体系。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目标：通过移动教育普及计划，提高教育资源的可获得性和利用效率，降低教育成本，提升教育质量。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预期效果：提高学生的学习效果和综合素质，促进教育公平和均衡发展，提升国家整体教育水平。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评估与反馈：建立有效的评估机制和反馈渠道，及时了解计划实施情况和效果，调整和完善计划，确保目标的实现。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培养创新型人才</a:t>
            </a:r>
            <a:endParaRPr altLang="en-US" lang="zh-CN"/>
          </a:p>
        </p:txBody>
      </p:sp>
      <p:sp>
        <p:nvSpPr>
          <p:cNvPr id="10493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预期成果：提高受教育者的综合素质和创新能力，为国家和社会的可持续发展提供人才支持。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评估与反馈：对培养创新型人才的成果进行定期评估，并根据反馈调整和优化移动教育普及计划。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目标：通过移动教育普及计划，培养具备创新思维和实践能力的人才。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实施方式：利用移动技术提供个性化教育资源，开展线上线下相结合的教育培训。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移动教育普及计划实施方案</a:t>
            </a:r>
            <a:endParaRPr altLang="en-US" dirty="0" lang="zh-CN"/>
          </a:p>
        </p:txBody>
      </p:sp>
      <p:sp>
        <p:nvSpPr>
          <p:cNvPr id="10494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建设移动教育平台</a:t>
            </a:r>
            <a:endParaRPr altLang="en-US" lang="zh-CN"/>
          </a:p>
        </p:txBody>
      </p:sp>
      <p:sp>
        <p:nvSpPr>
          <p:cNvPr id="10494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平台功能：提供在线课程、学习资源、互动交流等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技术支持：采用最新的移动技术，确保平台稳定、流畅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用户体验：界面设计简洁、操作便捷，满足不同年龄段用户需求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内容更新：定期更新课程和学习资源，保持平台内容时效性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整合优质教育资源</a:t>
            </a:r>
            <a:endParaRPr altLang="en-US" lang="zh-CN"/>
          </a:p>
        </p:txBody>
      </p:sp>
      <p:sp>
        <p:nvSpPr>
          <p:cNvPr id="10495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平台建设：搭建专业的移动教育平台，提供便捷的学习入口和学习服务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合作模式：与知名教育机构合作，共享优质课程资源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资源筛选：对各类教育资源进行评估和筛选，确保内容质量和适用性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资源更新：定期更新优质教育资源，保持课程内容的前沿性和时效性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推广移动学习模式</a:t>
            </a:r>
            <a:endParaRPr altLang="en-US" lang="zh-CN"/>
          </a:p>
        </p:txBody>
      </p:sp>
      <p:sp>
        <p:nvSpPr>
          <p:cNvPr id="10495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开发移动学习平台：提供在线课程、学习资源、互动社区等功能，方便用户随时随地学习。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合作推广：与教育机构、企业、学校等合作，共同推广移动学习模式，扩大用户群体。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制定优惠政策：针对不同用户群体，制定不同的优惠政策，鼓励用户使用移动学习平台。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开展宣传活动：通过线上、线下宣传活动，提高移动学习平台的知名度和影响力。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开展线上线下结合的教学活动</a:t>
            </a:r>
            <a:endParaRPr altLang="en-US" lang="zh-CN"/>
          </a:p>
        </p:txBody>
      </p:sp>
      <p:sp>
        <p:nvSpPr>
          <p:cNvPr id="10496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利用移动设备进行线上教学，结合传统教室进行线下辅导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开展线上互动游戏，增强学生学习兴趣和参与度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组织线下实践活动，如实地考察、动手制作等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结合线上课程和线下辅导，提供个性化教学方案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加强师资培训和技术支持</a:t>
            </a:r>
            <a:endParaRPr altLang="en-US" lang="zh-CN"/>
          </a:p>
        </p:txBody>
      </p:sp>
      <p:sp>
        <p:nvSpPr>
          <p:cNvPr id="10497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培训教师掌握移动教育技术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提供在线课程和教学资源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建立教师交流平台，分享教学经验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定期组织教师参加移动教育培训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移动教育普及计划预期成果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提高教育信息化水平</a:t>
            </a:r>
            <a:endParaRPr altLang="en-US" lang="zh-CN"/>
          </a:p>
        </p:txBody>
      </p:sp>
      <p:sp>
        <p:nvSpPr>
          <p:cNvPr id="10498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提高学生信息化素养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提升教师信息化教学能力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促进优质教育资源共享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推动教育信息化产业创新发展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提升学生学习效果和兴趣</a:t>
            </a:r>
            <a:endParaRPr altLang="en-US" lang="zh-CN"/>
          </a:p>
        </p:txBody>
      </p:sp>
      <p:sp>
        <p:nvSpPr>
          <p:cNvPr id="10498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增加学习时间和效率，减少学习难度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丰富学习资源和形式，激发学生学习兴趣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促进个性化教育发展，满足学生个性化需求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提高学生自主学习能力，增强学习动力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培养更多创新型人才</a:t>
            </a:r>
            <a:endParaRPr altLang="en-US" lang="zh-CN"/>
          </a:p>
        </p:txBody>
      </p:sp>
      <p:sp>
        <p:nvSpPr>
          <p:cNvPr id="10499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提升学生自主学习能力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促进个性化发展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增强团队协作和沟通能力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推动教育行业的发展和变革</a:t>
            </a:r>
            <a:endParaRPr altLang="en-US" lang="zh-CN"/>
          </a:p>
        </p:txBody>
      </p:sp>
      <p:sp>
        <p:nvSpPr>
          <p:cNvPr id="1050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提高教育资源可及性：移动教育将打破地域限制，使更多地区和人群获得优质教育资源。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促进教育公平性：消除城乡、贫富等差距，让每个孩子都有平等接受教育的机会。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创新教育模式：移动教育将推动线上线下融合，形成更加灵活多样的教育方式。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提升教育质量：借助移动技术，实现个性化教学，提高教育质量。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移动教育普及计划实施保障措施</a:t>
            </a:r>
            <a:endParaRPr altLang="en-US" dirty="0" lang="zh-CN"/>
          </a:p>
        </p:txBody>
      </p:sp>
      <p:sp>
        <p:nvSpPr>
          <p:cNvPr id="1050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加强组织领导和协调配合</a:t>
            </a:r>
            <a:endParaRPr altLang="en-US" lang="zh-CN"/>
          </a:p>
        </p:txBody>
      </p:sp>
      <p:sp>
        <p:nvSpPr>
          <p:cNvPr id="10501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成立专门机构，负责移动教育普及计划的实施和管理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加强与相关部门和企业的沟通与协调，形成合力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建立定期汇报和评估机制，及时解决问题和调整计划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鼓励社会各界参与，共同推进移动教育普及计划的实施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加大资金投入和政策支持</a:t>
            </a:r>
            <a:endParaRPr altLang="en-US" lang="zh-CN"/>
          </a:p>
        </p:txBody>
      </p:sp>
      <p:sp>
        <p:nvSpPr>
          <p:cNvPr id="10501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政府提供专项资金支持，鼓励企业投资移动教育领域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制定优惠政策，如税收减免、贷款利率优惠等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设立移动教育基金，吸引社会资本参与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建立移动教育投资平台，为优质项目提供融资支持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建立完善的质量监控体系</a:t>
            </a:r>
            <a:endParaRPr altLang="en-US" lang="zh-CN"/>
          </a:p>
        </p:txBody>
      </p:sp>
      <p:sp>
        <p:nvSpPr>
          <p:cNvPr id="10502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制定严格的教学质量标准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建立完善的评估机制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定期对教学质量进行监测和评估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及时反馈评估结果并采取改进措施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加强宣传推广和合作交流</a:t>
            </a:r>
            <a:endParaRPr altLang="en-US" lang="zh-CN"/>
          </a:p>
        </p:txBody>
      </p:sp>
      <p:sp>
        <p:nvSpPr>
          <p:cNvPr id="10502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制定宣传计划，利用多种渠道和媒体进行广泛宣传，提高公众对移动教育的认知度和接受度。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加强与学校、企业、社区等机构的合作，共同推广移动教育，扩大其影响力和覆盖面。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开展国际交流与合作，借鉴国际先进经验和技术，提升我国移动教育的国际竞争力。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建立合作机制，鼓励企业、研究机构、政府部门等多方参与，共同推动移动教育的发展和应用。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3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3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7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2024-01-05T23:43:04Z</dcterms:created>
  <dcterms:modified xsi:type="dcterms:W3CDTF">2024-01-05T23:43:04Z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81f22b397a514c99b1ec026ac73aac40_21</vt:lpwstr>
  </property>
</Properties>
</file>