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226" r:id="rId1"/>
    <p:sldMasterId id="2147492263" r:id="rId2"/>
  </p:sldMasterIdLst>
  <p:notesMasterIdLst>
    <p:notesMasterId r:id="rId3"/>
  </p:notesMasterIdLst>
  <p:sldIdLst>
    <p:sldId id="4301" r:id="rId4"/>
    <p:sldId id="4305" r:id="rId5"/>
    <p:sldId id="4308" r:id="rId6"/>
    <p:sldId id="4311" r:id="rId7"/>
    <p:sldId id="4317" r:id="rId9"/>
    <p:sldId id="4320" r:id="rId10"/>
    <p:sldId id="4323" r:id="rId11"/>
    <p:sldId id="4326" r:id="rId12"/>
    <p:sldId id="4332" r:id="rId14"/>
    <p:sldId id="4335" r:id="rId15"/>
    <p:sldId id="4338" r:id="rId16"/>
    <p:sldId id="4341" r:id="rId17"/>
    <p:sldId id="4344" r:id="rId18"/>
    <p:sldId id="4350" r:id="rId20"/>
    <p:sldId id="4353" r:id="rId21"/>
    <p:sldId id="4356" r:id="rId22"/>
    <p:sldId id="4359" r:id="rId23"/>
    <p:sldId id="4362" r:id="rId24"/>
    <p:sldId id="4368" r:id="rId26"/>
    <p:sldId id="4371" r:id="rId27"/>
    <p:sldId id="4374" r:id="rId28"/>
    <p:sldId id="4377" r:id="rId29"/>
    <p:sldId id="4380" r:id="rId30"/>
    <p:sldId id="4386" r:id="rId32"/>
    <p:sldId id="4389" r:id="rId33"/>
    <p:sldId id="4392" r:id="rId34"/>
    <p:sldId id="4395" r:id="rId35"/>
    <p:sldId id="4398"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227" r:id="rId1"/>
    <p:sldLayoutId id="2147492228" r:id="rId2"/>
    <p:sldLayoutId id="2147492229" r:id="rId3"/>
    <p:sldLayoutId id="2147492230" r:id="rId4"/>
    <p:sldLayoutId id="2147492231" r:id="rId5"/>
    <p:sldLayoutId id="2147492232" r:id="rId6"/>
    <p:sldLayoutId id="2147492233" r:id="rId7"/>
    <p:sldLayoutId id="2147492234" r:id="rId8"/>
    <p:sldLayoutId id="2147492235" r:id="rId9"/>
    <p:sldLayoutId id="2147492236" r:id="rId10"/>
    <p:sldLayoutId id="214749223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2264" r:id="rId1"/>
    <p:sldLayoutId id="2147492265" r:id="rId2"/>
    <p:sldLayoutId id="2147492266" r:id="rId3"/>
    <p:sldLayoutId id="2147492267" r:id="rId4"/>
    <p:sldLayoutId id="2147492268" r:id="rId5"/>
    <p:sldLayoutId id="2147492269" r:id="rId6"/>
    <p:sldLayoutId id="2147492270" r:id="rId7"/>
    <p:sldLayoutId id="2147492271" r:id="rId8"/>
    <p:sldLayoutId id="2147492272" r:id="rId9"/>
    <p:sldLayoutId id="2147492273" r:id="rId10"/>
    <p:sldLayoutId id="214749227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tags" Target="../tags/tag246.xml"/><Relationship Id="rId22" Type="http://schemas.openxmlformats.org/officeDocument/2006/relationships/tags" Target="../tags/tag247.xml"/><Relationship Id="rId23" Type="http://schemas.openxmlformats.org/officeDocument/2006/relationships/tags" Target="../tags/tag248.xml"/><Relationship Id="rId24" Type="http://schemas.openxmlformats.org/officeDocument/2006/relationships/tags" Target="../tags/tag249.xml"/><Relationship Id="rId25" Type="http://schemas.openxmlformats.org/officeDocument/2006/relationships/tags" Target="../tags/tag250.xml"/><Relationship Id="rId26" Type="http://schemas.openxmlformats.org/officeDocument/2006/relationships/tags" Target="../tags/tag251.xml"/><Relationship Id="rId27" Type="http://schemas.openxmlformats.org/officeDocument/2006/relationships/tags" Target="../tags/tag252.xml"/><Relationship Id="rId28" Type="http://schemas.openxmlformats.org/officeDocument/2006/relationships/tags" Target="../tags/tag253.xml"/><Relationship Id="rId29" Type="http://schemas.openxmlformats.org/officeDocument/2006/relationships/tags" Target="../tags/tag254.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tags" Target="../tags/tag291.xml"/><Relationship Id="rId14" Type="http://schemas.openxmlformats.org/officeDocument/2006/relationships/tags" Target="../tags/tag292.xml"/><Relationship Id="rId15" Type="http://schemas.openxmlformats.org/officeDocument/2006/relationships/tags" Target="../tags/tag293.xml"/><Relationship Id="rId16" Type="http://schemas.openxmlformats.org/officeDocument/2006/relationships/tags" Target="../tags/tag294.xml"/><Relationship Id="rId17" Type="http://schemas.openxmlformats.org/officeDocument/2006/relationships/tags" Target="../tags/tag295.xml"/><Relationship Id="rId18" Type="http://schemas.openxmlformats.org/officeDocument/2006/relationships/tags" Target="../tags/tag296.xml"/><Relationship Id="rId19" Type="http://schemas.openxmlformats.org/officeDocument/2006/relationships/tags" Target="../tags/tag297.xml"/><Relationship Id="rId20" Type="http://schemas.openxmlformats.org/officeDocument/2006/relationships/tags" Target="../tags/tag298.xml"/><Relationship Id="rId21" Type="http://schemas.openxmlformats.org/officeDocument/2006/relationships/tags" Target="../tags/tag299.xml"/><Relationship Id="rId22" Type="http://schemas.openxmlformats.org/officeDocument/2006/relationships/tags" Target="../tags/tag300.xml"/><Relationship Id="rId23" Type="http://schemas.openxmlformats.org/officeDocument/2006/relationships/tags" Target="../tags/tag301.xml"/><Relationship Id="rId24" Type="http://schemas.openxmlformats.org/officeDocument/2006/relationships/tags" Target="../tags/tag302.xml"/><Relationship Id="rId25" Type="http://schemas.openxmlformats.org/officeDocument/2006/relationships/tags" Target="../tags/tag303.xml"/><Relationship Id="rId26" Type="http://schemas.openxmlformats.org/officeDocument/2006/relationships/tags" Target="../tags/tag304.xml"/><Relationship Id="rId27" Type="http://schemas.openxmlformats.org/officeDocument/2006/relationships/tags" Target="../tags/tag305.xml"/><Relationship Id="rId28" Type="http://schemas.openxmlformats.org/officeDocument/2006/relationships/tags" Target="../tags/tag306.xml"/><Relationship Id="rId29" Type="http://schemas.openxmlformats.org/officeDocument/2006/relationships/tags" Target="../tags/tag307.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广告行业的成就与展望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广告行业的历史回顾</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广告行业的成就</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广告行业的展望</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广告行业的企业家精神</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广告行业的未来展望</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广告行业的历史回顾</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广告行业的起源</a:t>
            </a:r>
            <a:endParaRPr altLang="en-US" lang="zh-CN"/>
          </a:p>
        </p:txBody>
      </p:sp>
      <p:sp>
        <p:nvSpPr>
          <p:cNvPr id="104890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古代广告的起源：最早的广告形式是口头广告和实物广告，随着商业的发展，逐渐出现了印刷广告和手绘广告。</a:t>
            </a:r>
            <a:endParaRPr altLang="en-US" dirty="0" sz="1200" lang="zh-CN" spc="150">
              <a:solidFill>
                <a:schemeClr val="tx1">
                  <a:lumMod val="85000"/>
                  <a:lumOff val="15000"/>
                </a:schemeClr>
              </a:solidFill>
              <a:latin typeface="+mn-ea"/>
              <a:sym typeface="+mn-ea"/>
            </a:endParaRPr>
          </a:p>
        </p:txBody>
      </p:sp>
      <p:sp>
        <p:nvSpPr>
          <p:cNvPr id="104890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0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近代广告的兴起：随着工业革命的推进，广告行业逐渐兴起，出现了大量的印刷广告和户外广告。</a:t>
            </a:r>
            <a:endParaRPr altLang="en-US" dirty="0" sz="1200" lang="zh-CN" spc="150">
              <a:solidFill>
                <a:schemeClr val="tx1">
                  <a:lumMod val="85000"/>
                  <a:lumOff val="15000"/>
                </a:schemeClr>
              </a:solidFill>
              <a:latin typeface="+mn-ea"/>
              <a:sym typeface="+mn-ea"/>
            </a:endParaRPr>
          </a:p>
        </p:txBody>
      </p:sp>
      <p:sp>
        <p:nvSpPr>
          <p:cNvPr id="104891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1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现代广告的发展：随着科技的发展，广告行业逐渐与互联网、移动设备等新兴媒体相结合，形成了多元化的广告形式。</a:t>
            </a:r>
            <a:endParaRPr altLang="en-US" dirty="0" sz="1200" lang="zh-CN" spc="150">
              <a:solidFill>
                <a:schemeClr val="tx1">
                  <a:lumMod val="85000"/>
                  <a:lumOff val="15000"/>
                </a:schemeClr>
              </a:solidFill>
              <a:latin typeface="+mn-ea"/>
              <a:sym typeface="+mn-ea"/>
            </a:endParaRPr>
          </a:p>
        </p:txBody>
      </p:sp>
      <p:sp>
        <p:nvSpPr>
          <p:cNvPr id="104891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广告行业的未来展望：随着数字化、智能化等技术的发展，广告行业将继续不断创新和发展，为消费者提供更加精准、个性化的广告服务。</a:t>
            </a:r>
            <a:endParaRPr altLang="en-US" dirty="0" sz="1200" lang="zh-CN" spc="150">
              <a:solidFill>
                <a:schemeClr val="tx1">
                  <a:lumMod val="85000"/>
                  <a:lumOff val="15000"/>
                </a:schemeClr>
              </a:solidFill>
              <a:latin typeface="+mn-ea"/>
              <a:sym typeface="+mn-ea"/>
            </a:endParaRPr>
          </a:p>
        </p:txBody>
      </p:sp>
      <p:sp>
        <p:nvSpPr>
          <p:cNvPr id="104892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60" name="标题 1"/>
          <p:cNvSpPr>
            <a:spLocks noGrp="1"/>
          </p:cNvSpPr>
          <p:nvPr>
            <p:ph type="title"/>
          </p:nvPr>
        </p:nvSpPr>
        <p:spPr/>
        <p:txBody>
          <a:bodyPr/>
          <a:p>
            <a:r>
              <a:rPr altLang="en-US" lang="zh-CN"/>
              <a:t>广告行业的发展阶段</a:t>
            </a:r>
            <a:endParaRPr altLang="en-US" lang="zh-CN"/>
          </a:p>
        </p:txBody>
      </p:sp>
      <p:sp>
        <p:nvSpPr>
          <p:cNvPr id="104896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6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起源阶段：原始的叫卖和招牌</a:t>
            </a:r>
            <a:endParaRPr altLang="en-US" dirty="0" sz="2000" lang="zh-CN" spc="150">
              <a:solidFill>
                <a:schemeClr val="tx1">
                  <a:lumMod val="75000"/>
                  <a:lumOff val="25000"/>
                </a:schemeClr>
              </a:solidFill>
              <a:latin typeface="+mn-ea"/>
              <a:sym typeface="+mn-ea"/>
            </a:endParaRPr>
          </a:p>
        </p:txBody>
      </p:sp>
      <p:sp>
        <p:nvSpPr>
          <p:cNvPr id="104896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6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发展阶段：报纸、杂志等印刷媒体的兴起</a:t>
            </a:r>
            <a:endParaRPr altLang="en-US" dirty="0" sz="2000" lang="zh-CN" spc="150">
              <a:solidFill>
                <a:schemeClr val="tx1">
                  <a:lumMod val="75000"/>
                  <a:lumOff val="25000"/>
                </a:schemeClr>
              </a:solidFill>
              <a:latin typeface="+mn-ea"/>
              <a:sym typeface="+mn-ea"/>
            </a:endParaRPr>
          </a:p>
        </p:txBody>
      </p:sp>
      <p:sp>
        <p:nvSpPr>
          <p:cNvPr id="104897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7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7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成熟阶段：电视、互联网等新媒体的普及</a:t>
            </a:r>
            <a:endParaRPr altLang="en-US" dirty="0" sz="2000" lang="zh-CN" spc="150">
              <a:solidFill>
                <a:schemeClr val="tx1">
                  <a:lumMod val="75000"/>
                  <a:lumOff val="25000"/>
                </a:schemeClr>
              </a:solidFill>
              <a:latin typeface="+mn-ea"/>
              <a:sym typeface="+mn-ea"/>
            </a:endParaRPr>
          </a:p>
        </p:txBody>
      </p:sp>
      <p:sp>
        <p:nvSpPr>
          <p:cNvPr id="104897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创新阶段：数字化、社交媒体等新技术的应用</a:t>
            </a:r>
            <a:endParaRPr altLang="en-US" dirty="0" sz="2000" lang="zh-CN" spc="150">
              <a:solidFill>
                <a:schemeClr val="tx1">
                  <a:lumMod val="75000"/>
                  <a:lumOff val="25000"/>
                </a:schemeClr>
              </a:solidFill>
              <a:latin typeface="+mn-ea"/>
              <a:sym typeface="+mn-ea"/>
            </a:endParaRPr>
          </a:p>
        </p:txBody>
      </p:sp>
      <p:sp>
        <p:nvSpPr>
          <p:cNvPr id="104898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广告行业的现状</a:t>
            </a:r>
            <a:endParaRPr altLang="en-US" lang="zh-CN"/>
          </a:p>
        </p:txBody>
      </p:sp>
      <p:sp>
        <p:nvSpPr>
          <p:cNvPr id="104902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2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2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2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3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3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3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广告行业的技术不断创新，数字化、智能化、大数据等技术的应用不断推动广告行业的发展</a:t>
            </a:r>
            <a:endParaRPr altLang="en-US" dirty="0" sz="2400" lang="zh-CN">
              <a:latin typeface="+mn-ea"/>
              <a:ea typeface="+mn-ea"/>
            </a:endParaRPr>
          </a:p>
        </p:txBody>
      </p:sp>
      <p:sp>
        <p:nvSpPr>
          <p:cNvPr id="104903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广告行业的监管也越来越严格，保障消费者的权益和信息安全</a:t>
            </a:r>
            <a:endParaRPr altLang="en-US" dirty="0" sz="2400" lang="zh-CN">
              <a:latin typeface="+mn-ea"/>
              <a:ea typeface="+mn-ea"/>
            </a:endParaRPr>
          </a:p>
        </p:txBody>
      </p:sp>
      <p:sp>
        <p:nvSpPr>
          <p:cNvPr id="104904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广告行业规模不断扩大，成为全球最大的广告市场之一</a:t>
            </a:r>
            <a:endParaRPr altLang="en-US" dirty="0" sz="2400" lang="zh-CN">
              <a:latin typeface="+mn-ea"/>
              <a:ea typeface="+mn-ea"/>
            </a:endParaRPr>
          </a:p>
        </p:txBody>
      </p:sp>
      <p:sp>
        <p:nvSpPr>
          <p:cNvPr id="104904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广告形式多样化，包括电视、广播、报纸、杂志、互联网等多种形式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6" name="标题"/>
          <p:cNvSpPr>
            <a:spLocks noGrp="1"/>
          </p:cNvSpPr>
          <p:nvPr>
            <p:ph type="title"/>
            <p:custDataLst>
              <p:tags r:id="rId1"/>
            </p:custDataLst>
          </p:nvPr>
        </p:nvSpPr>
        <p:spPr>
          <a:xfrm>
            <a:off x="825361" y="3133103"/>
            <a:ext cx="6367550" cy="1743697"/>
          </a:xfrm>
        </p:spPr>
        <p:txBody>
          <a:bodyPr/>
          <a:p>
            <a:r>
              <a:rPr altLang="en-US" lang="zh-CN"/>
              <a:t>广告行业的成就</a:t>
            </a:r>
            <a:endParaRPr altLang="en-US" lang="zh-CN"/>
          </a:p>
        </p:txBody>
      </p:sp>
      <p:sp>
        <p:nvSpPr>
          <p:cNvPr id="104907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广告行业的市场规模</a:t>
            </a:r>
            <a:endParaRPr altLang="en-US" lang="zh-CN"/>
          </a:p>
        </p:txBody>
      </p:sp>
      <p:sp>
        <p:nvSpPr>
          <p:cNvPr id="104913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广告行业的市场规模不断扩大</a:t>
            </a:r>
            <a:endParaRPr altLang="en-US" dirty="0" sz="1200" lang="zh-CN" spc="150">
              <a:solidFill>
                <a:schemeClr val="tx1">
                  <a:lumMod val="65000"/>
                  <a:lumOff val="35000"/>
                </a:schemeClr>
              </a:solidFill>
              <a:latin typeface="+mn-ea"/>
              <a:sym typeface="+mn-ea"/>
            </a:endParaRPr>
          </a:p>
        </p:txBody>
      </p:sp>
      <p:sp>
        <p:nvSpPr>
          <p:cNvPr id="104913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广告行业的市场规模与GDP增长密切相关</a:t>
            </a:r>
            <a:endParaRPr altLang="en-US" dirty="0" sz="1200" lang="zh-CN" spc="150">
              <a:solidFill>
                <a:schemeClr val="tx1">
                  <a:lumMod val="65000"/>
                  <a:lumOff val="35000"/>
                </a:schemeClr>
              </a:solidFill>
              <a:latin typeface="+mn-ea"/>
              <a:sym typeface="+mn-ea"/>
            </a:endParaRPr>
          </a:p>
        </p:txBody>
      </p:sp>
      <p:sp>
        <p:nvSpPr>
          <p:cNvPr id="104913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广告行业的市场规模受到互联网、移动设备等新兴媒体的影响</a:t>
            </a:r>
            <a:endParaRPr altLang="en-US" dirty="0" sz="1200" lang="zh-CN" spc="150">
              <a:solidFill>
                <a:schemeClr val="tx1">
                  <a:lumMod val="65000"/>
                  <a:lumOff val="35000"/>
                </a:schemeClr>
              </a:solidFill>
              <a:latin typeface="+mn-ea"/>
              <a:sym typeface="+mn-ea"/>
            </a:endParaRPr>
          </a:p>
        </p:txBody>
      </p:sp>
      <p:sp>
        <p:nvSpPr>
          <p:cNvPr id="104913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广告行业的市场规模在未来将继续保持增长趋势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广告行业的传播效果</a:t>
            </a:r>
            <a:endParaRPr altLang="en-US" lang="zh-CN"/>
          </a:p>
        </p:txBody>
      </p:sp>
      <p:sp>
        <p:nvSpPr>
          <p:cNvPr id="1049172" name="内容占位符 2"/>
          <p:cNvSpPr>
            <a:spLocks noGrp="1"/>
          </p:cNvSpPr>
          <p:nvPr>
            <p:ph idx="1"/>
          </p:nvPr>
        </p:nvSpPr>
        <p:spPr/>
        <p:txBody>
          <a:bodyPr>
            <a:normAutofit fontScale="75556"/>
          </a:bodyPr>
          <a:p>
            <a:r>
              <a:rPr altLang="en-US" lang="zh-CN"/>
              <a:t>覆盖面广：广告行业通过各种媒体传播，覆盖了广泛的受众群体</a:t>
            </a:r>
            <a:endParaRPr altLang="en-US" lang="zh-CN"/>
          </a:p>
          <a:p>
            <a:r>
              <a:rPr altLang="en-US" lang="zh-CN"/>
              <a:t>传播速度快：广告行业借助互联网等新兴媒体，实现了快速传播</a:t>
            </a:r>
            <a:endParaRPr altLang="en-US" lang="zh-CN"/>
          </a:p>
          <a:p>
            <a:r>
              <a:rPr altLang="en-US" lang="zh-CN"/>
              <a:t>传播效果显著：通过精准定位和创意设计，广告行业能够实现有效的传播效果</a:t>
            </a:r>
            <a:endParaRPr altLang="en-US" lang="zh-CN"/>
          </a:p>
          <a:p>
            <a:r>
              <a:rPr altLang="en-US" lang="zh-CN"/>
              <a:t>品牌塑造作用：广告行业能够通过创意和设计，塑造品牌形象和品牌价值  以下是用户提供的信息和标题： 我正在写一份主题为“广告行业的成就与展望”的PPT,现在准备介绍“广告行业的展望”,请帮我生成“广告行业的发展趋势”为标题的内容 广告行业的发展趋势</a:t>
            </a:r>
            <a:endParaRPr altLang="en-US" lang="zh-CN"/>
          </a:p>
          <a:p>
            <a:pPr lvl="1"/>
            <a:r>
              <a:rPr altLang="en-US" lang="zh-CN"/>
              <a:t>以下是用户提供的信息和标题：</a:t>
            </a:r>
            <a:endParaRPr altLang="en-US" lang="zh-CN"/>
          </a:p>
          <a:p>
            <a:pPr lvl="1"/>
            <a:r>
              <a:rPr altLang="en-US" lang="zh-CN"/>
              <a:t>我正在写一份主题为“广告行业的成就与展望”的PPT,现在准备介绍“广告行业的展望”,请帮我生成“广告行业的发展趋势”为标题的内容</a:t>
            </a:r>
            <a:endParaRPr altLang="en-US" lang="zh-CN"/>
          </a:p>
          <a:p>
            <a:pPr lvl="1"/>
            <a:r>
              <a:rPr altLang="en-US" lang="zh-CN"/>
              <a:t>广告行业的发展趋势</a:t>
            </a:r>
            <a:endParaRPr altLang="en-US" lang="zh-CN"/>
          </a:p>
          <a:p>
            <a:r>
              <a:rPr altLang="en-US" lang="zh-CN"/>
              <a:t>数字化转型：随着互联网技术的发展，广告行业将更加注重数字化转型，提高传播效率和效果</a:t>
            </a:r>
            <a:endParaRPr altLang="en-US" lang="zh-CN"/>
          </a:p>
          <a:p>
            <a:r>
              <a:rPr altLang="en-US" lang="zh-CN"/>
              <a:t>个性化定制：个性化定制将成为广告行业的重要趋势，满足不同受众群体的需求</a:t>
            </a:r>
            <a:endParaRPr altLang="en-US" lang="zh-CN"/>
          </a:p>
          <a:p>
            <a:r>
              <a:rPr altLang="en-US" lang="zh-CN"/>
              <a:t>跨界合作：广告行业将与其他行业进行跨界合作，拓展业务范围和市场份额</a:t>
            </a:r>
            <a:endParaRPr altLang="en-US" lang="zh-CN"/>
          </a:p>
          <a:p>
            <a:r>
              <a:rPr altLang="en-US" lang="zh-CN"/>
              <a:t>社会责任意识：广告行业将更加注重社会责任意识，传递正能量和积极向上的价值观</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06" name="标题 1"/>
          <p:cNvSpPr>
            <a:spLocks noGrp="1"/>
          </p:cNvSpPr>
          <p:nvPr>
            <p:ph type="title"/>
          </p:nvPr>
        </p:nvSpPr>
        <p:spPr/>
        <p:txBody>
          <a:bodyPr/>
          <a:p>
            <a:r>
              <a:rPr altLang="en-US" lang="zh-CN"/>
              <a:t>广告行业的创新成果</a:t>
            </a:r>
            <a:endParaRPr altLang="en-US" lang="zh-CN"/>
          </a:p>
        </p:txBody>
      </p:sp>
      <p:sp>
        <p:nvSpPr>
          <p:cNvPr id="104920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1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短视频广告：利用短视频平台进行广告推广，实现视觉和听觉的双重冲击</a:t>
            </a:r>
            <a:endParaRPr altLang="en-US" dirty="0" sz="2400" lang="zh-CN">
              <a:latin typeface="+mn-ea"/>
              <a:ea typeface="+mn-ea"/>
            </a:endParaRPr>
          </a:p>
        </p:txBody>
      </p:sp>
      <p:sp>
        <p:nvSpPr>
          <p:cNvPr id="104922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虚拟现实广告：利用虚拟现实技术进行广告推广，实现沉浸式体验</a:t>
            </a:r>
            <a:endParaRPr altLang="en-US" dirty="0" sz="2400" lang="zh-CN">
              <a:latin typeface="+mn-ea"/>
              <a:ea typeface="+mn-ea"/>
            </a:endParaRPr>
          </a:p>
        </p:txBody>
      </p:sp>
      <p:sp>
        <p:nvSpPr>
          <p:cNvPr id="104922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数字化广告：利用大数据、人工智能等技术实现精准投放</a:t>
            </a:r>
            <a:endParaRPr altLang="en-US" dirty="0" sz="2400" lang="zh-CN">
              <a:latin typeface="+mn-ea"/>
              <a:ea typeface="+mn-ea"/>
            </a:endParaRPr>
          </a:p>
        </p:txBody>
      </p:sp>
      <p:sp>
        <p:nvSpPr>
          <p:cNvPr id="104923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社交媒体广告：利用社交媒体平台进行广告推广，实现互动和传播</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64" name="标题 1"/>
          <p:cNvSpPr>
            <a:spLocks noGrp="1"/>
          </p:cNvSpPr>
          <p:nvPr>
            <p:ph type="title"/>
          </p:nvPr>
        </p:nvSpPr>
        <p:spPr/>
        <p:txBody>
          <a:bodyPr/>
          <a:p>
            <a:r>
              <a:rPr altLang="en-US" lang="zh-CN"/>
              <a:t>广告行业的国际影响力</a:t>
            </a:r>
            <a:endParaRPr altLang="en-US" lang="zh-CN"/>
          </a:p>
        </p:txBody>
      </p:sp>
      <p:sp>
        <p:nvSpPr>
          <p:cNvPr id="104926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广告行业成为全球经济的重要支柱</a:t>
            </a:r>
            <a:endParaRPr altLang="en-US" sz="1400" lang="zh-CN" spc="150">
              <a:solidFill>
                <a:schemeClr val="tx1"/>
              </a:solidFill>
              <a:effectLst/>
              <a:latin typeface="+mn-ea"/>
              <a:sym typeface="+mn-ea"/>
            </a:endParaRPr>
          </a:p>
        </p:txBody>
      </p:sp>
      <p:sp>
        <p:nvSpPr>
          <p:cNvPr id="104927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全球广告市场规模不断扩大</a:t>
            </a:r>
            <a:endParaRPr altLang="en-US" dirty="0" sz="1400" lang="zh-CN" spc="150">
              <a:solidFill>
                <a:schemeClr val="tx1"/>
              </a:solidFill>
              <a:effectLst/>
              <a:latin typeface="+mn-ea"/>
              <a:sym typeface="+mn-ea"/>
            </a:endParaRPr>
          </a:p>
        </p:txBody>
      </p:sp>
      <p:sp>
        <p:nvSpPr>
          <p:cNvPr id="104927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跨国广告公司的影响力不断提升</a:t>
            </a:r>
            <a:endParaRPr altLang="en-US" sz="1400" lang="zh-CN" spc="150">
              <a:solidFill>
                <a:schemeClr val="tx1"/>
              </a:solidFill>
              <a:effectLst/>
              <a:latin typeface="+mn-ea"/>
              <a:sym typeface="+mn-ea"/>
            </a:endParaRPr>
          </a:p>
        </p:txBody>
      </p:sp>
      <p:sp>
        <p:nvSpPr>
          <p:cNvPr id="104928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广告行业推动全球经济发展和交流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14" name="标题"/>
          <p:cNvSpPr>
            <a:spLocks noGrp="1"/>
          </p:cNvSpPr>
          <p:nvPr>
            <p:ph type="title"/>
            <p:custDataLst>
              <p:tags r:id="rId1"/>
            </p:custDataLst>
          </p:nvPr>
        </p:nvSpPr>
        <p:spPr>
          <a:xfrm>
            <a:off x="825361" y="3133103"/>
            <a:ext cx="6367550" cy="1743697"/>
          </a:xfrm>
        </p:spPr>
        <p:txBody>
          <a:bodyPr/>
          <a:p>
            <a:r>
              <a:rPr altLang="en-US" lang="zh-CN"/>
              <a:t>广告行业的展望</a:t>
            </a:r>
            <a:endParaRPr altLang="en-US" lang="zh-CN"/>
          </a:p>
        </p:txBody>
      </p:sp>
      <p:sp>
        <p:nvSpPr>
          <p:cNvPr id="104931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366" name="标题 1"/>
          <p:cNvSpPr>
            <a:spLocks noGrp="1"/>
          </p:cNvSpPr>
          <p:nvPr>
            <p:ph type="title"/>
          </p:nvPr>
        </p:nvSpPr>
        <p:spPr/>
        <p:txBody>
          <a:bodyPr/>
          <a:p>
            <a:r>
              <a:rPr altLang="en-US" lang="zh-CN"/>
              <a:t>广告行业的发展趋势</a:t>
            </a:r>
            <a:endParaRPr altLang="en-US" lang="zh-CN"/>
          </a:p>
        </p:txBody>
      </p:sp>
      <p:sp>
        <p:nvSpPr>
          <p:cNvPr id="104936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7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数字化和智能化：广告行业将更加依赖先进的技术和算法，实现更精准的目标受众定位和个性化内容推荐。</a:t>
            </a:r>
            <a:endParaRPr altLang="en-US" dirty="0" lang="zh-CN" spc="200">
              <a:solidFill>
                <a:schemeClr val="tx1">
                  <a:lumMod val="85000"/>
                  <a:lumOff val="15000"/>
                </a:schemeClr>
              </a:solidFill>
              <a:latin typeface="+mn-ea"/>
              <a:sym typeface="+mn-ea"/>
            </a:endParaRPr>
          </a:p>
        </p:txBody>
      </p:sp>
      <p:sp>
        <p:nvSpPr>
          <p:cNvPr id="104937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数据驱动：数据将成为广告行业的重要资源，通过对数据的收集、分析和利用，实现更有效的广告投放和优化。</a:t>
            </a:r>
            <a:endParaRPr altLang="en-US" dirty="0" lang="zh-CN" spc="200">
              <a:solidFill>
                <a:schemeClr val="tx1">
                  <a:lumMod val="85000"/>
                  <a:lumOff val="15000"/>
                </a:schemeClr>
              </a:solidFill>
              <a:latin typeface="+mn-ea"/>
              <a:sym typeface="+mn-ea"/>
            </a:endParaRPr>
          </a:p>
        </p:txBody>
      </p:sp>
      <p:sp>
        <p:nvSpPr>
          <p:cNvPr id="104938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84" name="文本框 5"/>
          <p:cNvSpPr txBox="1"/>
          <p:nvPr>
            <p:custDataLst>
              <p:tags r:id="rId9"/>
            </p:custDataLst>
          </p:nvPr>
        </p:nvSpPr>
        <p:spPr>
          <a:xfrm>
            <a:off x="6341993" y="2256680"/>
            <a:ext cx="2185815" cy="3265652"/>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多元化和跨界合作：广告行业将与其他领域进行更多的跨界合作，如与电商、社交媒体、文化娱乐等领域相结合，创造出更多元化的广告形式和内容。</a:t>
            </a:r>
            <a:endParaRPr altLang="en-US" dirty="0" sz="2000" lang="zh-CN" spc="200">
              <a:solidFill>
                <a:schemeClr val="tx1">
                  <a:lumMod val="85000"/>
                  <a:lumOff val="15000"/>
                </a:schemeClr>
              </a:solidFill>
              <a:latin typeface="+mn-ea"/>
              <a:sym typeface="+mn-ea"/>
            </a:endParaRPr>
          </a:p>
        </p:txBody>
      </p:sp>
      <p:sp>
        <p:nvSpPr>
          <p:cNvPr id="104938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9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社会责任和可持续发展：广告行业将更加注重社会责任和可持续发展，推广绿色、环保、公益等理念，为社会的可持续发展做出贡献。</a:t>
            </a:r>
            <a:endParaRPr altLang="en-US" dirty="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24" name="标题 1"/>
          <p:cNvSpPr>
            <a:spLocks noGrp="1"/>
          </p:cNvSpPr>
          <p:nvPr>
            <p:ph type="title"/>
          </p:nvPr>
        </p:nvSpPr>
        <p:spPr/>
        <p:txBody>
          <a:bodyPr/>
          <a:p>
            <a:r>
              <a:rPr altLang="en-US" lang="zh-CN"/>
              <a:t>广告行业的未来挑战</a:t>
            </a:r>
            <a:endParaRPr altLang="en-US" lang="zh-CN"/>
          </a:p>
        </p:txBody>
      </p:sp>
      <p:sp>
        <p:nvSpPr>
          <p:cNvPr id="10494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技术的快速发展：随着科技的进步，广告行业需要不断适应新的技术趋势，如人工智能、大数据等</a:t>
            </a:r>
            <a:endParaRPr altLang="en-US" dirty="0" sz="2000" lang="zh-CN" spc="150">
              <a:solidFill>
                <a:schemeClr val="tx1">
                  <a:lumMod val="85000"/>
                  <a:lumOff val="15000"/>
                </a:schemeClr>
              </a:solidFill>
              <a:latin typeface="+mn-ea"/>
              <a:sym typeface="+mn-ea"/>
            </a:endParaRPr>
          </a:p>
        </p:txBody>
      </p:sp>
      <p:sp>
        <p:nvSpPr>
          <p:cNvPr id="10494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消费者行为的改变：随着互联网的发展，消费者的信息获取方式和购买行为也在发生变化，广告行业需要更加精准地了解消费者需求</a:t>
            </a:r>
            <a:endParaRPr altLang="en-US" dirty="0" sz="2000" lang="zh-CN" spc="150">
              <a:solidFill>
                <a:schemeClr val="tx1">
                  <a:lumMod val="85000"/>
                  <a:lumOff val="15000"/>
                </a:schemeClr>
              </a:solidFill>
              <a:latin typeface="+mn-ea"/>
              <a:sym typeface="+mn-ea"/>
            </a:endParaRPr>
          </a:p>
        </p:txBody>
      </p:sp>
      <p:sp>
        <p:nvSpPr>
          <p:cNvPr id="10494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广告法规的限制：广告行业需要遵守各种法规，未来可能会面临更加严格的监管和审查</a:t>
            </a:r>
            <a:endParaRPr altLang="en-US" dirty="0" sz="2000" lang="zh-CN" spc="150">
              <a:solidFill>
                <a:schemeClr val="tx1">
                  <a:lumMod val="85000"/>
                  <a:lumOff val="15000"/>
                </a:schemeClr>
              </a:solidFill>
              <a:latin typeface="+mn-ea"/>
              <a:sym typeface="+mn-ea"/>
            </a:endParaRPr>
          </a:p>
        </p:txBody>
      </p:sp>
      <p:sp>
        <p:nvSpPr>
          <p:cNvPr id="10494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竞争的加剧：随着广告行业的不断发展，竞争也日益激烈，广告公司需要不断提高自身的创意和营销能力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482" name="标题 1"/>
          <p:cNvSpPr>
            <a:spLocks noGrp="1"/>
          </p:cNvSpPr>
          <p:nvPr>
            <p:ph type="title"/>
          </p:nvPr>
        </p:nvSpPr>
        <p:spPr/>
        <p:txBody>
          <a:bodyPr/>
          <a:p>
            <a:r>
              <a:rPr altLang="en-US" lang="zh-CN"/>
              <a:t>广告行业的未来机遇</a:t>
            </a:r>
            <a:endParaRPr altLang="en-US" lang="zh-CN"/>
          </a:p>
        </p:txBody>
      </p:sp>
      <p:sp>
        <p:nvSpPr>
          <p:cNvPr id="104948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8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数字化转型：随着互联网技术的发展，广告行业将更加注重数字化转型，提高广告投放的精准度和效果。</a:t>
            </a:r>
            <a:endParaRPr altLang="en-US" dirty="0" sz="2000" lang="zh-CN" spc="200">
              <a:solidFill>
                <a:schemeClr val="tx1">
                  <a:lumMod val="85000"/>
                  <a:lumOff val="15000"/>
                </a:schemeClr>
              </a:solidFill>
              <a:latin typeface="+mn-ea"/>
              <a:sym typeface="+mn-ea"/>
            </a:endParaRPr>
          </a:p>
        </p:txBody>
      </p:sp>
      <p:sp>
        <p:nvSpPr>
          <p:cNvPr id="104949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社交媒体崛起：社交媒体平台的兴起为广告行业提供了更多的投放渠道和营销手段，将吸引更多广告主投入。</a:t>
            </a:r>
            <a:endParaRPr altLang="en-US" dirty="0" sz="2000" lang="zh-CN" spc="200">
              <a:solidFill>
                <a:schemeClr val="tx1">
                  <a:lumMod val="85000"/>
                  <a:lumOff val="15000"/>
                </a:schemeClr>
              </a:solidFill>
              <a:latin typeface="+mn-ea"/>
              <a:sym typeface="+mn-ea"/>
            </a:endParaRPr>
          </a:p>
        </p:txBody>
      </p:sp>
      <p:sp>
        <p:nvSpPr>
          <p:cNvPr id="104949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0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人工智能技术应用：人工智能技术的应用将提高广告行业的智能化水平，实现个性化推荐和精准投放，提高广告效果。</a:t>
            </a:r>
            <a:endParaRPr altLang="en-US" dirty="0" sz="2000" lang="zh-CN" spc="200">
              <a:solidFill>
                <a:schemeClr val="tx1">
                  <a:lumMod val="85000"/>
                  <a:lumOff val="15000"/>
                </a:schemeClr>
              </a:solidFill>
              <a:latin typeface="+mn-ea"/>
              <a:sym typeface="+mn-ea"/>
            </a:endParaRPr>
          </a:p>
        </p:txBody>
      </p:sp>
      <p:sp>
        <p:nvSpPr>
          <p:cNvPr id="104950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06" name="文本框 10"/>
          <p:cNvSpPr txBox="1"/>
          <p:nvPr>
            <p:custDataLst>
              <p:tags r:id="rId12"/>
            </p:custDataLst>
          </p:nvPr>
        </p:nvSpPr>
        <p:spPr>
          <a:xfrm>
            <a:off x="9018691"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跨界合作与创新：广告行业将积极寻求与其他行业的跨界合作与创新，拓展广告形式和内容，满足消费者多样化的需求。</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40" name="标题 1"/>
          <p:cNvSpPr>
            <a:spLocks noGrp="1"/>
          </p:cNvSpPr>
          <p:nvPr>
            <p:ph type="title"/>
          </p:nvPr>
        </p:nvSpPr>
        <p:spPr/>
        <p:txBody>
          <a:bodyPr/>
          <a:p>
            <a:r>
              <a:rPr altLang="en-US" lang="zh-CN"/>
              <a:t>广告行业的未来发展策略</a:t>
            </a:r>
            <a:endParaRPr altLang="en-US" lang="zh-CN"/>
          </a:p>
        </p:txBody>
      </p:sp>
      <p:sp>
        <p:nvSpPr>
          <p:cNvPr id="104954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数字化转型：利用大数据、人工智能等技术提升广告投放效果</a:t>
            </a:r>
            <a:endParaRPr altLang="en-US" dirty="0" sz="2000" lang="zh-CN" spc="150">
              <a:solidFill>
                <a:schemeClr val="tx1">
                  <a:lumMod val="75000"/>
                  <a:lumOff val="25000"/>
                </a:schemeClr>
              </a:solidFill>
              <a:latin typeface="+mn-ea"/>
              <a:sym typeface="+mn-ea"/>
            </a:endParaRPr>
          </a:p>
        </p:txBody>
      </p:sp>
      <p:sp>
        <p:nvSpPr>
          <p:cNvPr id="104954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多元化创新：探索更多元化的广告形式和内容，满足消费者需求</a:t>
            </a:r>
            <a:endParaRPr altLang="en-US" dirty="0" sz="2000" lang="zh-CN" spc="150">
              <a:solidFill>
                <a:schemeClr val="tx1">
                  <a:lumMod val="75000"/>
                  <a:lumOff val="25000"/>
                </a:schemeClr>
              </a:solidFill>
              <a:latin typeface="+mn-ea"/>
              <a:sym typeface="+mn-ea"/>
            </a:endParaRPr>
          </a:p>
        </p:txBody>
      </p:sp>
      <p:sp>
        <p:nvSpPr>
          <p:cNvPr id="104955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精准定位：通过精准定位技术，将广告投放到目标受众群体中</a:t>
            </a:r>
            <a:endParaRPr altLang="en-US" dirty="0" sz="2000" lang="zh-CN" spc="150">
              <a:solidFill>
                <a:schemeClr val="tx1">
                  <a:lumMod val="75000"/>
                  <a:lumOff val="25000"/>
                </a:schemeClr>
              </a:solidFill>
              <a:latin typeface="+mn-ea"/>
              <a:sym typeface="+mn-ea"/>
            </a:endParaRPr>
          </a:p>
        </p:txBody>
      </p:sp>
      <p:sp>
        <p:nvSpPr>
          <p:cNvPr id="104955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跨界合作：与其他行业进行跨界合作，拓展广告业务领域</a:t>
            </a:r>
            <a:endParaRPr altLang="en-US" dirty="0" sz="2000" lang="zh-CN" spc="150">
              <a:solidFill>
                <a:schemeClr val="tx1">
                  <a:lumMod val="75000"/>
                  <a:lumOff val="25000"/>
                </a:schemeClr>
              </a:solidFill>
              <a:latin typeface="+mn-ea"/>
              <a:sym typeface="+mn-ea"/>
            </a:endParaRPr>
          </a:p>
        </p:txBody>
      </p:sp>
      <p:sp>
        <p:nvSpPr>
          <p:cNvPr id="104956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598" name="标题"/>
          <p:cNvSpPr>
            <a:spLocks noGrp="1"/>
          </p:cNvSpPr>
          <p:nvPr>
            <p:ph type="title"/>
            <p:custDataLst>
              <p:tags r:id="rId1"/>
            </p:custDataLst>
          </p:nvPr>
        </p:nvSpPr>
        <p:spPr>
          <a:xfrm>
            <a:off x="825361" y="3133103"/>
            <a:ext cx="6367550" cy="1743697"/>
          </a:xfrm>
        </p:spPr>
        <p:txBody>
          <a:bodyPr/>
          <a:p>
            <a:r>
              <a:rPr altLang="en-US" lang="zh-CN"/>
              <a:t>广告行业的企业家精神</a:t>
            </a:r>
            <a:endParaRPr altLang="en-US" lang="zh-CN"/>
          </a:p>
        </p:txBody>
      </p:sp>
      <p:sp>
        <p:nvSpPr>
          <p:cNvPr id="1049600"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创新精神</a:t>
            </a:r>
            <a:endParaRPr altLang="en-US" lang="zh-CN"/>
          </a:p>
        </p:txBody>
      </p:sp>
      <p:sp>
        <p:nvSpPr>
          <p:cNvPr id="10496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广告行业的企业家精神：敢于尝试、勇于创新</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创新成果：不断推动广告行业的进步和发展</a:t>
            </a:r>
            <a:endParaRPr altLang="en-US" dirty="0" sz="1200" lang="zh-CN" spc="150">
              <a:solidFill>
                <a:schemeClr val="tx1">
                  <a:lumMod val="65000"/>
                  <a:lumOff val="35000"/>
                </a:schemeClr>
              </a:solidFill>
              <a:latin typeface="+mn-ea"/>
              <a:sym typeface="+mn-ea"/>
            </a:endParaRPr>
          </a:p>
        </p:txBody>
      </p:sp>
      <p:sp>
        <p:nvSpPr>
          <p:cNvPr id="104969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创新实践：不断尝试新的广告形式和手段</a:t>
            </a:r>
            <a:endParaRPr altLang="en-US" dirty="0" sz="1200" lang="zh-CN" spc="150">
              <a:solidFill>
                <a:schemeClr val="tx1">
                  <a:lumMod val="65000"/>
                  <a:lumOff val="35000"/>
                </a:schemeClr>
              </a:solidFill>
              <a:latin typeface="+mn-ea"/>
              <a:sym typeface="+mn-ea"/>
            </a:endParaRPr>
          </a:p>
        </p:txBody>
      </p:sp>
      <p:sp>
        <p:nvSpPr>
          <p:cNvPr id="104969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创新思维：不断寻求新的创意和突破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28" name="标题 1"/>
          <p:cNvSpPr>
            <a:spLocks noGrp="1"/>
          </p:cNvSpPr>
          <p:nvPr>
            <p:ph type="title"/>
          </p:nvPr>
        </p:nvSpPr>
        <p:spPr/>
        <p:txBody>
          <a:bodyPr/>
          <a:p>
            <a:r>
              <a:rPr altLang="en-US" lang="zh-CN"/>
              <a:t>创业精神</a:t>
            </a:r>
            <a:endParaRPr altLang="en-US" lang="zh-CN"/>
          </a:p>
        </p:txBody>
      </p:sp>
      <p:sp>
        <p:nvSpPr>
          <p:cNvPr id="104973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3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勇于创新：不断尝试新的广告形式和手段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3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3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追求卓越：不断提升广告质量和效果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4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4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坚韧不拔：面对困难和挑战不轻易放弃</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4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5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社会责任：积极履行社会责任，关注社会公益事业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86" name="标题 1"/>
          <p:cNvSpPr>
            <a:spLocks noGrp="1"/>
          </p:cNvSpPr>
          <p:nvPr>
            <p:ph type="title"/>
          </p:nvPr>
        </p:nvSpPr>
        <p:spPr/>
        <p:txBody>
          <a:bodyPr/>
          <a:p>
            <a:r>
              <a:rPr altLang="en-US" lang="zh-CN"/>
              <a:t>担当精神</a:t>
            </a:r>
            <a:endParaRPr altLang="en-US" lang="zh-CN"/>
          </a:p>
        </p:txBody>
      </p:sp>
      <p:sp>
        <p:nvSpPr>
          <p:cNvPr id="104978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2" name="TextBox 2"/>
          <p:cNvSpPr txBox="1"/>
          <p:nvPr>
            <p:custDataLst>
              <p:tags r:id="rId3"/>
            </p:custDataLst>
          </p:nvPr>
        </p:nvSpPr>
        <p:spPr>
          <a:xfrm>
            <a:off x="986772"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勇于承担社会责任：广告行业的企业家积极履行社会责任，关注社会公益事业，为社会做出贡献。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9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9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8" name="TextBox 2"/>
          <p:cNvSpPr txBox="1"/>
          <p:nvPr>
            <p:custDataLst>
              <p:tags r:id="rId6"/>
            </p:custDataLst>
          </p:nvPr>
        </p:nvSpPr>
        <p:spPr>
          <a:xfrm>
            <a:off x="3669017"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不断创新：广告行业的企业家勇于创新，不断探索新的广告形式和营销手段，推动行业的发展。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04"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追求卓越：广告行业的企业家追求卓越，不断追求更高的品质和更好的服务，为客户提供更好的体验。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0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0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10"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诚信经营：广告行业的企业家注重诚信经营，遵守法律法规和商业道德，树立行业良好形象。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44" name="标题 1"/>
          <p:cNvSpPr>
            <a:spLocks noGrp="1"/>
          </p:cNvSpPr>
          <p:nvPr>
            <p:ph type="title"/>
          </p:nvPr>
        </p:nvSpPr>
        <p:spPr/>
        <p:txBody>
          <a:bodyPr/>
          <a:p>
            <a:r>
              <a:rPr altLang="en-US" lang="zh-CN"/>
              <a:t>共赢精神</a:t>
            </a:r>
            <a:endParaRPr altLang="en-US" lang="zh-CN"/>
          </a:p>
        </p:txBody>
      </p:sp>
      <p:sp>
        <p:nvSpPr>
          <p:cNvPr id="104984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8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8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广告行业的企业家精神：强调合作与共赢</a:t>
            </a:r>
            <a:endParaRPr altLang="en-US" dirty="0" sz="1200" lang="zh-CN" spc="150">
              <a:solidFill>
                <a:schemeClr val="tx1">
                  <a:lumMod val="65000"/>
                  <a:lumOff val="35000"/>
                </a:schemeClr>
              </a:solidFill>
              <a:latin typeface="+mn-ea"/>
              <a:sym typeface="+mn-ea"/>
            </a:endParaRPr>
          </a:p>
        </p:txBody>
      </p:sp>
      <p:sp>
        <p:nvSpPr>
          <p:cNvPr id="104988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广告行业的未来展望：需要企业家们携手共创美好未来</a:t>
            </a:r>
            <a:endParaRPr altLang="en-US" dirty="0" sz="1200" lang="zh-CN" spc="150">
              <a:solidFill>
                <a:schemeClr val="tx1">
                  <a:lumMod val="65000"/>
                  <a:lumOff val="35000"/>
                </a:schemeClr>
              </a:solidFill>
              <a:latin typeface="+mn-ea"/>
              <a:sym typeface="+mn-ea"/>
            </a:endParaRPr>
          </a:p>
        </p:txBody>
      </p:sp>
      <p:sp>
        <p:nvSpPr>
          <p:cNvPr id="104988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广告行业的创新与变革：需要企业家们共同探索和推动</a:t>
            </a:r>
            <a:endParaRPr altLang="en-US" dirty="0" sz="1200" lang="zh-CN" spc="150">
              <a:solidFill>
                <a:schemeClr val="tx1">
                  <a:lumMod val="65000"/>
                  <a:lumOff val="35000"/>
                </a:schemeClr>
              </a:solidFill>
              <a:latin typeface="+mn-ea"/>
              <a:sym typeface="+mn-ea"/>
            </a:endParaRPr>
          </a:p>
        </p:txBody>
      </p:sp>
      <p:sp>
        <p:nvSpPr>
          <p:cNvPr id="104988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广告行业的发展趋势：从竞争到合作，共同推动行业发展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22" name="标题"/>
          <p:cNvSpPr>
            <a:spLocks noGrp="1"/>
          </p:cNvSpPr>
          <p:nvPr>
            <p:ph type="title"/>
            <p:custDataLst>
              <p:tags r:id="rId1"/>
            </p:custDataLst>
          </p:nvPr>
        </p:nvSpPr>
        <p:spPr>
          <a:xfrm>
            <a:off x="825361" y="3133103"/>
            <a:ext cx="6367550" cy="1743697"/>
          </a:xfrm>
        </p:spPr>
        <p:txBody>
          <a:bodyPr/>
          <a:p>
            <a:r>
              <a:rPr altLang="en-US" lang="zh-CN"/>
              <a:t>广告行业的未来展望</a:t>
            </a:r>
            <a:endParaRPr altLang="en-US" lang="zh-CN"/>
          </a:p>
        </p:txBody>
      </p:sp>
      <p:sp>
        <p:nvSpPr>
          <p:cNvPr id="104992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74" name="标题 1"/>
          <p:cNvSpPr>
            <a:spLocks noGrp="1"/>
          </p:cNvSpPr>
          <p:nvPr>
            <p:ph type="title"/>
          </p:nvPr>
        </p:nvSpPr>
        <p:spPr/>
        <p:txBody>
          <a:bodyPr/>
          <a:p>
            <a:r>
              <a:rPr altLang="en-US" lang="zh-CN"/>
              <a:t>数字化转型的挑战与机遇</a:t>
            </a:r>
            <a:endParaRPr altLang="en-US" lang="zh-CN"/>
          </a:p>
        </p:txBody>
      </p:sp>
      <p:sp>
        <p:nvSpPr>
          <p:cNvPr id="1049976" name="内容占位符 2"/>
          <p:cNvSpPr>
            <a:spLocks noGrp="1"/>
          </p:cNvSpPr>
          <p:nvPr>
            <p:ph idx="1"/>
          </p:nvPr>
        </p:nvSpPr>
        <p:spPr/>
        <p:txBody>
          <a:bodyPr>
            <a:normAutofit fontScale="75556"/>
          </a:bodyPr>
          <a:p>
            <a:r>
              <a:rPr altLang="en-US" lang="zh-CN"/>
              <a:t>挑战：技术更新迅速，需要不断学习和适应；数据安全和隐私保护成为重要议题；需要应对传统广告与数字化广告的冲突。</a:t>
            </a:r>
            <a:endParaRPr altLang="en-US" lang="zh-CN"/>
          </a:p>
          <a:p>
            <a:r>
              <a:rPr altLang="en-US" lang="zh-CN"/>
              <a:t>机遇：数字化转型为广告行业提供了更多的创意和表现形式；可以实现更精准的目标受众定位和个性化推广；有助于提高广告效果和客户满意度。  以下是用户提供的信息和标题： 我正在写一份主题为“广告行业的成就与展望”的PPT,现在准备介绍“广告行业的未来展望”,请帮我生成“广告行业的发展趋势”为标题的内容 广告行业的发展趋势</a:t>
            </a:r>
            <a:endParaRPr altLang="en-US" lang="zh-CN"/>
          </a:p>
          <a:p>
            <a:pPr lvl="1"/>
            <a:r>
              <a:rPr altLang="en-US" lang="zh-CN"/>
              <a:t>以下是用户提供的信息和标题：</a:t>
            </a:r>
            <a:endParaRPr altLang="en-US" lang="zh-CN"/>
          </a:p>
          <a:p>
            <a:pPr lvl="1"/>
            <a:r>
              <a:rPr altLang="en-US" lang="zh-CN"/>
              <a:t>我正在写一份主题为“广告行业的成就与展望”的PPT,现在准备介绍“广告行业的未来展望”,请帮我生成“广告行业的发展趋势”为标题的内容</a:t>
            </a:r>
            <a:endParaRPr altLang="en-US" lang="zh-CN"/>
          </a:p>
          <a:p>
            <a:pPr lvl="1"/>
            <a:r>
              <a:rPr altLang="en-US" lang="zh-CN"/>
              <a:t>广告行业的发展趋势</a:t>
            </a:r>
            <a:endParaRPr altLang="en-US" lang="zh-CN"/>
          </a:p>
          <a:p>
            <a:r>
              <a:rPr altLang="en-US" lang="zh-CN"/>
              <a:t>数字化和互联网化：随着互联网的普及，数字化广告逐渐成为主流，广告行业将更加注重网络营销和社交媒体推广。</a:t>
            </a:r>
            <a:endParaRPr altLang="en-US" lang="zh-CN"/>
          </a:p>
          <a:p>
            <a:r>
              <a:rPr altLang="en-US" lang="zh-CN"/>
              <a:t>个性化和定制化：消费者需求的多样化使得广告行业需要更加注重个性化和定制化，以满足不同受众的需求。</a:t>
            </a:r>
            <a:endParaRPr altLang="en-US" lang="zh-CN"/>
          </a:p>
          <a:p>
            <a:r>
              <a:rPr altLang="en-US" lang="zh-CN"/>
              <a:t>数据驱动和智能化：大数据和人工智能技术的应用将使得广告行业更加数据驱动和智能化，提高广告效果和客户满意度。</a:t>
            </a:r>
            <a:endParaRPr altLang="en-US" lang="zh-CN"/>
          </a:p>
          <a:p>
            <a:r>
              <a:rPr altLang="en-US" lang="zh-CN"/>
              <a:t>跨界合作和创新：广告行业需要与其他行业进行跨界合作和创新，以提供更加多元化和创意化的广告服务。</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智能化技术的运用与发展</a:t>
            </a:r>
            <a:endParaRPr altLang="en-US" lang="zh-CN"/>
          </a:p>
        </p:txBody>
      </p:sp>
      <p:sp>
        <p:nvSpPr>
          <p:cNvPr id="105001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1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人工智能技术：在广告行业中的应用，如智能推荐、智能投放等</a:t>
            </a:r>
            <a:endParaRPr altLang="en-US" dirty="0" sz="2000" lang="zh-CN" spc="200">
              <a:solidFill>
                <a:schemeClr val="tx1">
                  <a:lumMod val="85000"/>
                  <a:lumOff val="15000"/>
                </a:schemeClr>
              </a:solidFill>
              <a:latin typeface="+mn-ea"/>
              <a:sym typeface="+mn-ea"/>
            </a:endParaRPr>
          </a:p>
        </p:txBody>
      </p:sp>
      <p:sp>
        <p:nvSpPr>
          <p:cNvPr id="105001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大数据分析：对用户行为、喜好等数据的收集和分析，为广告投放提供更精准的定位</a:t>
            </a:r>
            <a:endParaRPr altLang="en-US" dirty="0" sz="2000" lang="zh-CN" spc="200">
              <a:solidFill>
                <a:schemeClr val="tx1">
                  <a:lumMod val="85000"/>
                  <a:lumOff val="15000"/>
                </a:schemeClr>
              </a:solidFill>
              <a:latin typeface="+mn-ea"/>
              <a:sym typeface="+mn-ea"/>
            </a:endParaRPr>
          </a:p>
        </p:txBody>
      </p:sp>
      <p:sp>
        <p:nvSpPr>
          <p:cNvPr id="105002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2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2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虚拟现实技术：在广告创意中的运用，如虚拟现实广告、增强现实广告等</a:t>
            </a:r>
            <a:endParaRPr altLang="en-US" dirty="0" sz="2000" lang="zh-CN" spc="200">
              <a:solidFill>
                <a:schemeClr val="tx1">
                  <a:lumMod val="85000"/>
                  <a:lumOff val="15000"/>
                </a:schemeClr>
              </a:solidFill>
              <a:latin typeface="+mn-ea"/>
              <a:sym typeface="+mn-ea"/>
            </a:endParaRPr>
          </a:p>
        </p:txBody>
      </p:sp>
      <p:sp>
        <p:nvSpPr>
          <p:cNvPr id="105003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3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3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5G技术：对广告行业的影响，如高清视频广告、实时互动广告等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绿色环保的倡导与实践</a:t>
            </a:r>
            <a:endParaRPr altLang="en-US" lang="zh-CN"/>
          </a:p>
        </p:txBody>
      </p:sp>
      <p:sp>
        <p:nvSpPr>
          <p:cNvPr id="105007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广告行业中的绿色环保实践案例</a:t>
            </a:r>
            <a:endParaRPr altLang="en-US" sz="1400" lang="zh-CN" spc="150">
              <a:solidFill>
                <a:schemeClr val="tx1"/>
              </a:solidFill>
              <a:effectLst/>
              <a:latin typeface="+mn-ea"/>
              <a:sym typeface="+mn-ea"/>
            </a:endParaRPr>
          </a:p>
        </p:txBody>
      </p:sp>
      <p:sp>
        <p:nvSpPr>
          <p:cNvPr id="105008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绿色环保理念在广告行业中的普及</a:t>
            </a:r>
            <a:endParaRPr altLang="en-US" dirty="0" sz="1400" lang="zh-CN" spc="150">
              <a:solidFill>
                <a:schemeClr val="tx1"/>
              </a:solidFill>
              <a:effectLst/>
              <a:latin typeface="+mn-ea"/>
              <a:sym typeface="+mn-ea"/>
            </a:endParaRPr>
          </a:p>
        </p:txBody>
      </p:sp>
      <p:sp>
        <p:nvSpPr>
          <p:cNvPr id="105008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绿色环保对广告行业的影响与挑战</a:t>
            </a:r>
            <a:endParaRPr altLang="en-US" sz="1400" lang="zh-CN" spc="150">
              <a:solidFill>
                <a:schemeClr val="tx1"/>
              </a:solidFill>
              <a:effectLst/>
              <a:latin typeface="+mn-ea"/>
              <a:sym typeface="+mn-ea"/>
            </a:endParaRPr>
          </a:p>
        </p:txBody>
      </p:sp>
      <p:sp>
        <p:nvSpPr>
          <p:cNvPr id="105008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广告行业未来在绿色环保方面的展望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18" name="标题 1"/>
          <p:cNvSpPr>
            <a:spLocks noGrp="1"/>
          </p:cNvSpPr>
          <p:nvPr>
            <p:ph type="title"/>
          </p:nvPr>
        </p:nvSpPr>
        <p:spPr/>
        <p:txBody>
          <a:bodyPr/>
          <a:p>
            <a:r>
              <a:rPr altLang="en-US" lang="zh-CN"/>
              <a:t>国际化合作的深化与拓展</a:t>
            </a:r>
            <a:endParaRPr altLang="en-US" lang="zh-CN"/>
          </a:p>
        </p:txBody>
      </p:sp>
      <p:sp>
        <p:nvSpPr>
          <p:cNvPr id="10501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广告行业与国际品牌合作的机会与挑战</a:t>
            </a:r>
            <a:endParaRPr altLang="zh-CN" dirty="0" lang="en-US">
              <a:solidFill>
                <a:schemeClr val="dk1">
                  <a:lumMod val="80000"/>
                  <a:lumOff val="20000"/>
                </a:schemeClr>
              </a:solidFill>
              <a:latin typeface="+mn-ea"/>
              <a:sym typeface="+mn-ea"/>
            </a:endParaRPr>
          </a:p>
        </p:txBody>
      </p:sp>
      <p:sp>
        <p:nvSpPr>
          <p:cNvPr id="10501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跨国广告公司的合作与交流</a:t>
            </a:r>
            <a:endParaRPr altLang="en-US" dirty="0" lang="zh-CN">
              <a:solidFill>
                <a:schemeClr val="dk1">
                  <a:lumMod val="80000"/>
                  <a:lumOff val="20000"/>
                </a:schemeClr>
              </a:solidFill>
              <a:latin typeface="+mn-ea"/>
              <a:sym typeface="+mn-ea"/>
            </a:endParaRPr>
          </a:p>
        </p:txBody>
      </p:sp>
      <p:sp>
        <p:nvSpPr>
          <p:cNvPr id="10501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数字广告技术的国际合作与发展</a:t>
            </a:r>
            <a:endParaRPr altLang="en-US" dirty="0" lang="zh-CN">
              <a:solidFill>
                <a:schemeClr val="dk1">
                  <a:lumMod val="80000"/>
                  <a:lumOff val="20000"/>
                </a:schemeClr>
              </a:solidFill>
              <a:latin typeface="+mn-ea"/>
              <a:sym typeface="+mn-ea"/>
            </a:endParaRPr>
          </a:p>
        </p:txBody>
      </p:sp>
      <p:sp>
        <p:nvSpPr>
          <p:cNvPr id="10501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广告行业在国际市场中的竞争与合作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184"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50186"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50188"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47.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7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2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310.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50.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2023-12-17T17:02:32Z</dcterms:created>
  <dcterms:modified xsi:type="dcterms:W3CDTF">2023-12-17T17:02:32Z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eefb2920a5824c9b90ed6d6e95604d12_21</vt:lpwstr>
  </property>
</Properties>
</file>