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 showGuides="1">
      <p:cViewPr varScale="1">
        <p:scale>
          <a:sx n="136" d="100"/>
          <a:sy n="136" d="100"/>
        </p:scale>
        <p:origin x="216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6057 - JPPUiihmh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4655876" y="1565389"/>
            <a:ext cx="4923355" cy="3578111"/>
          </a:xfrm>
          <a:prstGeom prst="rect">
            <a:avLst/>
          </a:prstGeom>
        </p:spPr>
      </p:pic>
      <p:pic>
        <p:nvPicPr>
          <p:cNvPr id="3" name="Image 1" descr="/www/wwwroot/ppt/cache/2024-7-6-11/kmwRO0d0f-/1722654016153 - o900og31h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132" y="0"/>
            <a:ext cx="4923355" cy="35781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3499931" y="3850109"/>
            <a:ext cx="2311891" cy="425199"/>
          </a:xfrm>
          <a:custGeom>
            <a:avLst/>
            <a:gdLst/>
            <a:ahLst/>
            <a:cxnLst/>
            <a:rect l="l" t="t" r="r" b="b"/>
            <a:pathLst>
              <a:path w="2311891" h="425199">
                <a:moveTo>
                  <a:pt x="0" y="0"/>
                </a:moveTo>
                <a:lnTo>
                  <a:pt x="2311891" y="0"/>
                </a:lnTo>
                <a:lnTo>
                  <a:pt x="2311891" y="425199"/>
                </a:lnTo>
                <a:lnTo>
                  <a:pt x="0" y="425199"/>
                </a:lnTo>
                <a:close/>
              </a:path>
            </a:pathLst>
          </a:custGeom>
          <a:solidFill>
            <a:srgbClr val="EF7E00"/>
          </a:solidFill>
        </p:spPr>
      </p:sp>
      <p:sp>
        <p:nvSpPr>
          <p:cNvPr id="5" name="Shape 1"/>
          <p:cNvSpPr/>
          <p:nvPr/>
        </p:nvSpPr>
        <p:spPr>
          <a:xfrm>
            <a:off x="1059499" y="3850109"/>
            <a:ext cx="2311891" cy="425199"/>
          </a:xfrm>
          <a:custGeom>
            <a:avLst/>
            <a:gdLst/>
            <a:ahLst/>
            <a:cxnLst/>
            <a:rect l="l" t="t" r="r" b="b"/>
            <a:pathLst>
              <a:path w="2311891" h="425199">
                <a:moveTo>
                  <a:pt x="0" y="0"/>
                </a:moveTo>
                <a:lnTo>
                  <a:pt x="2311891" y="0"/>
                </a:lnTo>
                <a:lnTo>
                  <a:pt x="2311891" y="425199"/>
                </a:lnTo>
                <a:lnTo>
                  <a:pt x="0" y="425199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Text 2"/>
          <p:cNvSpPr/>
          <p:nvPr/>
        </p:nvSpPr>
        <p:spPr>
          <a:xfrm>
            <a:off x="959008" y="1437012"/>
            <a:ext cx="7557104" cy="962025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3300" b="1" kern="0" spc="75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糖尿病与肾脏疾病报告概览ppt</a:t>
            </a:r>
            <a:r>
              <a:rPr lang="zh-CN" altLang="en-US" sz="3300" b="1" kern="0" spc="75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模板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316022" y="3831821"/>
            <a:ext cx="2055368" cy="4470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3946622" y="3818109"/>
            <a:ext cx="186520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汇报时间： 20XX</a:t>
            </a:r>
            <a:endParaRPr lang="en-US" sz="1500" dirty="0"/>
          </a:p>
        </p:txBody>
      </p:sp>
      <p:pic>
        <p:nvPicPr>
          <p:cNvPr id="9" name="Image 2" descr="/www/wwwroot/ppt/cache/2024-7-6-11/kmwRO0d0f-/1722654016162 - zilGPA1w-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313579" y="4313079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0" y="0"/>
            <a:ext cx="540512" cy="5143500"/>
          </a:xfrm>
          <a:custGeom>
            <a:avLst/>
            <a:gdLst/>
            <a:ahLst/>
            <a:cxnLst/>
            <a:rect l="l" t="t" r="r" b="b"/>
            <a:pathLst>
              <a:path w="540512" h="5143500">
                <a:moveTo>
                  <a:pt x="0" y="0"/>
                </a:moveTo>
                <a:lnTo>
                  <a:pt x="540512" y="0"/>
                </a:lnTo>
                <a:lnTo>
                  <a:pt x="540512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1" name="Shape 6"/>
          <p:cNvSpPr/>
          <p:nvPr/>
        </p:nvSpPr>
        <p:spPr>
          <a:xfrm>
            <a:off x="353060" y="523138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7443216" y="4174725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959008" y="2516004"/>
            <a:ext cx="7823864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50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此处为简介，可自行修改或删掉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pic>
        <p:nvPicPr>
          <p:cNvPr id="14" name="Image 3" descr="/www/wwwroot/ppt/cache/2024-7-6-11/kmwRO0d0f-/1722654016163 - KuitJe0we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9685" y="-126434"/>
            <a:ext cx="763581" cy="897260"/>
          </a:xfrm>
          <a:prstGeom prst="rect">
            <a:avLst/>
          </a:prstGeom>
        </p:spPr>
      </p:pic>
      <p:pic>
        <p:nvPicPr>
          <p:cNvPr id="15" name="Image 4" descr="/www/wwwroot/ppt/cache/2024-7-6-11/kmwRO0d0f-/1722654016163 - 9BSvH4Oa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500624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971" y="908932"/>
            <a:ext cx="1212427" cy="365760"/>
          </a:xfrm>
          <a:custGeom>
            <a:avLst/>
            <a:gdLst/>
            <a:ahLst/>
            <a:cxnLst/>
            <a:rect l="l" t="t" r="r" b="b"/>
            <a:pathLst>
              <a:path w="1212427" h="365760">
                <a:moveTo>
                  <a:pt x="0" y="0"/>
                </a:moveTo>
                <a:lnTo>
                  <a:pt x="1212427" y="0"/>
                </a:lnTo>
                <a:quadBezTo>
                  <a:pt x="1212427" y="0"/>
                  <a:pt x="1212427" y="0"/>
                </a:quadBezTo>
                <a:lnTo>
                  <a:pt x="1212427" y="365760"/>
                </a:lnTo>
                <a:quadBezTo>
                  <a:pt x="1212427" y="365760"/>
                  <a:pt x="1212427" y="365760"/>
                </a:quadBezTo>
                <a:lnTo>
                  <a:pt x="0" y="365760"/>
                </a:lnTo>
                <a:quadBezTo>
                  <a:pt x="0" y="365760"/>
                  <a:pt x="0" y="365760"/>
                </a:quadBezTo>
                <a:lnTo>
                  <a:pt x="0" y="0"/>
                </a:lnTo>
                <a:quadBezTo>
                  <a:pt x="0" y="0"/>
                  <a:pt x="0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3" name="Text 1"/>
          <p:cNvSpPr/>
          <p:nvPr/>
        </p:nvSpPr>
        <p:spPr>
          <a:xfrm>
            <a:off x="2236803" y="158191"/>
            <a:ext cx="4670394" cy="53392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 录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559958" y="863212"/>
            <a:ext cx="565573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糖尿病与慢性肾脏疾病的关系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184971" y="908932"/>
            <a:ext cx="1212427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2236622" y="569671"/>
            <a:ext cx="4670394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kern="0" spc="6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356947"/>
            <a:ext cx="6841067" cy="786553"/>
          </a:xfrm>
          <a:custGeom>
            <a:avLst/>
            <a:gdLst/>
            <a:ahLst/>
            <a:cxnLst/>
            <a:rect l="l" t="t" r="r" b="b"/>
            <a:pathLst>
              <a:path w="6841067" h="786553">
                <a:moveTo>
                  <a:pt x="0" y="0"/>
                </a:moveTo>
                <a:lnTo>
                  <a:pt x="0" y="786553"/>
                </a:lnTo>
                <a:lnTo>
                  <a:pt x="6841067" y="786553"/>
                </a:lnTo>
                <a:close/>
              </a:path>
            </a:pathLst>
          </a:custGeom>
          <a:solidFill>
            <a:srgbClr val="1C2077">
              <a:alpha val="27000"/>
            </a:srgbClr>
          </a:solidFill>
        </p:spPr>
      </p:sp>
      <p:sp>
        <p:nvSpPr>
          <p:cNvPr id="8" name="Shape 6"/>
          <p:cNvSpPr/>
          <p:nvPr/>
        </p:nvSpPr>
        <p:spPr>
          <a:xfrm rot="-5400000">
            <a:off x="6175277" y="2179630"/>
            <a:ext cx="667793" cy="5269653"/>
          </a:xfrm>
          <a:custGeom>
            <a:avLst/>
            <a:gdLst/>
            <a:ahLst/>
            <a:cxnLst/>
            <a:rect l="l" t="t" r="r" b="b"/>
            <a:pathLst>
              <a:path w="667793" h="5269653">
                <a:moveTo>
                  <a:pt x="0" y="0"/>
                </a:moveTo>
                <a:lnTo>
                  <a:pt x="0" y="5269653"/>
                </a:lnTo>
                <a:lnTo>
                  <a:pt x="667793" y="5269653"/>
                </a:lnTo>
                <a:close/>
              </a:path>
            </a:pathLst>
          </a:custGeom>
          <a:solidFill>
            <a:srgbClr val="1C2077">
              <a:alpha val="50000"/>
            </a:srgbClr>
          </a:solidFill>
        </p:spPr>
      </p:sp>
      <p:sp>
        <p:nvSpPr>
          <p:cNvPr id="9" name="Shape 7"/>
          <p:cNvSpPr/>
          <p:nvPr/>
        </p:nvSpPr>
        <p:spPr>
          <a:xfrm>
            <a:off x="1184971" y="1704798"/>
            <a:ext cx="1212427" cy="365760"/>
          </a:xfrm>
          <a:custGeom>
            <a:avLst/>
            <a:gdLst/>
            <a:ahLst/>
            <a:cxnLst/>
            <a:rect l="l" t="t" r="r" b="b"/>
            <a:pathLst>
              <a:path w="1212427" h="365760">
                <a:moveTo>
                  <a:pt x="0" y="0"/>
                </a:moveTo>
                <a:lnTo>
                  <a:pt x="1212427" y="0"/>
                </a:lnTo>
                <a:quadBezTo>
                  <a:pt x="1212427" y="0"/>
                  <a:pt x="1212427" y="0"/>
                </a:quadBezTo>
                <a:lnTo>
                  <a:pt x="1212427" y="365760"/>
                </a:lnTo>
                <a:quadBezTo>
                  <a:pt x="1212427" y="365760"/>
                  <a:pt x="1212427" y="365760"/>
                </a:quadBezTo>
                <a:lnTo>
                  <a:pt x="0" y="365760"/>
                </a:lnTo>
                <a:quadBezTo>
                  <a:pt x="0" y="365760"/>
                  <a:pt x="0" y="365760"/>
                </a:quadBezTo>
                <a:lnTo>
                  <a:pt x="0" y="0"/>
                </a:lnTo>
                <a:quadBezTo>
                  <a:pt x="0" y="0"/>
                  <a:pt x="0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0" name="Text 8"/>
          <p:cNvSpPr/>
          <p:nvPr/>
        </p:nvSpPr>
        <p:spPr>
          <a:xfrm>
            <a:off x="2559958" y="1704798"/>
            <a:ext cx="565573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糖尿病和肾衰竭的挑战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84971" y="1704798"/>
            <a:ext cx="1212427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4971" y="2510825"/>
            <a:ext cx="1212427" cy="365760"/>
          </a:xfrm>
          <a:custGeom>
            <a:avLst/>
            <a:gdLst/>
            <a:ahLst/>
            <a:cxnLst/>
            <a:rect l="l" t="t" r="r" b="b"/>
            <a:pathLst>
              <a:path w="1212427" h="365760">
                <a:moveTo>
                  <a:pt x="0" y="0"/>
                </a:moveTo>
                <a:lnTo>
                  <a:pt x="1212427" y="0"/>
                </a:lnTo>
                <a:quadBezTo>
                  <a:pt x="1212427" y="0"/>
                  <a:pt x="1212427" y="0"/>
                </a:quadBezTo>
                <a:lnTo>
                  <a:pt x="1212427" y="365760"/>
                </a:lnTo>
                <a:quadBezTo>
                  <a:pt x="1212427" y="365760"/>
                  <a:pt x="1212427" y="365760"/>
                </a:quadBezTo>
                <a:lnTo>
                  <a:pt x="0" y="365760"/>
                </a:lnTo>
                <a:quadBezTo>
                  <a:pt x="0" y="365760"/>
                  <a:pt x="0" y="365760"/>
                </a:quadBezTo>
                <a:lnTo>
                  <a:pt x="0" y="0"/>
                </a:lnTo>
                <a:quadBezTo>
                  <a:pt x="0" y="0"/>
                  <a:pt x="0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3" name="Text 11"/>
          <p:cNvSpPr/>
          <p:nvPr/>
        </p:nvSpPr>
        <p:spPr>
          <a:xfrm>
            <a:off x="2559958" y="2510825"/>
            <a:ext cx="565573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减轻糖尿病患者CKD负担的策略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84971" y="2510825"/>
            <a:ext cx="1212427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184971" y="3306692"/>
            <a:ext cx="1212427" cy="365760"/>
          </a:xfrm>
          <a:custGeom>
            <a:avLst/>
            <a:gdLst/>
            <a:ahLst/>
            <a:cxnLst/>
            <a:rect l="l" t="t" r="r" b="b"/>
            <a:pathLst>
              <a:path w="1212427" h="365760">
                <a:moveTo>
                  <a:pt x="0" y="0"/>
                </a:moveTo>
                <a:lnTo>
                  <a:pt x="1212427" y="0"/>
                </a:lnTo>
                <a:quadBezTo>
                  <a:pt x="1212427" y="0"/>
                  <a:pt x="1212427" y="0"/>
                </a:quadBezTo>
                <a:lnTo>
                  <a:pt x="1212427" y="365760"/>
                </a:lnTo>
                <a:quadBezTo>
                  <a:pt x="1212427" y="365760"/>
                  <a:pt x="1212427" y="365760"/>
                </a:quadBezTo>
                <a:lnTo>
                  <a:pt x="0" y="365760"/>
                </a:lnTo>
                <a:quadBezTo>
                  <a:pt x="0" y="365760"/>
                  <a:pt x="0" y="365760"/>
                </a:quadBezTo>
                <a:lnTo>
                  <a:pt x="0" y="0"/>
                </a:lnTo>
                <a:quadBezTo>
                  <a:pt x="0" y="0"/>
                  <a:pt x="0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6" name="Text 14"/>
          <p:cNvSpPr/>
          <p:nvPr/>
        </p:nvSpPr>
        <p:spPr>
          <a:xfrm>
            <a:off x="2559958" y="3306692"/>
            <a:ext cx="565573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国际行动呼吁与政策简报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84971" y="3306692"/>
            <a:ext cx="1212427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1184971" y="4046051"/>
            <a:ext cx="1212427" cy="365760"/>
          </a:xfrm>
          <a:custGeom>
            <a:avLst/>
            <a:gdLst/>
            <a:ahLst/>
            <a:cxnLst/>
            <a:rect l="l" t="t" r="r" b="b"/>
            <a:pathLst>
              <a:path w="1212427" h="365760">
                <a:moveTo>
                  <a:pt x="0" y="0"/>
                </a:moveTo>
                <a:lnTo>
                  <a:pt x="1212427" y="0"/>
                </a:lnTo>
                <a:quadBezTo>
                  <a:pt x="1212427" y="0"/>
                  <a:pt x="1212427" y="0"/>
                </a:quadBezTo>
                <a:lnTo>
                  <a:pt x="1212427" y="365760"/>
                </a:lnTo>
                <a:quadBezTo>
                  <a:pt x="1212427" y="365760"/>
                  <a:pt x="1212427" y="365760"/>
                </a:quadBezTo>
                <a:lnTo>
                  <a:pt x="0" y="365760"/>
                </a:lnTo>
                <a:quadBezTo>
                  <a:pt x="0" y="365760"/>
                  <a:pt x="0" y="365760"/>
                </a:quadBezTo>
                <a:lnTo>
                  <a:pt x="0" y="0"/>
                </a:lnTo>
                <a:quadBezTo>
                  <a:pt x="0" y="0"/>
                  <a:pt x="0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9" name="Text 17"/>
          <p:cNvSpPr/>
          <p:nvPr/>
        </p:nvSpPr>
        <p:spPr>
          <a:xfrm>
            <a:off x="2559958" y="4046051"/>
            <a:ext cx="565573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筛查与治疗指南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84971" y="4046051"/>
            <a:ext cx="1212427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6353 - S7b32uIo6W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H="1">
            <a:off x="-804672" y="-404202"/>
            <a:ext cx="4923130" cy="3578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2700000">
            <a:off x="3125318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700000">
            <a:off x="5222515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38398" y="1491386"/>
            <a:ext cx="1867764" cy="1867764"/>
          </a:xfrm>
          <a:custGeom>
            <a:avLst/>
            <a:gdLst/>
            <a:ahLst/>
            <a:cxnLst/>
            <a:rect l="l" t="t" r="r" b="b"/>
            <a:pathLst>
              <a:path w="1867764" h="1867764">
                <a:moveTo>
                  <a:pt x="933882" y="0"/>
                </a:moveTo>
                <a:lnTo>
                  <a:pt x="0" y="933882"/>
                </a:lnTo>
                <a:lnTo>
                  <a:pt x="933882" y="1867764"/>
                </a:lnTo>
                <a:lnTo>
                  <a:pt x="1867764" y="933882"/>
                </a:lnTo>
                <a:lnTo>
                  <a:pt x="933882" y="0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6" name="Image 1" descr="/www/wwwroot/ppt/cache/2024-7-6-11/kmwRO0d0f-/1722654016450 - 7s5_B4ebl-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V="1">
            <a:off x="5259128" y="1843532"/>
            <a:ext cx="4923355" cy="35781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32404" y="2013788"/>
            <a:ext cx="2680106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450" b="1" kern="0" spc="22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315822" y="3832250"/>
            <a:ext cx="20555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边界AI-CHAT</a:t>
            </a:r>
            <a:endParaRPr lang="en-US" sz="1500" dirty="0"/>
          </a:p>
        </p:txBody>
      </p:sp>
      <p:pic>
        <p:nvPicPr>
          <p:cNvPr id="9" name="Image 2" descr="/www/wwwroot/ppt/cache/2024-7-6-11/kmwRO0d0f-/1722654016459 - VgiXcHGOj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31857" y="4339533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9162" y="4938306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967435" y="3420770"/>
            <a:ext cx="7209130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250" kern="0" spc="15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糖尿病与慢性肾脏疾病的关系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2" name="Image 3" descr="/www/wwwroot/ppt/cache/2024-7-6-11/kmwRO0d0f-/1722654016460 - iwBmPD6k9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187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糖尿病与CKD的流行病学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7" name="Image 0" descr="/www/wwwroot/ppt/cache/2024-7-6-11/kmwRO0d0f-/1722654016465 - 7H-OoHwTzj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-742517" y="2664078"/>
            <a:ext cx="3537353" cy="44805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51543" y="1119430"/>
            <a:ext cx="1484600" cy="116128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糖尿病与CKD的关联性</a:t>
            </a: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51543" y="2099900"/>
            <a:ext cx="1484600" cy="186537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糖尿病是导致慢性肾脏病 (CKD) 的主要原因之一大约 30-40% 的糖尿病患者会发生 CKD。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二型糖尿病是迄今为止与糖尿病相关的 CKD 负担的最大贡献者。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4907" y="866984"/>
            <a:ext cx="582507" cy="577596"/>
          </a:xfrm>
          <a:custGeom>
            <a:avLst/>
            <a:gdLst/>
            <a:ahLst/>
            <a:cxnLst/>
            <a:rect l="l" t="t" r="r" b="b"/>
            <a:pathLst>
              <a:path w="582507" h="577596">
                <a:moveTo>
                  <a:pt x="291253" y="0"/>
                </a:moveTo>
                <a:cubicBezTo>
                  <a:pt x="452000" y="0"/>
                  <a:pt x="582507" y="129406"/>
                  <a:pt x="582507" y="288798"/>
                </a:cubicBezTo>
                <a:cubicBezTo>
                  <a:pt x="582507" y="448190"/>
                  <a:pt x="452000" y="577596"/>
                  <a:pt x="291253" y="577596"/>
                </a:cubicBezTo>
                <a:cubicBezTo>
                  <a:pt x="130506" y="577596"/>
                  <a:pt x="0" y="448190"/>
                  <a:pt x="0" y="288798"/>
                </a:cubicBezTo>
                <a:cubicBezTo>
                  <a:pt x="0" y="129406"/>
                  <a:pt x="130506" y="0"/>
                  <a:pt x="291253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1" name="Text 8"/>
          <p:cNvSpPr/>
          <p:nvPr/>
        </p:nvSpPr>
        <p:spPr>
          <a:xfrm>
            <a:off x="638133" y="959186"/>
            <a:ext cx="784860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pic>
        <p:nvPicPr>
          <p:cNvPr id="12" name="Image 1" descr="/www/wwwroot/ppt/cache/2024-7-6-11/kmwRO0d0f-/1722654016467 - zk9svjvYB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1205155" y="2664078"/>
            <a:ext cx="3537353" cy="44805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199215" y="1119430"/>
            <a:ext cx="1484600" cy="116128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CKD的全球趋势</a:t>
            </a: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199215" y="2099900"/>
            <a:ext cx="1484600" cy="186537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1990 年至 2017 年期间，全球因二型糖尿病导致的 CKD 增加了约 74%。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在不同经济区域，CKD 的发病率与国家的社会人口统计指数呈负相关。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2682579" y="866984"/>
            <a:ext cx="582507" cy="577596"/>
          </a:xfrm>
          <a:custGeom>
            <a:avLst/>
            <a:gdLst/>
            <a:ahLst/>
            <a:cxnLst/>
            <a:rect l="l" t="t" r="r" b="b"/>
            <a:pathLst>
              <a:path w="582507" h="577596">
                <a:moveTo>
                  <a:pt x="291253" y="0"/>
                </a:moveTo>
                <a:cubicBezTo>
                  <a:pt x="452000" y="0"/>
                  <a:pt x="582507" y="129406"/>
                  <a:pt x="582507" y="288798"/>
                </a:cubicBezTo>
                <a:cubicBezTo>
                  <a:pt x="582507" y="448190"/>
                  <a:pt x="452000" y="577596"/>
                  <a:pt x="291253" y="577596"/>
                </a:cubicBezTo>
                <a:cubicBezTo>
                  <a:pt x="130506" y="577596"/>
                  <a:pt x="0" y="448190"/>
                  <a:pt x="0" y="288798"/>
                </a:cubicBezTo>
                <a:cubicBezTo>
                  <a:pt x="0" y="129406"/>
                  <a:pt x="130506" y="0"/>
                  <a:pt x="291253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6" name="Text 12"/>
          <p:cNvSpPr/>
          <p:nvPr/>
        </p:nvSpPr>
        <p:spPr>
          <a:xfrm>
            <a:off x="2585805" y="959186"/>
            <a:ext cx="784860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pic>
        <p:nvPicPr>
          <p:cNvPr id="17" name="Image 2" descr="/www/wwwroot/ppt/cache/2024-7-6-11/kmwRO0d0f-/1722654016469 - zVZDTCU25Q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303165" y="2664078"/>
            <a:ext cx="3537353" cy="44805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97225" y="1119430"/>
            <a:ext cx="1484600" cy="116128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CKD的危险因素</a:t>
            </a: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5297225" y="2099900"/>
            <a:ext cx="1484600" cy="186537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患有糖尿病相关肾病的人患心血管疾病 (CVD)、进展为肾衰竭和死亡的风险更高。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高血糖、高血压、多神经病性膀胱功能障碍和感染是导致肾损害的直接原因。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4780589" y="866984"/>
            <a:ext cx="582507" cy="577596"/>
          </a:xfrm>
          <a:custGeom>
            <a:avLst/>
            <a:gdLst/>
            <a:ahLst/>
            <a:cxnLst/>
            <a:rect l="l" t="t" r="r" b="b"/>
            <a:pathLst>
              <a:path w="582507" h="577596">
                <a:moveTo>
                  <a:pt x="291253" y="0"/>
                </a:moveTo>
                <a:cubicBezTo>
                  <a:pt x="452000" y="0"/>
                  <a:pt x="582507" y="129406"/>
                  <a:pt x="582507" y="288798"/>
                </a:cubicBezTo>
                <a:cubicBezTo>
                  <a:pt x="582507" y="448190"/>
                  <a:pt x="452000" y="577596"/>
                  <a:pt x="291253" y="577596"/>
                </a:cubicBezTo>
                <a:cubicBezTo>
                  <a:pt x="130506" y="577596"/>
                  <a:pt x="0" y="448190"/>
                  <a:pt x="0" y="288798"/>
                </a:cubicBezTo>
                <a:cubicBezTo>
                  <a:pt x="0" y="129406"/>
                  <a:pt x="130506" y="0"/>
                  <a:pt x="291253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1" name="Text 16"/>
          <p:cNvSpPr/>
          <p:nvPr/>
        </p:nvSpPr>
        <p:spPr>
          <a:xfrm>
            <a:off x="4683815" y="959186"/>
            <a:ext cx="784860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pic>
        <p:nvPicPr>
          <p:cNvPr id="22" name="Image 3" descr="/www/wwwroot/ppt/cache/2024-7-6-11/kmwRO0d0f-/1722654016472 - xzT6WO-Pg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5250837" y="2664078"/>
            <a:ext cx="3537353" cy="4480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244897" y="1119430"/>
            <a:ext cx="1484600" cy="116128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CKD的地区差异</a:t>
            </a: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7244897" y="2099900"/>
            <a:ext cx="1484600" cy="186537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 在糖尿病人群中的患病率在不同国家之间存在很大差异，具体取决于背景、CKD 的定义以及当地的医疗保健基础设施。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5" name="Shape 19"/>
          <p:cNvSpPr/>
          <p:nvPr/>
        </p:nvSpPr>
        <p:spPr>
          <a:xfrm>
            <a:off x="6728261" y="866984"/>
            <a:ext cx="582507" cy="577596"/>
          </a:xfrm>
          <a:custGeom>
            <a:avLst/>
            <a:gdLst/>
            <a:ahLst/>
            <a:cxnLst/>
            <a:rect l="l" t="t" r="r" b="b"/>
            <a:pathLst>
              <a:path w="582507" h="577596">
                <a:moveTo>
                  <a:pt x="291253" y="0"/>
                </a:moveTo>
                <a:cubicBezTo>
                  <a:pt x="452000" y="0"/>
                  <a:pt x="582507" y="129406"/>
                  <a:pt x="582507" y="288798"/>
                </a:cubicBezTo>
                <a:cubicBezTo>
                  <a:pt x="582507" y="448190"/>
                  <a:pt x="452000" y="577596"/>
                  <a:pt x="291253" y="577596"/>
                </a:cubicBezTo>
                <a:cubicBezTo>
                  <a:pt x="130506" y="577596"/>
                  <a:pt x="0" y="448190"/>
                  <a:pt x="0" y="288798"/>
                </a:cubicBezTo>
                <a:cubicBezTo>
                  <a:pt x="0" y="129406"/>
                  <a:pt x="130506" y="0"/>
                  <a:pt x="291253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6" name="Text 20"/>
          <p:cNvSpPr/>
          <p:nvPr/>
        </p:nvSpPr>
        <p:spPr>
          <a:xfrm>
            <a:off x="6631487" y="959186"/>
            <a:ext cx="784860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糖尿病与终末期肾病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1162134" y="1182605"/>
            <a:ext cx="1757644" cy="3014254"/>
          </a:xfrm>
          <a:custGeom>
            <a:avLst/>
            <a:gdLst/>
            <a:ahLst/>
            <a:cxnLst/>
            <a:rect l="l" t="t" r="r" b="b"/>
            <a:pathLst>
              <a:path w="1757644" h="3014254">
                <a:moveTo>
                  <a:pt x="0" y="0"/>
                </a:moveTo>
                <a:lnTo>
                  <a:pt x="1230351" y="0"/>
                </a:lnTo>
                <a:lnTo>
                  <a:pt x="1757644" y="1507127"/>
                </a:lnTo>
                <a:lnTo>
                  <a:pt x="1230351" y="3014254"/>
                </a:lnTo>
                <a:lnTo>
                  <a:pt x="0" y="3014254"/>
                </a:lnTo>
                <a:lnTo>
                  <a:pt x="0" y="1507127"/>
                </a:lnTo>
                <a:lnTo>
                  <a:pt x="0" y="0"/>
                </a:lnTo>
                <a:close/>
              </a:path>
            </a:pathLst>
          </a:custGeom>
          <a:solidFill>
            <a:srgbClr val="1C2077">
              <a:alpha val="72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1125558" y="1622719"/>
            <a:ext cx="1590950" cy="66751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终末期肾病的定义与影响</a:t>
            </a:r>
            <a:endParaRPr lang="en-US" sz="1500" dirty="0"/>
          </a:p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77471" y="2139460"/>
            <a:ext cx="1617657" cy="2057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终末期肾脏病是一种肾脏不再起作用的疾病，需要透析或移植治疗才能存活。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全球范围内，只有 27% 至 53% 的终末期肾脏病人口可获得肾脏替代治疗。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0" name="Image 0" descr="/www/wwwroot/ppt/cache/2024-7-6-11/kmwRO0d0f-/1722654016474 - LQcRql0K6z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7454" y="3588236"/>
            <a:ext cx="167780" cy="15729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94171" y="1276803"/>
            <a:ext cx="1334075" cy="333519"/>
          </a:xfrm>
          <a:custGeom>
            <a:avLst/>
            <a:gdLst/>
            <a:ahLst/>
            <a:cxnLst/>
            <a:rect l="l" t="t" r="r" b="b"/>
            <a:pathLst>
              <a:path w="1334075" h="333519">
                <a:moveTo>
                  <a:pt x="166759" y="0"/>
                </a:moveTo>
                <a:lnTo>
                  <a:pt x="1167316" y="0"/>
                </a:lnTo>
                <a:quadBezTo>
                  <a:pt x="1334075" y="0"/>
                  <a:pt x="1334075" y="166759"/>
                </a:quadBezTo>
                <a:lnTo>
                  <a:pt x="1334075" y="166759"/>
                </a:lnTo>
                <a:quadBezTo>
                  <a:pt x="1334075" y="333519"/>
                  <a:pt x="1167316" y="333519"/>
                </a:quadBezTo>
                <a:lnTo>
                  <a:pt x="166759" y="333519"/>
                </a:lnTo>
                <a:quadBezTo>
                  <a:pt x="0" y="333519"/>
                  <a:pt x="0" y="166759"/>
                </a:quadBezTo>
                <a:lnTo>
                  <a:pt x="0" y="166759"/>
                </a:lnTo>
                <a:quadBezTo>
                  <a:pt x="0" y="0"/>
                  <a:pt x="166759" y="0"/>
                </a:quad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Shape 9"/>
          <p:cNvSpPr/>
          <p:nvPr/>
        </p:nvSpPr>
        <p:spPr>
          <a:xfrm>
            <a:off x="1936018" y="1276803"/>
            <a:ext cx="333519" cy="333519"/>
          </a:xfrm>
          <a:custGeom>
            <a:avLst/>
            <a:gdLst/>
            <a:ahLst/>
            <a:cxnLst/>
            <a:rect l="l" t="t" r="r" b="b"/>
            <a:pathLst>
              <a:path w="333519" h="333519">
                <a:moveTo>
                  <a:pt x="166759" y="0"/>
                </a:moveTo>
                <a:cubicBezTo>
                  <a:pt x="258796" y="0"/>
                  <a:pt x="333519" y="74722"/>
                  <a:pt x="333519" y="166759"/>
                </a:cubicBezTo>
                <a:cubicBezTo>
                  <a:pt x="333519" y="258796"/>
                  <a:pt x="258796" y="333519"/>
                  <a:pt x="166759" y="333519"/>
                </a:cubicBezTo>
                <a:cubicBezTo>
                  <a:pt x="74722" y="333519"/>
                  <a:pt x="0" y="258796"/>
                  <a:pt x="0" y="166759"/>
                </a:cubicBezTo>
                <a:cubicBezTo>
                  <a:pt x="0" y="74722"/>
                  <a:pt x="74722" y="0"/>
                  <a:pt x="166759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3" name="Shape 10"/>
          <p:cNvSpPr/>
          <p:nvPr/>
        </p:nvSpPr>
        <p:spPr>
          <a:xfrm>
            <a:off x="1936018" y="1302938"/>
            <a:ext cx="289600" cy="289600"/>
          </a:xfrm>
          <a:custGeom>
            <a:avLst/>
            <a:gdLst/>
            <a:ahLst/>
            <a:cxnLst/>
            <a:rect l="l" t="t" r="r" b="b"/>
            <a:pathLst>
              <a:path w="289600" h="289600">
                <a:moveTo>
                  <a:pt x="144800" y="0"/>
                </a:moveTo>
                <a:cubicBezTo>
                  <a:pt x="224718" y="0"/>
                  <a:pt x="289600" y="64883"/>
                  <a:pt x="289600" y="144800"/>
                </a:cubicBezTo>
                <a:cubicBezTo>
                  <a:pt x="289600" y="224718"/>
                  <a:pt x="224718" y="289600"/>
                  <a:pt x="144800" y="289600"/>
                </a:cubicBezTo>
                <a:cubicBezTo>
                  <a:pt x="64883" y="289600"/>
                  <a:pt x="0" y="224718"/>
                  <a:pt x="0" y="144800"/>
                </a:cubicBezTo>
                <a:cubicBezTo>
                  <a:pt x="0" y="64883"/>
                  <a:pt x="64883" y="0"/>
                  <a:pt x="144800" y="0"/>
                </a:cubicBezTo>
                <a:close/>
              </a:path>
            </a:pathLst>
          </a:custGeom>
          <a:solidFill>
            <a:srgbClr val="1C2077">
              <a:alpha val="75000"/>
            </a:srgbClr>
          </a:solidFill>
        </p:spPr>
      </p:sp>
      <p:sp>
        <p:nvSpPr>
          <p:cNvPr id="14" name="Text 11"/>
          <p:cNvSpPr/>
          <p:nvPr/>
        </p:nvSpPr>
        <p:spPr>
          <a:xfrm>
            <a:off x="1679976" y="3541926"/>
            <a:ext cx="1239802" cy="10058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4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2928370" y="1182605"/>
            <a:ext cx="1757644" cy="3014254"/>
          </a:xfrm>
          <a:custGeom>
            <a:avLst/>
            <a:gdLst/>
            <a:ahLst/>
            <a:cxnLst/>
            <a:rect l="l" t="t" r="r" b="b"/>
            <a:pathLst>
              <a:path w="1757644" h="3014254">
                <a:moveTo>
                  <a:pt x="0" y="0"/>
                </a:moveTo>
                <a:lnTo>
                  <a:pt x="1230351" y="0"/>
                </a:lnTo>
                <a:lnTo>
                  <a:pt x="1757644" y="1507127"/>
                </a:lnTo>
                <a:lnTo>
                  <a:pt x="1230351" y="3014254"/>
                </a:lnTo>
                <a:lnTo>
                  <a:pt x="0" y="3014254"/>
                </a:lnTo>
                <a:lnTo>
                  <a:pt x="0" y="1507127"/>
                </a:lnTo>
                <a:lnTo>
                  <a:pt x="0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6" name="Text 13"/>
          <p:cNvSpPr/>
          <p:nvPr/>
        </p:nvSpPr>
        <p:spPr>
          <a:xfrm>
            <a:off x="2891794" y="1622719"/>
            <a:ext cx="1590950" cy="66751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终末期肾病的全球分布</a:t>
            </a:r>
            <a:endParaRPr lang="en-US" sz="1500" dirty="0"/>
          </a:p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2943707" y="2139460"/>
            <a:ext cx="1617657" cy="2057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一些亚洲国家和美国的终末期肾脏病糖尿病治疗发病率最高。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65 岁以上的男性糖尿病患者中终末期肾脏病发病率最高。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8" name="Image 1" descr="/www/wwwroot/ppt/cache/2024-7-6-11/kmwRO0d0f-/1722654016476 - lXAy01cdY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3690" y="3588236"/>
            <a:ext cx="167780" cy="157294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2660407" y="1276803"/>
            <a:ext cx="1334075" cy="333519"/>
          </a:xfrm>
          <a:custGeom>
            <a:avLst/>
            <a:gdLst/>
            <a:ahLst/>
            <a:cxnLst/>
            <a:rect l="l" t="t" r="r" b="b"/>
            <a:pathLst>
              <a:path w="1334075" h="333519">
                <a:moveTo>
                  <a:pt x="166759" y="0"/>
                </a:moveTo>
                <a:lnTo>
                  <a:pt x="1167316" y="0"/>
                </a:lnTo>
                <a:quadBezTo>
                  <a:pt x="1334075" y="0"/>
                  <a:pt x="1334075" y="166759"/>
                </a:quadBezTo>
                <a:lnTo>
                  <a:pt x="1334075" y="166759"/>
                </a:lnTo>
                <a:quadBezTo>
                  <a:pt x="1334075" y="333519"/>
                  <a:pt x="1167316" y="333519"/>
                </a:quadBezTo>
                <a:lnTo>
                  <a:pt x="166759" y="333519"/>
                </a:lnTo>
                <a:quadBezTo>
                  <a:pt x="0" y="333519"/>
                  <a:pt x="0" y="166759"/>
                </a:quadBezTo>
                <a:lnTo>
                  <a:pt x="0" y="166759"/>
                </a:lnTo>
                <a:quadBezTo>
                  <a:pt x="0" y="0"/>
                  <a:pt x="166759" y="0"/>
                </a:quad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20" name="Shape 16"/>
          <p:cNvSpPr/>
          <p:nvPr/>
        </p:nvSpPr>
        <p:spPr>
          <a:xfrm>
            <a:off x="3702254" y="1276803"/>
            <a:ext cx="333519" cy="333519"/>
          </a:xfrm>
          <a:custGeom>
            <a:avLst/>
            <a:gdLst/>
            <a:ahLst/>
            <a:cxnLst/>
            <a:rect l="l" t="t" r="r" b="b"/>
            <a:pathLst>
              <a:path w="333519" h="333519">
                <a:moveTo>
                  <a:pt x="166759" y="0"/>
                </a:moveTo>
                <a:cubicBezTo>
                  <a:pt x="258796" y="0"/>
                  <a:pt x="333519" y="74722"/>
                  <a:pt x="333519" y="166759"/>
                </a:cubicBezTo>
                <a:cubicBezTo>
                  <a:pt x="333519" y="258796"/>
                  <a:pt x="258796" y="333519"/>
                  <a:pt x="166759" y="333519"/>
                </a:cubicBezTo>
                <a:cubicBezTo>
                  <a:pt x="74722" y="333519"/>
                  <a:pt x="0" y="258796"/>
                  <a:pt x="0" y="166759"/>
                </a:cubicBezTo>
                <a:cubicBezTo>
                  <a:pt x="0" y="74722"/>
                  <a:pt x="74722" y="0"/>
                  <a:pt x="166759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21" name="Shape 17"/>
          <p:cNvSpPr/>
          <p:nvPr/>
        </p:nvSpPr>
        <p:spPr>
          <a:xfrm>
            <a:off x="3702254" y="1302938"/>
            <a:ext cx="289600" cy="289600"/>
          </a:xfrm>
          <a:custGeom>
            <a:avLst/>
            <a:gdLst/>
            <a:ahLst/>
            <a:cxnLst/>
            <a:rect l="l" t="t" r="r" b="b"/>
            <a:pathLst>
              <a:path w="289600" h="289600">
                <a:moveTo>
                  <a:pt x="144800" y="0"/>
                </a:moveTo>
                <a:cubicBezTo>
                  <a:pt x="224718" y="0"/>
                  <a:pt x="289600" y="64883"/>
                  <a:pt x="289600" y="144800"/>
                </a:cubicBezTo>
                <a:cubicBezTo>
                  <a:pt x="289600" y="224718"/>
                  <a:pt x="224718" y="289600"/>
                  <a:pt x="144800" y="289600"/>
                </a:cubicBezTo>
                <a:cubicBezTo>
                  <a:pt x="64883" y="289600"/>
                  <a:pt x="0" y="224718"/>
                  <a:pt x="0" y="144800"/>
                </a:cubicBezTo>
                <a:cubicBezTo>
                  <a:pt x="0" y="64883"/>
                  <a:pt x="64883" y="0"/>
                  <a:pt x="144800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2" name="Text 18"/>
          <p:cNvSpPr/>
          <p:nvPr/>
        </p:nvSpPr>
        <p:spPr>
          <a:xfrm>
            <a:off x="3446212" y="3541926"/>
            <a:ext cx="1239802" cy="10058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4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4686700" y="1182605"/>
            <a:ext cx="1757644" cy="3014254"/>
          </a:xfrm>
          <a:custGeom>
            <a:avLst/>
            <a:gdLst/>
            <a:ahLst/>
            <a:cxnLst/>
            <a:rect l="l" t="t" r="r" b="b"/>
            <a:pathLst>
              <a:path w="1757644" h="3014254">
                <a:moveTo>
                  <a:pt x="0" y="0"/>
                </a:moveTo>
                <a:lnTo>
                  <a:pt x="1230351" y="0"/>
                </a:lnTo>
                <a:lnTo>
                  <a:pt x="1757644" y="1507127"/>
                </a:lnTo>
                <a:lnTo>
                  <a:pt x="1230351" y="3014254"/>
                </a:lnTo>
                <a:lnTo>
                  <a:pt x="0" y="3014254"/>
                </a:lnTo>
                <a:lnTo>
                  <a:pt x="0" y="1507127"/>
                </a:lnTo>
                <a:lnTo>
                  <a:pt x="0" y="0"/>
                </a:lnTo>
                <a:close/>
              </a:path>
            </a:pathLst>
          </a:custGeom>
          <a:solidFill>
            <a:srgbClr val="1C2077">
              <a:alpha val="72000"/>
            </a:srgbClr>
          </a:solidFill>
        </p:spPr>
      </p:sp>
      <p:sp>
        <p:nvSpPr>
          <p:cNvPr id="24" name="Text 20"/>
          <p:cNvSpPr/>
          <p:nvPr/>
        </p:nvSpPr>
        <p:spPr>
          <a:xfrm>
            <a:off x="4650124" y="1622719"/>
            <a:ext cx="1590950" cy="66751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终末期肾病的治疗趋势</a:t>
            </a:r>
            <a:endParaRPr lang="en-US" sz="1500" dirty="0"/>
          </a:p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5" name="Text 21"/>
          <p:cNvSpPr/>
          <p:nvPr/>
        </p:nvSpPr>
        <p:spPr>
          <a:xfrm>
            <a:off x="4702036" y="2139460"/>
            <a:ext cx="1617657" cy="2057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2010-2020 年间，终末期肾脏病糖尿病相关治疗的年平均增幅最大的国家是大韩民国、新加坡和卡塔尔。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在澳大利亚，二型糖尿病终末期肾脏病病年发病率上升，而 1 型糖尿病患者的发病率保持稳定。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26" name="Image 2" descr="/www/wwwroot/ppt/cache/2024-7-6-11/kmwRO0d0f-/1722654016478 - obCY2Y35XU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2019" y="3588236"/>
            <a:ext cx="167780" cy="157294"/>
          </a:xfrm>
          <a:prstGeom prst="rect">
            <a:avLst/>
          </a:prstGeom>
        </p:spPr>
      </p:pic>
      <p:sp>
        <p:nvSpPr>
          <p:cNvPr id="27" name="Shape 22"/>
          <p:cNvSpPr/>
          <p:nvPr/>
        </p:nvSpPr>
        <p:spPr>
          <a:xfrm>
            <a:off x="4418736" y="1276803"/>
            <a:ext cx="1334075" cy="333519"/>
          </a:xfrm>
          <a:custGeom>
            <a:avLst/>
            <a:gdLst/>
            <a:ahLst/>
            <a:cxnLst/>
            <a:rect l="l" t="t" r="r" b="b"/>
            <a:pathLst>
              <a:path w="1334075" h="333519">
                <a:moveTo>
                  <a:pt x="166759" y="0"/>
                </a:moveTo>
                <a:lnTo>
                  <a:pt x="1167316" y="0"/>
                </a:lnTo>
                <a:quadBezTo>
                  <a:pt x="1334075" y="0"/>
                  <a:pt x="1334075" y="166759"/>
                </a:quadBezTo>
                <a:lnTo>
                  <a:pt x="1334075" y="166759"/>
                </a:lnTo>
                <a:quadBezTo>
                  <a:pt x="1334075" y="333519"/>
                  <a:pt x="1167316" y="333519"/>
                </a:quadBezTo>
                <a:lnTo>
                  <a:pt x="166759" y="333519"/>
                </a:lnTo>
                <a:quadBezTo>
                  <a:pt x="0" y="333519"/>
                  <a:pt x="0" y="166759"/>
                </a:quadBezTo>
                <a:lnTo>
                  <a:pt x="0" y="166759"/>
                </a:lnTo>
                <a:quadBezTo>
                  <a:pt x="0" y="0"/>
                  <a:pt x="166759" y="0"/>
                </a:quad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28" name="Shape 23"/>
          <p:cNvSpPr/>
          <p:nvPr/>
        </p:nvSpPr>
        <p:spPr>
          <a:xfrm>
            <a:off x="5460583" y="1276803"/>
            <a:ext cx="333519" cy="333519"/>
          </a:xfrm>
          <a:custGeom>
            <a:avLst/>
            <a:gdLst/>
            <a:ahLst/>
            <a:cxnLst/>
            <a:rect l="l" t="t" r="r" b="b"/>
            <a:pathLst>
              <a:path w="333519" h="333519">
                <a:moveTo>
                  <a:pt x="166759" y="0"/>
                </a:moveTo>
                <a:cubicBezTo>
                  <a:pt x="258796" y="0"/>
                  <a:pt x="333519" y="74722"/>
                  <a:pt x="333519" y="166759"/>
                </a:cubicBezTo>
                <a:cubicBezTo>
                  <a:pt x="333519" y="258796"/>
                  <a:pt x="258796" y="333519"/>
                  <a:pt x="166759" y="333519"/>
                </a:cubicBezTo>
                <a:cubicBezTo>
                  <a:pt x="74722" y="333519"/>
                  <a:pt x="0" y="258796"/>
                  <a:pt x="0" y="166759"/>
                </a:cubicBezTo>
                <a:cubicBezTo>
                  <a:pt x="0" y="74722"/>
                  <a:pt x="74722" y="0"/>
                  <a:pt x="166759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29" name="Shape 24"/>
          <p:cNvSpPr/>
          <p:nvPr/>
        </p:nvSpPr>
        <p:spPr>
          <a:xfrm>
            <a:off x="5460583" y="1302938"/>
            <a:ext cx="289600" cy="289600"/>
          </a:xfrm>
          <a:custGeom>
            <a:avLst/>
            <a:gdLst/>
            <a:ahLst/>
            <a:cxnLst/>
            <a:rect l="l" t="t" r="r" b="b"/>
            <a:pathLst>
              <a:path w="289600" h="289600">
                <a:moveTo>
                  <a:pt x="144800" y="0"/>
                </a:moveTo>
                <a:cubicBezTo>
                  <a:pt x="224718" y="0"/>
                  <a:pt x="289600" y="64883"/>
                  <a:pt x="289600" y="144800"/>
                </a:cubicBezTo>
                <a:cubicBezTo>
                  <a:pt x="289600" y="224718"/>
                  <a:pt x="224718" y="289600"/>
                  <a:pt x="144800" y="289600"/>
                </a:cubicBezTo>
                <a:cubicBezTo>
                  <a:pt x="64883" y="289600"/>
                  <a:pt x="0" y="224718"/>
                  <a:pt x="0" y="144800"/>
                </a:cubicBezTo>
                <a:cubicBezTo>
                  <a:pt x="0" y="64883"/>
                  <a:pt x="64883" y="0"/>
                  <a:pt x="144800" y="0"/>
                </a:cubicBezTo>
                <a:close/>
              </a:path>
            </a:pathLst>
          </a:custGeom>
          <a:solidFill>
            <a:srgbClr val="1C2077">
              <a:alpha val="75000"/>
            </a:srgbClr>
          </a:solidFill>
        </p:spPr>
      </p:sp>
      <p:sp>
        <p:nvSpPr>
          <p:cNvPr id="30" name="Text 25"/>
          <p:cNvSpPr/>
          <p:nvPr/>
        </p:nvSpPr>
        <p:spPr>
          <a:xfrm>
            <a:off x="5204541" y="3541926"/>
            <a:ext cx="1239802" cy="10058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4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31" name="Shape 26"/>
          <p:cNvSpPr/>
          <p:nvPr/>
        </p:nvSpPr>
        <p:spPr>
          <a:xfrm>
            <a:off x="6446518" y="1182605"/>
            <a:ext cx="1757644" cy="3014254"/>
          </a:xfrm>
          <a:custGeom>
            <a:avLst/>
            <a:gdLst/>
            <a:ahLst/>
            <a:cxnLst/>
            <a:rect l="l" t="t" r="r" b="b"/>
            <a:pathLst>
              <a:path w="1757644" h="3014254">
                <a:moveTo>
                  <a:pt x="0" y="0"/>
                </a:moveTo>
                <a:lnTo>
                  <a:pt x="1230351" y="0"/>
                </a:lnTo>
                <a:lnTo>
                  <a:pt x="1757644" y="1507127"/>
                </a:lnTo>
                <a:lnTo>
                  <a:pt x="1230351" y="3014254"/>
                </a:lnTo>
                <a:lnTo>
                  <a:pt x="0" y="3014254"/>
                </a:lnTo>
                <a:lnTo>
                  <a:pt x="0" y="1507127"/>
                </a:lnTo>
                <a:lnTo>
                  <a:pt x="0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32" name="Text 27"/>
          <p:cNvSpPr/>
          <p:nvPr/>
        </p:nvSpPr>
        <p:spPr>
          <a:xfrm>
            <a:off x="6409942" y="1622719"/>
            <a:ext cx="1590950" cy="66751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终末期肾病的挑战</a:t>
            </a:r>
            <a:endParaRPr lang="en-US" sz="1500" dirty="0"/>
          </a:p>
          <a:p>
            <a:pPr marL="0" indent="0">
              <a:lnSpc>
                <a:spcPct val="96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33" name="Text 28"/>
          <p:cNvSpPr/>
          <p:nvPr/>
        </p:nvSpPr>
        <p:spPr>
          <a:xfrm>
            <a:off x="6461855" y="2139460"/>
            <a:ext cx="1617657" cy="2057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在低收入和中等收入国家，肾脏替代治疗的可获得性和可及性尤其不足。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34" name="Shape 29"/>
          <p:cNvSpPr/>
          <p:nvPr/>
        </p:nvSpPr>
        <p:spPr>
          <a:xfrm>
            <a:off x="6178555" y="1276803"/>
            <a:ext cx="1334075" cy="333519"/>
          </a:xfrm>
          <a:custGeom>
            <a:avLst/>
            <a:gdLst/>
            <a:ahLst/>
            <a:cxnLst/>
            <a:rect l="l" t="t" r="r" b="b"/>
            <a:pathLst>
              <a:path w="1334075" h="333519">
                <a:moveTo>
                  <a:pt x="166759" y="0"/>
                </a:moveTo>
                <a:lnTo>
                  <a:pt x="1167316" y="0"/>
                </a:lnTo>
                <a:quadBezTo>
                  <a:pt x="1334075" y="0"/>
                  <a:pt x="1334075" y="166759"/>
                </a:quadBezTo>
                <a:lnTo>
                  <a:pt x="1334075" y="166759"/>
                </a:lnTo>
                <a:quadBezTo>
                  <a:pt x="1334075" y="333519"/>
                  <a:pt x="1167316" y="333519"/>
                </a:quadBezTo>
                <a:lnTo>
                  <a:pt x="166759" y="333519"/>
                </a:lnTo>
                <a:quadBezTo>
                  <a:pt x="0" y="333519"/>
                  <a:pt x="0" y="166759"/>
                </a:quadBezTo>
                <a:lnTo>
                  <a:pt x="0" y="166759"/>
                </a:lnTo>
                <a:quadBezTo>
                  <a:pt x="0" y="0"/>
                  <a:pt x="166759" y="0"/>
                </a:quad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5" name="Shape 30"/>
          <p:cNvSpPr/>
          <p:nvPr/>
        </p:nvSpPr>
        <p:spPr>
          <a:xfrm>
            <a:off x="7220402" y="1276803"/>
            <a:ext cx="333519" cy="333519"/>
          </a:xfrm>
          <a:custGeom>
            <a:avLst/>
            <a:gdLst/>
            <a:ahLst/>
            <a:cxnLst/>
            <a:rect l="l" t="t" r="r" b="b"/>
            <a:pathLst>
              <a:path w="333519" h="333519">
                <a:moveTo>
                  <a:pt x="166759" y="0"/>
                </a:moveTo>
                <a:cubicBezTo>
                  <a:pt x="258796" y="0"/>
                  <a:pt x="333519" y="74722"/>
                  <a:pt x="333519" y="166759"/>
                </a:cubicBezTo>
                <a:cubicBezTo>
                  <a:pt x="333519" y="258796"/>
                  <a:pt x="258796" y="333519"/>
                  <a:pt x="166759" y="333519"/>
                </a:cubicBezTo>
                <a:cubicBezTo>
                  <a:pt x="74722" y="333519"/>
                  <a:pt x="0" y="258796"/>
                  <a:pt x="0" y="166759"/>
                </a:cubicBezTo>
                <a:cubicBezTo>
                  <a:pt x="0" y="74722"/>
                  <a:pt x="74722" y="0"/>
                  <a:pt x="166759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6" name="Shape 31"/>
          <p:cNvSpPr/>
          <p:nvPr/>
        </p:nvSpPr>
        <p:spPr>
          <a:xfrm>
            <a:off x="7220402" y="1302938"/>
            <a:ext cx="289600" cy="289600"/>
          </a:xfrm>
          <a:custGeom>
            <a:avLst/>
            <a:gdLst/>
            <a:ahLst/>
            <a:cxnLst/>
            <a:rect l="l" t="t" r="r" b="b"/>
            <a:pathLst>
              <a:path w="289600" h="289600">
                <a:moveTo>
                  <a:pt x="144800" y="0"/>
                </a:moveTo>
                <a:cubicBezTo>
                  <a:pt x="224718" y="0"/>
                  <a:pt x="289600" y="64883"/>
                  <a:pt x="289600" y="144800"/>
                </a:cubicBezTo>
                <a:cubicBezTo>
                  <a:pt x="289600" y="224718"/>
                  <a:pt x="224718" y="289600"/>
                  <a:pt x="144800" y="289600"/>
                </a:cubicBezTo>
                <a:cubicBezTo>
                  <a:pt x="64883" y="289600"/>
                  <a:pt x="0" y="224718"/>
                  <a:pt x="0" y="144800"/>
                </a:cubicBezTo>
                <a:cubicBezTo>
                  <a:pt x="0" y="64883"/>
                  <a:pt x="64883" y="0"/>
                  <a:pt x="144800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37" name="Text 32"/>
          <p:cNvSpPr/>
          <p:nvPr/>
        </p:nvSpPr>
        <p:spPr>
          <a:xfrm>
            <a:off x="6964360" y="3541926"/>
            <a:ext cx="1405031" cy="10058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4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减轻糖尿病患者的CKD负担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502696" y="1078343"/>
            <a:ext cx="1949661" cy="816277"/>
          </a:xfrm>
          <a:custGeom>
            <a:avLst/>
            <a:gdLst/>
            <a:ahLst/>
            <a:cxnLst/>
            <a:rect l="l" t="t" r="r" b="b"/>
            <a:pathLst>
              <a:path w="1949661" h="816277">
                <a:moveTo>
                  <a:pt x="0" y="816277"/>
                </a:moveTo>
                <a:cubicBezTo>
                  <a:pt x="0" y="365762"/>
                  <a:pt x="436807" y="0"/>
                  <a:pt x="974830" y="0"/>
                </a:cubicBezTo>
                <a:cubicBezTo>
                  <a:pt x="1512854" y="0"/>
                  <a:pt x="1949661" y="365762"/>
                  <a:pt x="1949661" y="816277"/>
                </a:cubicBezTo>
                <a:lnTo>
                  <a:pt x="0" y="816277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8" name="Text 6"/>
          <p:cNvSpPr/>
          <p:nvPr/>
        </p:nvSpPr>
        <p:spPr>
          <a:xfrm>
            <a:off x="502696" y="1858045"/>
            <a:ext cx="1901862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预防与早期诊断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02696" y="2699293"/>
            <a:ext cx="1949661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减少糖尿病相关 CKD 负担的最有效策略是延迟或预防二型糖尿病，以及在已受影响人群中早期诊断和治疗 CKD。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建议在二型糖尿病诊断后每年进行蛋白尿筛查，在 1 型糖尿病患者中，前五年后也进行蛋白尿筛查。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02696" y="1327219"/>
            <a:ext cx="1949661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86377" y="2724150"/>
            <a:ext cx="1818735" cy="0"/>
          </a:xfrm>
          <a:custGeom>
            <a:avLst/>
            <a:gdLst/>
            <a:ahLst/>
            <a:cxnLst/>
            <a:rect l="l" t="t" r="r" b="b"/>
            <a:pathLst>
              <a:path w="1818735">
                <a:moveTo>
                  <a:pt x="181873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 rot="10800000">
            <a:off x="502696" y="4045791"/>
            <a:ext cx="1973743" cy="415962"/>
          </a:xfrm>
          <a:custGeom>
            <a:avLst/>
            <a:gdLst/>
            <a:ahLst/>
            <a:cxnLst/>
            <a:rect l="l" t="t" r="r" b="b"/>
            <a:pathLst>
              <a:path w="1973743" h="415962">
                <a:moveTo>
                  <a:pt x="0" y="100277"/>
                </a:moveTo>
                <a:quadBezTo>
                  <a:pt x="0" y="0"/>
                  <a:pt x="100277" y="0"/>
                </a:quadBezTo>
                <a:lnTo>
                  <a:pt x="1873466" y="0"/>
                </a:lnTo>
                <a:quadBezTo>
                  <a:pt x="1973743" y="0"/>
                  <a:pt x="1973743" y="100277"/>
                </a:quadBezTo>
                <a:lnTo>
                  <a:pt x="1973743" y="415962"/>
                </a:lnTo>
                <a:lnTo>
                  <a:pt x="0" y="415962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3" name="Shape 11"/>
          <p:cNvSpPr/>
          <p:nvPr/>
        </p:nvSpPr>
        <p:spPr>
          <a:xfrm>
            <a:off x="2537236" y="1078343"/>
            <a:ext cx="1949661" cy="816277"/>
          </a:xfrm>
          <a:custGeom>
            <a:avLst/>
            <a:gdLst/>
            <a:ahLst/>
            <a:cxnLst/>
            <a:rect l="l" t="t" r="r" b="b"/>
            <a:pathLst>
              <a:path w="1949661" h="816277">
                <a:moveTo>
                  <a:pt x="0" y="816277"/>
                </a:moveTo>
                <a:cubicBezTo>
                  <a:pt x="0" y="365762"/>
                  <a:pt x="436807" y="0"/>
                  <a:pt x="974830" y="0"/>
                </a:cubicBezTo>
                <a:cubicBezTo>
                  <a:pt x="1512854" y="0"/>
                  <a:pt x="1949661" y="365762"/>
                  <a:pt x="1949661" y="816277"/>
                </a:cubicBezTo>
                <a:lnTo>
                  <a:pt x="0" y="816277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4" name="Text 12"/>
          <p:cNvSpPr/>
          <p:nvPr/>
        </p:nvSpPr>
        <p:spPr>
          <a:xfrm>
            <a:off x="2537236" y="1858045"/>
            <a:ext cx="1901862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治疗策略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537236" y="2699293"/>
            <a:ext cx="1949661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控制血糖和血压可降低 CVD 和 CKD 的风险。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治疗糖尿病的较新疗法（如胰高血糖素样肽-1 受体激动剂和钠-葡萄糖共转运体 2 抑制剂）为改变糖尿病 CKD 的格局带来了希望。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537236" y="1327219"/>
            <a:ext cx="1949661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620917" y="2724150"/>
            <a:ext cx="1818735" cy="0"/>
          </a:xfrm>
          <a:custGeom>
            <a:avLst/>
            <a:gdLst/>
            <a:ahLst/>
            <a:cxnLst/>
            <a:rect l="l" t="t" r="r" b="b"/>
            <a:pathLst>
              <a:path w="1818735">
                <a:moveTo>
                  <a:pt x="181873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18" name="Shape 16"/>
          <p:cNvSpPr/>
          <p:nvPr/>
        </p:nvSpPr>
        <p:spPr>
          <a:xfrm rot="10800000">
            <a:off x="2537236" y="4045791"/>
            <a:ext cx="1973743" cy="415962"/>
          </a:xfrm>
          <a:custGeom>
            <a:avLst/>
            <a:gdLst/>
            <a:ahLst/>
            <a:cxnLst/>
            <a:rect l="l" t="t" r="r" b="b"/>
            <a:pathLst>
              <a:path w="1973743" h="415962">
                <a:moveTo>
                  <a:pt x="0" y="100277"/>
                </a:moveTo>
                <a:quadBezTo>
                  <a:pt x="0" y="0"/>
                  <a:pt x="100277" y="0"/>
                </a:quadBezTo>
                <a:lnTo>
                  <a:pt x="1873466" y="0"/>
                </a:lnTo>
                <a:quadBezTo>
                  <a:pt x="1973743" y="0"/>
                  <a:pt x="1973743" y="100277"/>
                </a:quadBezTo>
                <a:lnTo>
                  <a:pt x="1973743" y="415962"/>
                </a:lnTo>
                <a:lnTo>
                  <a:pt x="0" y="415962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9" name="Shape 17"/>
          <p:cNvSpPr/>
          <p:nvPr/>
        </p:nvSpPr>
        <p:spPr>
          <a:xfrm>
            <a:off x="4562632" y="1078343"/>
            <a:ext cx="1949661" cy="816277"/>
          </a:xfrm>
          <a:custGeom>
            <a:avLst/>
            <a:gdLst/>
            <a:ahLst/>
            <a:cxnLst/>
            <a:rect l="l" t="t" r="r" b="b"/>
            <a:pathLst>
              <a:path w="1949661" h="816277">
                <a:moveTo>
                  <a:pt x="0" y="816277"/>
                </a:moveTo>
                <a:cubicBezTo>
                  <a:pt x="0" y="365762"/>
                  <a:pt x="436807" y="0"/>
                  <a:pt x="974830" y="0"/>
                </a:cubicBezTo>
                <a:cubicBezTo>
                  <a:pt x="1512854" y="0"/>
                  <a:pt x="1949661" y="365762"/>
                  <a:pt x="1949661" y="816277"/>
                </a:cubicBezTo>
                <a:lnTo>
                  <a:pt x="0" y="816277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0" name="Text 18"/>
          <p:cNvSpPr/>
          <p:nvPr/>
        </p:nvSpPr>
        <p:spPr>
          <a:xfrm>
            <a:off x="4562632" y="1858045"/>
            <a:ext cx="1901862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筛查与风险管理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62632" y="2699293"/>
            <a:ext cx="1949661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在高收入国家，实施筛查指南和政策是可能的，而在社会经济地位较低的国家，糖尿病患病率增加幅度最大，CKD 风险最高。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国际糖尿病联合会 (IDF) 和国际肾病学会 (ISN) 制定了一份政策简报，提出了有效预防、管理和治疗这种疾病所需采取的行动建议。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562632" y="1327219"/>
            <a:ext cx="1949661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46313" y="2724150"/>
            <a:ext cx="1818735" cy="0"/>
          </a:xfrm>
          <a:custGeom>
            <a:avLst/>
            <a:gdLst/>
            <a:ahLst/>
            <a:cxnLst/>
            <a:rect l="l" t="t" r="r" b="b"/>
            <a:pathLst>
              <a:path w="1818735">
                <a:moveTo>
                  <a:pt x="181873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24" name="Shape 22"/>
          <p:cNvSpPr/>
          <p:nvPr/>
        </p:nvSpPr>
        <p:spPr>
          <a:xfrm rot="10800000">
            <a:off x="4562632" y="4045791"/>
            <a:ext cx="1973743" cy="415962"/>
          </a:xfrm>
          <a:custGeom>
            <a:avLst/>
            <a:gdLst/>
            <a:ahLst/>
            <a:cxnLst/>
            <a:rect l="l" t="t" r="r" b="b"/>
            <a:pathLst>
              <a:path w="1973743" h="415962">
                <a:moveTo>
                  <a:pt x="0" y="100277"/>
                </a:moveTo>
                <a:quadBezTo>
                  <a:pt x="0" y="0"/>
                  <a:pt x="100277" y="0"/>
                </a:quadBezTo>
                <a:lnTo>
                  <a:pt x="1873466" y="0"/>
                </a:lnTo>
                <a:quadBezTo>
                  <a:pt x="1973743" y="0"/>
                  <a:pt x="1973743" y="100277"/>
                </a:quadBezTo>
                <a:lnTo>
                  <a:pt x="1973743" y="415962"/>
                </a:lnTo>
                <a:lnTo>
                  <a:pt x="0" y="415962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5" name="Shape 23"/>
          <p:cNvSpPr/>
          <p:nvPr/>
        </p:nvSpPr>
        <p:spPr>
          <a:xfrm>
            <a:off x="6597172" y="1078343"/>
            <a:ext cx="1949661" cy="816277"/>
          </a:xfrm>
          <a:custGeom>
            <a:avLst/>
            <a:gdLst/>
            <a:ahLst/>
            <a:cxnLst/>
            <a:rect l="l" t="t" r="r" b="b"/>
            <a:pathLst>
              <a:path w="1949661" h="816277">
                <a:moveTo>
                  <a:pt x="0" y="816277"/>
                </a:moveTo>
                <a:cubicBezTo>
                  <a:pt x="0" y="365762"/>
                  <a:pt x="436807" y="0"/>
                  <a:pt x="974830" y="0"/>
                </a:cubicBezTo>
                <a:cubicBezTo>
                  <a:pt x="1512854" y="0"/>
                  <a:pt x="1949661" y="365762"/>
                  <a:pt x="1949661" y="816277"/>
                </a:cubicBezTo>
                <a:lnTo>
                  <a:pt x="0" y="816277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6" name="Text 24"/>
          <p:cNvSpPr/>
          <p:nvPr/>
        </p:nvSpPr>
        <p:spPr>
          <a:xfrm>
            <a:off x="6597172" y="1858045"/>
            <a:ext cx="1901862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社会经济因素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597172" y="2699293"/>
            <a:ext cx="1949661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社会经济地位较低的国家由于筛选、风险分层和治疗方法有限，导致过高的死亡率和残疾率。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597172" y="1327219"/>
            <a:ext cx="1949661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680853" y="2724150"/>
            <a:ext cx="1818735" cy="0"/>
          </a:xfrm>
          <a:custGeom>
            <a:avLst/>
            <a:gdLst/>
            <a:ahLst/>
            <a:cxnLst/>
            <a:rect l="l" t="t" r="r" b="b"/>
            <a:pathLst>
              <a:path w="1818735">
                <a:moveTo>
                  <a:pt x="181873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30" name="Shape 28"/>
          <p:cNvSpPr/>
          <p:nvPr/>
        </p:nvSpPr>
        <p:spPr>
          <a:xfrm rot="10800000">
            <a:off x="6597172" y="4045791"/>
            <a:ext cx="1973743" cy="415962"/>
          </a:xfrm>
          <a:custGeom>
            <a:avLst/>
            <a:gdLst/>
            <a:ahLst/>
            <a:cxnLst/>
            <a:rect l="l" t="t" r="r" b="b"/>
            <a:pathLst>
              <a:path w="1973743" h="415962">
                <a:moveTo>
                  <a:pt x="0" y="100277"/>
                </a:moveTo>
                <a:quadBezTo>
                  <a:pt x="0" y="0"/>
                  <a:pt x="100277" y="0"/>
                </a:quadBezTo>
                <a:lnTo>
                  <a:pt x="1873466" y="0"/>
                </a:lnTo>
                <a:quadBezTo>
                  <a:pt x="1973743" y="0"/>
                  <a:pt x="1973743" y="100277"/>
                </a:quadBezTo>
                <a:lnTo>
                  <a:pt x="1973743" y="415962"/>
                </a:lnTo>
                <a:lnTo>
                  <a:pt x="0" y="415962"/>
                </a:lnTo>
                <a:close/>
              </a:path>
            </a:pathLst>
          </a:custGeom>
          <a:solidFill>
            <a:srgbClr val="1C2077"/>
          </a:solid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6640 - bAyNYIdS-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H="1">
            <a:off x="-804672" y="-404202"/>
            <a:ext cx="4923130" cy="3578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2700000">
            <a:off x="3125318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700000">
            <a:off x="5222515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38398" y="1491386"/>
            <a:ext cx="1867764" cy="1867764"/>
          </a:xfrm>
          <a:custGeom>
            <a:avLst/>
            <a:gdLst/>
            <a:ahLst/>
            <a:cxnLst/>
            <a:rect l="l" t="t" r="r" b="b"/>
            <a:pathLst>
              <a:path w="1867764" h="1867764">
                <a:moveTo>
                  <a:pt x="933882" y="0"/>
                </a:moveTo>
                <a:lnTo>
                  <a:pt x="0" y="933882"/>
                </a:lnTo>
                <a:lnTo>
                  <a:pt x="933882" y="1867764"/>
                </a:lnTo>
                <a:lnTo>
                  <a:pt x="1867764" y="933882"/>
                </a:lnTo>
                <a:lnTo>
                  <a:pt x="933882" y="0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6" name="Image 1" descr="/www/wwwroot/ppt/cache/2024-7-6-11/kmwRO0d0f-/1722654016737 - wpGMZKSvO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V="1">
            <a:off x="5259128" y="1843532"/>
            <a:ext cx="4923355" cy="35781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32404" y="2013788"/>
            <a:ext cx="2680106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450" b="1" kern="0" spc="22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315822" y="3832250"/>
            <a:ext cx="20555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边界AI-CHAT</a:t>
            </a:r>
            <a:endParaRPr lang="en-US" sz="1500" dirty="0"/>
          </a:p>
        </p:txBody>
      </p:sp>
      <p:pic>
        <p:nvPicPr>
          <p:cNvPr id="9" name="Image 2" descr="/www/wwwroot/ppt/cache/2024-7-6-11/kmwRO0d0f-/1722654016739 - 4LyOUrVo0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31857" y="4339533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9162" y="4938306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967435" y="3420770"/>
            <a:ext cx="7209130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250" kern="0" spc="15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糖尿病和肾衰竭的挑战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2" name="Image 3" descr="/www/wwwroot/ppt/cache/2024-7-6-11/kmwRO0d0f-/1722654016740 - syLffFfmC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187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糖尿病与慢性肾脏疾病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2136393" y="1126286"/>
            <a:ext cx="2001877" cy="1361333"/>
          </a:xfrm>
          <a:custGeom>
            <a:avLst/>
            <a:gdLst/>
            <a:ahLst/>
            <a:cxnLst/>
            <a:rect l="l" t="t" r="r" b="b"/>
            <a:pathLst>
              <a:path w="2001877" h="1361333">
                <a:moveTo>
                  <a:pt x="107810" y="0"/>
                </a:moveTo>
                <a:lnTo>
                  <a:pt x="1894068" y="0"/>
                </a:lnTo>
                <a:quadBezTo>
                  <a:pt x="2001877" y="0"/>
                  <a:pt x="2001877" y="107810"/>
                </a:quadBezTo>
                <a:lnTo>
                  <a:pt x="2001877" y="1253524"/>
                </a:lnTo>
                <a:quadBezTo>
                  <a:pt x="2001877" y="1361333"/>
                  <a:pt x="1894068" y="1361333"/>
                </a:quadBezTo>
                <a:lnTo>
                  <a:pt x="107810" y="1361333"/>
                </a:lnTo>
                <a:quadBezTo>
                  <a:pt x="0" y="1361333"/>
                  <a:pt x="0" y="1253524"/>
                </a:quadBezTo>
                <a:lnTo>
                  <a:pt x="0" y="107810"/>
                </a:lnTo>
                <a:quadBezTo>
                  <a:pt x="0" y="0"/>
                  <a:pt x="107810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1954252" y="833086"/>
            <a:ext cx="2297907" cy="367115"/>
          </a:xfrm>
          <a:custGeom>
            <a:avLst/>
            <a:gdLst/>
            <a:ahLst/>
            <a:cxnLst/>
            <a:rect l="l" t="t" r="r" b="b"/>
            <a:pathLst>
              <a:path w="2297907" h="367115">
                <a:moveTo>
                  <a:pt x="102917" y="0"/>
                </a:moveTo>
                <a:lnTo>
                  <a:pt x="2194991" y="0"/>
                </a:lnTo>
                <a:quadBezTo>
                  <a:pt x="2297907" y="0"/>
                  <a:pt x="2297907" y="102917"/>
                </a:quadBezTo>
                <a:lnTo>
                  <a:pt x="2297907" y="264198"/>
                </a:lnTo>
                <a:quadBezTo>
                  <a:pt x="2297907" y="367115"/>
                  <a:pt x="2194991" y="367115"/>
                </a:quadBezTo>
                <a:lnTo>
                  <a:pt x="102917" y="367115"/>
                </a:lnTo>
                <a:quadBezTo>
                  <a:pt x="0" y="367115"/>
                  <a:pt x="0" y="264198"/>
                </a:quadBezTo>
                <a:lnTo>
                  <a:pt x="0" y="102917"/>
                </a:lnTo>
                <a:quadBezTo>
                  <a:pt x="0" y="0"/>
                  <a:pt x="102917" y="0"/>
                </a:quadBezTo>
                <a:close/>
              </a:path>
            </a:pathLst>
          </a:custGeom>
          <a:solidFill>
            <a:srgbClr val="1C2077">
              <a:alpha val="80000"/>
            </a:srgbClr>
          </a:solidFill>
        </p:spPr>
      </p:sp>
      <p:sp>
        <p:nvSpPr>
          <p:cNvPr id="9" name="Text 7"/>
          <p:cNvSpPr/>
          <p:nvPr/>
        </p:nvSpPr>
        <p:spPr>
          <a:xfrm>
            <a:off x="2354653" y="752144"/>
            <a:ext cx="18378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糖尿病与CKD的关系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262532" y="1200200"/>
            <a:ext cx="1749599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糖尿病是导致慢性肾脏病 (CKD) 的主要原因之一，大约 30-40% 的糖尿病患者会发生 CKD。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二型糖尿病是迄今为止与糖尿病相关的 CKD 负担的最大贡献者。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 rot="2700000">
            <a:off x="1815107" y="773651"/>
            <a:ext cx="438370" cy="438370"/>
          </a:xfrm>
          <a:custGeom>
            <a:avLst/>
            <a:gdLst/>
            <a:ahLst/>
            <a:cxnLst/>
            <a:rect l="l" t="t" r="r" b="b"/>
            <a:pathLst>
              <a:path w="438370" h="438370">
                <a:moveTo>
                  <a:pt x="54796" y="0"/>
                </a:moveTo>
                <a:lnTo>
                  <a:pt x="383573" y="0"/>
                </a:lnTo>
                <a:quadBezTo>
                  <a:pt x="438370" y="0"/>
                  <a:pt x="438370" y="54796"/>
                </a:quadBezTo>
                <a:lnTo>
                  <a:pt x="438370" y="383573"/>
                </a:lnTo>
                <a:quadBezTo>
                  <a:pt x="438370" y="438370"/>
                  <a:pt x="383573" y="438370"/>
                </a:quadBezTo>
                <a:lnTo>
                  <a:pt x="54796" y="438370"/>
                </a:lnTo>
                <a:quadBezTo>
                  <a:pt x="0" y="438370"/>
                  <a:pt x="0" y="383573"/>
                </a:quadBezTo>
                <a:lnTo>
                  <a:pt x="0" y="54796"/>
                </a:lnTo>
                <a:quadBezTo>
                  <a:pt x="0" y="0"/>
                  <a:pt x="54796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2" name="Text 10"/>
          <p:cNvSpPr/>
          <p:nvPr/>
        </p:nvSpPr>
        <p:spPr>
          <a:xfrm>
            <a:off x="1649731" y="706280"/>
            <a:ext cx="756930" cy="53949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378502" y="1126286"/>
            <a:ext cx="2001877" cy="1361333"/>
          </a:xfrm>
          <a:custGeom>
            <a:avLst/>
            <a:gdLst/>
            <a:ahLst/>
            <a:cxnLst/>
            <a:rect l="l" t="t" r="r" b="b"/>
            <a:pathLst>
              <a:path w="2001877" h="1361333">
                <a:moveTo>
                  <a:pt x="107810" y="0"/>
                </a:moveTo>
                <a:lnTo>
                  <a:pt x="1894068" y="0"/>
                </a:lnTo>
                <a:quadBezTo>
                  <a:pt x="2001877" y="0"/>
                  <a:pt x="2001877" y="107810"/>
                </a:quadBezTo>
                <a:lnTo>
                  <a:pt x="2001877" y="1253524"/>
                </a:lnTo>
                <a:quadBezTo>
                  <a:pt x="2001877" y="1361333"/>
                  <a:pt x="1894068" y="1361333"/>
                </a:quadBezTo>
                <a:lnTo>
                  <a:pt x="107810" y="1361333"/>
                </a:lnTo>
                <a:quadBezTo>
                  <a:pt x="0" y="1361333"/>
                  <a:pt x="0" y="1253524"/>
                </a:quadBezTo>
                <a:lnTo>
                  <a:pt x="0" y="107810"/>
                </a:lnTo>
                <a:quadBezTo>
                  <a:pt x="0" y="0"/>
                  <a:pt x="107810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14" name="Shape 12"/>
          <p:cNvSpPr/>
          <p:nvPr/>
        </p:nvSpPr>
        <p:spPr>
          <a:xfrm>
            <a:off x="5196362" y="833086"/>
            <a:ext cx="2297907" cy="367115"/>
          </a:xfrm>
          <a:custGeom>
            <a:avLst/>
            <a:gdLst/>
            <a:ahLst/>
            <a:cxnLst/>
            <a:rect l="l" t="t" r="r" b="b"/>
            <a:pathLst>
              <a:path w="2297907" h="367115">
                <a:moveTo>
                  <a:pt x="102917" y="0"/>
                </a:moveTo>
                <a:lnTo>
                  <a:pt x="2194991" y="0"/>
                </a:lnTo>
                <a:quadBezTo>
                  <a:pt x="2297907" y="0"/>
                  <a:pt x="2297907" y="102917"/>
                </a:quadBezTo>
                <a:lnTo>
                  <a:pt x="2297907" y="264198"/>
                </a:lnTo>
                <a:quadBezTo>
                  <a:pt x="2297907" y="367115"/>
                  <a:pt x="2194991" y="367115"/>
                </a:quadBezTo>
                <a:lnTo>
                  <a:pt x="102917" y="367115"/>
                </a:lnTo>
                <a:quadBezTo>
                  <a:pt x="0" y="367115"/>
                  <a:pt x="0" y="264198"/>
                </a:quadBezTo>
                <a:lnTo>
                  <a:pt x="0" y="102917"/>
                </a:lnTo>
                <a:quadBezTo>
                  <a:pt x="0" y="0"/>
                  <a:pt x="102917" y="0"/>
                </a:quadBezTo>
                <a:close/>
              </a:path>
            </a:pathLst>
          </a:custGeom>
          <a:solidFill>
            <a:srgbClr val="1C2077">
              <a:alpha val="80000"/>
            </a:srgbClr>
          </a:solidFill>
        </p:spPr>
      </p:sp>
      <p:sp>
        <p:nvSpPr>
          <p:cNvPr id="15" name="Text 13"/>
          <p:cNvSpPr/>
          <p:nvPr/>
        </p:nvSpPr>
        <p:spPr>
          <a:xfrm>
            <a:off x="5596763" y="752144"/>
            <a:ext cx="18378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CKD的流行病学数据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504641" y="1200200"/>
            <a:ext cx="1749599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全球因二型糖尿病导致的 CKD 增加了约 74%。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患有糖尿病相关 CKD 的人患心血管疾病 (CVD)、进展为肾衰竭和死亡的风险更高。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 rot="2700000">
            <a:off x="5057217" y="773651"/>
            <a:ext cx="438370" cy="438370"/>
          </a:xfrm>
          <a:custGeom>
            <a:avLst/>
            <a:gdLst/>
            <a:ahLst/>
            <a:cxnLst/>
            <a:rect l="l" t="t" r="r" b="b"/>
            <a:pathLst>
              <a:path w="438370" h="438370">
                <a:moveTo>
                  <a:pt x="54796" y="0"/>
                </a:moveTo>
                <a:lnTo>
                  <a:pt x="383573" y="0"/>
                </a:lnTo>
                <a:quadBezTo>
                  <a:pt x="438370" y="0"/>
                  <a:pt x="438370" y="54796"/>
                </a:quadBezTo>
                <a:lnTo>
                  <a:pt x="438370" y="383573"/>
                </a:lnTo>
                <a:quadBezTo>
                  <a:pt x="438370" y="438370"/>
                  <a:pt x="383573" y="438370"/>
                </a:quadBezTo>
                <a:lnTo>
                  <a:pt x="54796" y="438370"/>
                </a:lnTo>
                <a:quadBezTo>
                  <a:pt x="0" y="438370"/>
                  <a:pt x="0" y="383573"/>
                </a:quadBezTo>
                <a:lnTo>
                  <a:pt x="0" y="54796"/>
                </a:lnTo>
                <a:quadBezTo>
                  <a:pt x="0" y="0"/>
                  <a:pt x="54796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8" name="Text 16"/>
          <p:cNvSpPr/>
          <p:nvPr/>
        </p:nvSpPr>
        <p:spPr>
          <a:xfrm>
            <a:off x="4891840" y="706280"/>
            <a:ext cx="756930" cy="53949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2136393" y="3200531"/>
            <a:ext cx="2001877" cy="1361333"/>
          </a:xfrm>
          <a:custGeom>
            <a:avLst/>
            <a:gdLst/>
            <a:ahLst/>
            <a:cxnLst/>
            <a:rect l="l" t="t" r="r" b="b"/>
            <a:pathLst>
              <a:path w="2001877" h="1361333">
                <a:moveTo>
                  <a:pt x="107810" y="0"/>
                </a:moveTo>
                <a:lnTo>
                  <a:pt x="1894068" y="0"/>
                </a:lnTo>
                <a:quadBezTo>
                  <a:pt x="2001877" y="0"/>
                  <a:pt x="2001877" y="107810"/>
                </a:quadBezTo>
                <a:lnTo>
                  <a:pt x="2001877" y="1253524"/>
                </a:lnTo>
                <a:quadBezTo>
                  <a:pt x="2001877" y="1361333"/>
                  <a:pt x="1894068" y="1361333"/>
                </a:quadBezTo>
                <a:lnTo>
                  <a:pt x="107810" y="1361333"/>
                </a:lnTo>
                <a:quadBezTo>
                  <a:pt x="0" y="1361333"/>
                  <a:pt x="0" y="1253524"/>
                </a:quadBezTo>
                <a:lnTo>
                  <a:pt x="0" y="107810"/>
                </a:lnTo>
                <a:quadBezTo>
                  <a:pt x="0" y="0"/>
                  <a:pt x="107810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20" name="Shape 18"/>
          <p:cNvSpPr/>
          <p:nvPr/>
        </p:nvSpPr>
        <p:spPr>
          <a:xfrm>
            <a:off x="1954252" y="2907330"/>
            <a:ext cx="2297907" cy="367115"/>
          </a:xfrm>
          <a:custGeom>
            <a:avLst/>
            <a:gdLst/>
            <a:ahLst/>
            <a:cxnLst/>
            <a:rect l="l" t="t" r="r" b="b"/>
            <a:pathLst>
              <a:path w="2297907" h="367115">
                <a:moveTo>
                  <a:pt x="102917" y="0"/>
                </a:moveTo>
                <a:lnTo>
                  <a:pt x="2194991" y="0"/>
                </a:lnTo>
                <a:quadBezTo>
                  <a:pt x="2297907" y="0"/>
                  <a:pt x="2297907" y="102917"/>
                </a:quadBezTo>
                <a:lnTo>
                  <a:pt x="2297907" y="264198"/>
                </a:lnTo>
                <a:quadBezTo>
                  <a:pt x="2297907" y="367115"/>
                  <a:pt x="2194991" y="367115"/>
                </a:quadBezTo>
                <a:lnTo>
                  <a:pt x="102917" y="367115"/>
                </a:lnTo>
                <a:quadBezTo>
                  <a:pt x="0" y="367115"/>
                  <a:pt x="0" y="264198"/>
                </a:quadBezTo>
                <a:lnTo>
                  <a:pt x="0" y="102917"/>
                </a:lnTo>
                <a:quadBezTo>
                  <a:pt x="0" y="0"/>
                  <a:pt x="102917" y="0"/>
                </a:quadBezTo>
                <a:close/>
              </a:path>
            </a:pathLst>
          </a:custGeom>
          <a:solidFill>
            <a:srgbClr val="1C2077">
              <a:alpha val="80000"/>
            </a:srgbClr>
          </a:solidFill>
        </p:spPr>
      </p:sp>
      <p:sp>
        <p:nvSpPr>
          <p:cNvPr id="21" name="Text 19"/>
          <p:cNvSpPr/>
          <p:nvPr/>
        </p:nvSpPr>
        <p:spPr>
          <a:xfrm>
            <a:off x="2354653" y="2826389"/>
            <a:ext cx="18378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CKD的地理分布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2262532" y="3274445"/>
            <a:ext cx="1749599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 在糖尿病人群中的患病率比无糖尿病人群高 1.3 至 4.6 倍，具体取决于世界区域和相关合并症。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在美国，糖尿病相关 CKD 的患病率从 2005-2008 年的 41% 降至 2017-2020 年 3 月的 39.4%。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 rot="2700000">
            <a:off x="1815107" y="2847896"/>
            <a:ext cx="438370" cy="438370"/>
          </a:xfrm>
          <a:custGeom>
            <a:avLst/>
            <a:gdLst/>
            <a:ahLst/>
            <a:cxnLst/>
            <a:rect l="l" t="t" r="r" b="b"/>
            <a:pathLst>
              <a:path w="438370" h="438370">
                <a:moveTo>
                  <a:pt x="54796" y="0"/>
                </a:moveTo>
                <a:lnTo>
                  <a:pt x="383573" y="0"/>
                </a:lnTo>
                <a:quadBezTo>
                  <a:pt x="438370" y="0"/>
                  <a:pt x="438370" y="54796"/>
                </a:quadBezTo>
                <a:lnTo>
                  <a:pt x="438370" y="383573"/>
                </a:lnTo>
                <a:quadBezTo>
                  <a:pt x="438370" y="438370"/>
                  <a:pt x="383573" y="438370"/>
                </a:quadBezTo>
                <a:lnTo>
                  <a:pt x="54796" y="438370"/>
                </a:lnTo>
                <a:quadBezTo>
                  <a:pt x="0" y="438370"/>
                  <a:pt x="0" y="383573"/>
                </a:quadBezTo>
                <a:lnTo>
                  <a:pt x="0" y="54796"/>
                </a:lnTo>
                <a:quadBezTo>
                  <a:pt x="0" y="0"/>
                  <a:pt x="54796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4" name="Text 22"/>
          <p:cNvSpPr/>
          <p:nvPr/>
        </p:nvSpPr>
        <p:spPr>
          <a:xfrm>
            <a:off x="1649731" y="2780524"/>
            <a:ext cx="756930" cy="53949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378502" y="3200531"/>
            <a:ext cx="2001877" cy="1361333"/>
          </a:xfrm>
          <a:custGeom>
            <a:avLst/>
            <a:gdLst/>
            <a:ahLst/>
            <a:cxnLst/>
            <a:rect l="l" t="t" r="r" b="b"/>
            <a:pathLst>
              <a:path w="2001877" h="1361333">
                <a:moveTo>
                  <a:pt x="107810" y="0"/>
                </a:moveTo>
                <a:lnTo>
                  <a:pt x="1894068" y="0"/>
                </a:lnTo>
                <a:quadBezTo>
                  <a:pt x="2001877" y="0"/>
                  <a:pt x="2001877" y="107810"/>
                </a:quadBezTo>
                <a:lnTo>
                  <a:pt x="2001877" y="1253524"/>
                </a:lnTo>
                <a:quadBezTo>
                  <a:pt x="2001877" y="1361333"/>
                  <a:pt x="1894068" y="1361333"/>
                </a:quadBezTo>
                <a:lnTo>
                  <a:pt x="107810" y="1361333"/>
                </a:lnTo>
                <a:quadBezTo>
                  <a:pt x="0" y="1361333"/>
                  <a:pt x="0" y="1253524"/>
                </a:quadBezTo>
                <a:lnTo>
                  <a:pt x="0" y="107810"/>
                </a:lnTo>
                <a:quadBezTo>
                  <a:pt x="0" y="0"/>
                  <a:pt x="107810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26" name="Shape 24"/>
          <p:cNvSpPr/>
          <p:nvPr/>
        </p:nvSpPr>
        <p:spPr>
          <a:xfrm>
            <a:off x="5196362" y="2907330"/>
            <a:ext cx="2297907" cy="367115"/>
          </a:xfrm>
          <a:custGeom>
            <a:avLst/>
            <a:gdLst/>
            <a:ahLst/>
            <a:cxnLst/>
            <a:rect l="l" t="t" r="r" b="b"/>
            <a:pathLst>
              <a:path w="2297907" h="367115">
                <a:moveTo>
                  <a:pt x="102917" y="0"/>
                </a:moveTo>
                <a:lnTo>
                  <a:pt x="2194991" y="0"/>
                </a:lnTo>
                <a:quadBezTo>
                  <a:pt x="2297907" y="0"/>
                  <a:pt x="2297907" y="102917"/>
                </a:quadBezTo>
                <a:lnTo>
                  <a:pt x="2297907" y="264198"/>
                </a:lnTo>
                <a:quadBezTo>
                  <a:pt x="2297907" y="367115"/>
                  <a:pt x="2194991" y="367115"/>
                </a:quadBezTo>
                <a:lnTo>
                  <a:pt x="102917" y="367115"/>
                </a:lnTo>
                <a:quadBezTo>
                  <a:pt x="0" y="367115"/>
                  <a:pt x="0" y="264198"/>
                </a:quadBezTo>
                <a:lnTo>
                  <a:pt x="0" y="102917"/>
                </a:lnTo>
                <a:quadBezTo>
                  <a:pt x="0" y="0"/>
                  <a:pt x="102917" y="0"/>
                </a:quadBezTo>
                <a:close/>
              </a:path>
            </a:pathLst>
          </a:custGeom>
          <a:solidFill>
            <a:srgbClr val="1C2077">
              <a:alpha val="80000"/>
            </a:srgbClr>
          </a:solidFill>
        </p:spPr>
      </p:sp>
      <p:sp>
        <p:nvSpPr>
          <p:cNvPr id="27" name="Text 25"/>
          <p:cNvSpPr/>
          <p:nvPr/>
        </p:nvSpPr>
        <p:spPr>
          <a:xfrm>
            <a:off x="5596763" y="2826389"/>
            <a:ext cx="18378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CKD的风险因素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504641" y="3274445"/>
            <a:ext cx="1749599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高血糖、高血压、多神经病性膀胱功能障碍和感染等疾病可直接导致肾脏损害。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社会经济地位较低的国家由于筛选、风险分层和治疗能力有限，导致过高的死亡率和残疾率。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 rot="2700000">
            <a:off x="5057217" y="2847896"/>
            <a:ext cx="438370" cy="438370"/>
          </a:xfrm>
          <a:custGeom>
            <a:avLst/>
            <a:gdLst/>
            <a:ahLst/>
            <a:cxnLst/>
            <a:rect l="l" t="t" r="r" b="b"/>
            <a:pathLst>
              <a:path w="438370" h="438370">
                <a:moveTo>
                  <a:pt x="54796" y="0"/>
                </a:moveTo>
                <a:lnTo>
                  <a:pt x="383573" y="0"/>
                </a:lnTo>
                <a:quadBezTo>
                  <a:pt x="438370" y="0"/>
                  <a:pt x="438370" y="54796"/>
                </a:quadBezTo>
                <a:lnTo>
                  <a:pt x="438370" y="383573"/>
                </a:lnTo>
                <a:quadBezTo>
                  <a:pt x="438370" y="438370"/>
                  <a:pt x="383573" y="438370"/>
                </a:quadBezTo>
                <a:lnTo>
                  <a:pt x="54796" y="438370"/>
                </a:lnTo>
                <a:quadBezTo>
                  <a:pt x="0" y="438370"/>
                  <a:pt x="0" y="383573"/>
                </a:quadBezTo>
                <a:lnTo>
                  <a:pt x="0" y="54796"/>
                </a:lnTo>
                <a:quadBezTo>
                  <a:pt x="0" y="0"/>
                  <a:pt x="54796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30" name="Text 28"/>
          <p:cNvSpPr/>
          <p:nvPr/>
        </p:nvSpPr>
        <p:spPr>
          <a:xfrm>
            <a:off x="4891840" y="2780524"/>
            <a:ext cx="756930" cy="53949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糖尿病与终末期肾脏病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1129618" y="1429023"/>
            <a:ext cx="2282240" cy="2111347"/>
          </a:xfrm>
          <a:custGeom>
            <a:avLst/>
            <a:gdLst/>
            <a:ahLst/>
            <a:cxnLst/>
            <a:rect l="l" t="t" r="r" b="b"/>
            <a:pathLst>
              <a:path w="2282240" h="2111347">
                <a:moveTo>
                  <a:pt x="0" y="1055674"/>
                </a:moveTo>
                <a:cubicBezTo>
                  <a:pt x="0" y="473032"/>
                  <a:pt x="511319" y="0"/>
                  <a:pt x="1141120" y="0"/>
                </a:cubicBezTo>
                <a:cubicBezTo>
                  <a:pt x="1770921" y="0"/>
                  <a:pt x="2282240" y="473032"/>
                  <a:pt x="2282240" y="1055674"/>
                </a:cubicBezTo>
                <a:lnTo>
                  <a:pt x="1141120" y="2111347"/>
                </a:lnTo>
                <a:lnTo>
                  <a:pt x="0" y="1055674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56556" y="1750839"/>
            <a:ext cx="1994498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终末期肾脏病的定义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04125" y="2096077"/>
            <a:ext cx="2104875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终末期肾脏病是一种肾脏不再起作用的疾病，需要透析或移植治疗才能存活。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0" name="Image 0" descr="/www/wwwroot/ppt/cache/2024-7-6-11/kmwRO0d0f-/1722654016749 - odTZ74A6A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118" y="3540370"/>
            <a:ext cx="167780" cy="15729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961394" y="666916"/>
            <a:ext cx="618688" cy="618688"/>
          </a:xfrm>
          <a:custGeom>
            <a:avLst/>
            <a:gdLst/>
            <a:ahLst/>
            <a:cxnLst/>
            <a:rect l="l" t="t" r="r" b="b"/>
            <a:pathLst>
              <a:path w="618688" h="618688">
                <a:moveTo>
                  <a:pt x="309344" y="0"/>
                </a:moveTo>
                <a:cubicBezTo>
                  <a:pt x="480076" y="0"/>
                  <a:pt x="618688" y="138612"/>
                  <a:pt x="618688" y="309344"/>
                </a:cubicBezTo>
                <a:cubicBezTo>
                  <a:pt x="618688" y="480076"/>
                  <a:pt x="480076" y="618688"/>
                  <a:pt x="309344" y="618688"/>
                </a:cubicBezTo>
                <a:cubicBezTo>
                  <a:pt x="138612" y="618688"/>
                  <a:pt x="0" y="480076"/>
                  <a:pt x="0" y="309344"/>
                </a:cubicBezTo>
                <a:cubicBezTo>
                  <a:pt x="0" y="138612"/>
                  <a:pt x="138612" y="0"/>
                  <a:pt x="309344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2" name="Text 9"/>
          <p:cNvSpPr/>
          <p:nvPr/>
        </p:nvSpPr>
        <p:spPr>
          <a:xfrm>
            <a:off x="1818743" y="720228"/>
            <a:ext cx="902236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 flipV="1">
            <a:off x="2720978" y="2374381"/>
            <a:ext cx="2282240" cy="2111347"/>
          </a:xfrm>
          <a:custGeom>
            <a:avLst/>
            <a:gdLst/>
            <a:ahLst/>
            <a:cxnLst/>
            <a:rect l="l" t="t" r="r" b="b"/>
            <a:pathLst>
              <a:path w="2282240" h="2111347">
                <a:moveTo>
                  <a:pt x="0" y="1055674"/>
                </a:moveTo>
                <a:cubicBezTo>
                  <a:pt x="0" y="473032"/>
                  <a:pt x="511319" y="0"/>
                  <a:pt x="1141120" y="0"/>
                </a:cubicBezTo>
                <a:cubicBezTo>
                  <a:pt x="1770921" y="0"/>
                  <a:pt x="2282240" y="473032"/>
                  <a:pt x="2282240" y="1055674"/>
                </a:cubicBezTo>
                <a:lnTo>
                  <a:pt x="1141120" y="2111347"/>
                </a:lnTo>
                <a:lnTo>
                  <a:pt x="0" y="1055674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809660" y="3083170"/>
            <a:ext cx="213408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终末期肾脏病的全球趋势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809660" y="3400484"/>
            <a:ext cx="2104875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全球范围内，只有 27% 至 53% 的终末期肾脏病人口可获得肾脏替代治疗。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在低收入和中低收入国家，肾脏替代治疗的可获得性和可获得性尤其不足。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6" name="Image 1" descr="/www/wwwroot/ppt/cache/2024-7-6-11/kmwRO0d0f-/1722654016755 - qXMVPNddf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358" y="3631810"/>
            <a:ext cx="167780" cy="15729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163410" y="1939051"/>
            <a:ext cx="70079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3552754" y="1670095"/>
            <a:ext cx="618688" cy="618688"/>
          </a:xfrm>
          <a:custGeom>
            <a:avLst/>
            <a:gdLst/>
            <a:ahLst/>
            <a:cxnLst/>
            <a:rect l="l" t="t" r="r" b="b"/>
            <a:pathLst>
              <a:path w="618688" h="618688">
                <a:moveTo>
                  <a:pt x="309344" y="0"/>
                </a:moveTo>
                <a:cubicBezTo>
                  <a:pt x="480076" y="0"/>
                  <a:pt x="618688" y="138612"/>
                  <a:pt x="618688" y="309344"/>
                </a:cubicBezTo>
                <a:cubicBezTo>
                  <a:pt x="618688" y="480076"/>
                  <a:pt x="480076" y="618688"/>
                  <a:pt x="309344" y="618688"/>
                </a:cubicBezTo>
                <a:cubicBezTo>
                  <a:pt x="138612" y="618688"/>
                  <a:pt x="0" y="480076"/>
                  <a:pt x="0" y="309344"/>
                </a:cubicBezTo>
                <a:cubicBezTo>
                  <a:pt x="0" y="138612"/>
                  <a:pt x="138612" y="0"/>
                  <a:pt x="309344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9" name="Text 15"/>
          <p:cNvSpPr/>
          <p:nvPr/>
        </p:nvSpPr>
        <p:spPr>
          <a:xfrm>
            <a:off x="3411858" y="1750839"/>
            <a:ext cx="91549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4252846" y="1401591"/>
            <a:ext cx="2282240" cy="2111347"/>
          </a:xfrm>
          <a:custGeom>
            <a:avLst/>
            <a:gdLst/>
            <a:ahLst/>
            <a:cxnLst/>
            <a:rect l="l" t="t" r="r" b="b"/>
            <a:pathLst>
              <a:path w="2282240" h="2111347">
                <a:moveTo>
                  <a:pt x="0" y="1055674"/>
                </a:moveTo>
                <a:cubicBezTo>
                  <a:pt x="0" y="473032"/>
                  <a:pt x="511319" y="0"/>
                  <a:pt x="1141120" y="0"/>
                </a:cubicBezTo>
                <a:cubicBezTo>
                  <a:pt x="1770921" y="0"/>
                  <a:pt x="2282240" y="473032"/>
                  <a:pt x="2282240" y="1055674"/>
                </a:cubicBezTo>
                <a:lnTo>
                  <a:pt x="1141120" y="2111347"/>
                </a:lnTo>
                <a:lnTo>
                  <a:pt x="0" y="1055674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327352" y="1741695"/>
            <a:ext cx="204692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终末期肾脏病的治疗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4327352" y="2077789"/>
            <a:ext cx="2104875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在一些亚洲国家和美国，终末期肾脏病糖尿病治疗发病率最高。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接受治疗的终末期肾脏病病患病率为 759 pmp，不同收入水平的国家之间存在较大差异。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5084622" y="657772"/>
            <a:ext cx="618688" cy="618688"/>
          </a:xfrm>
          <a:custGeom>
            <a:avLst/>
            <a:gdLst/>
            <a:ahLst/>
            <a:cxnLst/>
            <a:rect l="l" t="t" r="r" b="b"/>
            <a:pathLst>
              <a:path w="618688" h="618688">
                <a:moveTo>
                  <a:pt x="309344" y="0"/>
                </a:moveTo>
                <a:cubicBezTo>
                  <a:pt x="480076" y="0"/>
                  <a:pt x="618688" y="138612"/>
                  <a:pt x="618688" y="309344"/>
                </a:cubicBezTo>
                <a:cubicBezTo>
                  <a:pt x="618688" y="480076"/>
                  <a:pt x="480076" y="618688"/>
                  <a:pt x="309344" y="618688"/>
                </a:cubicBezTo>
                <a:cubicBezTo>
                  <a:pt x="138612" y="618688"/>
                  <a:pt x="0" y="480076"/>
                  <a:pt x="0" y="309344"/>
                </a:cubicBezTo>
                <a:cubicBezTo>
                  <a:pt x="0" y="138612"/>
                  <a:pt x="138612" y="0"/>
                  <a:pt x="309344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4" name="Text 20"/>
          <p:cNvSpPr/>
          <p:nvPr/>
        </p:nvSpPr>
        <p:spPr>
          <a:xfrm>
            <a:off x="5003218" y="711084"/>
            <a:ext cx="78877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 flipV="1">
            <a:off x="5703310" y="2455125"/>
            <a:ext cx="2282240" cy="2111347"/>
          </a:xfrm>
          <a:custGeom>
            <a:avLst/>
            <a:gdLst/>
            <a:ahLst/>
            <a:cxnLst/>
            <a:rect l="l" t="t" r="r" b="b"/>
            <a:pathLst>
              <a:path w="2282240" h="2111347">
                <a:moveTo>
                  <a:pt x="0" y="1055674"/>
                </a:moveTo>
                <a:cubicBezTo>
                  <a:pt x="0" y="473032"/>
                  <a:pt x="511319" y="0"/>
                  <a:pt x="1141120" y="0"/>
                </a:cubicBezTo>
                <a:cubicBezTo>
                  <a:pt x="1770921" y="0"/>
                  <a:pt x="2282240" y="473032"/>
                  <a:pt x="2282240" y="1055674"/>
                </a:cubicBezTo>
                <a:lnTo>
                  <a:pt x="1141120" y="2111347"/>
                </a:lnTo>
                <a:lnTo>
                  <a:pt x="0" y="1055674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791992" y="3163914"/>
            <a:ext cx="213408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终末期肾脏病的预防</a:t>
            </a:r>
            <a:endParaRPr lang="en-US" sz="1500" dirty="0"/>
          </a:p>
        </p:txBody>
      </p:sp>
      <p:sp>
        <p:nvSpPr>
          <p:cNvPr id="27" name="Text 23"/>
          <p:cNvSpPr/>
          <p:nvPr/>
        </p:nvSpPr>
        <p:spPr>
          <a:xfrm>
            <a:off x="5791992" y="3481228"/>
            <a:ext cx="2104875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减少糖尿病相关 CKD 负担的最有效策略是延迟或预防二型糖尿病，早期诊断和治疗 CKD。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控制血糖和血压可降低 CVD 和 CKD 的风险。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8" name="Shape 24"/>
          <p:cNvSpPr/>
          <p:nvPr/>
        </p:nvSpPr>
        <p:spPr>
          <a:xfrm>
            <a:off x="6535086" y="1750839"/>
            <a:ext cx="618688" cy="618688"/>
          </a:xfrm>
          <a:custGeom>
            <a:avLst/>
            <a:gdLst/>
            <a:ahLst/>
            <a:cxnLst/>
            <a:rect l="l" t="t" r="r" b="b"/>
            <a:pathLst>
              <a:path w="618688" h="618688">
                <a:moveTo>
                  <a:pt x="309344" y="0"/>
                </a:moveTo>
                <a:cubicBezTo>
                  <a:pt x="480076" y="0"/>
                  <a:pt x="618688" y="138612"/>
                  <a:pt x="618688" y="309344"/>
                </a:cubicBezTo>
                <a:cubicBezTo>
                  <a:pt x="618688" y="480076"/>
                  <a:pt x="480076" y="618688"/>
                  <a:pt x="309344" y="618688"/>
                </a:cubicBezTo>
                <a:cubicBezTo>
                  <a:pt x="138612" y="618688"/>
                  <a:pt x="0" y="480076"/>
                  <a:pt x="0" y="309344"/>
                </a:cubicBezTo>
                <a:cubicBezTo>
                  <a:pt x="0" y="138612"/>
                  <a:pt x="138612" y="0"/>
                  <a:pt x="309344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9" name="Text 25"/>
          <p:cNvSpPr/>
          <p:nvPr/>
        </p:nvSpPr>
        <p:spPr>
          <a:xfrm>
            <a:off x="6374281" y="1831583"/>
            <a:ext cx="9153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减轻糖尿病患者的CKD负担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357696" y="2101186"/>
            <a:ext cx="2066813" cy="451821"/>
          </a:xfrm>
          <a:custGeom>
            <a:avLst/>
            <a:gdLst/>
            <a:ahLst/>
            <a:cxnLst/>
            <a:rect l="l" t="t" r="r" b="b"/>
            <a:pathLst>
              <a:path w="2066813" h="451821">
                <a:moveTo>
                  <a:pt x="0" y="0"/>
                </a:moveTo>
                <a:lnTo>
                  <a:pt x="2066813" y="0"/>
                </a:lnTo>
                <a:lnTo>
                  <a:pt x="2066813" y="451821"/>
                </a:lnTo>
                <a:lnTo>
                  <a:pt x="0" y="451821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8" name="Text 6"/>
          <p:cNvSpPr/>
          <p:nvPr/>
        </p:nvSpPr>
        <p:spPr>
          <a:xfrm>
            <a:off x="357696" y="2538664"/>
            <a:ext cx="2066813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筛查与诊断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57696" y="3328096"/>
            <a:ext cx="2066813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建议在二型糖尿病诊断后每年进行蛋白尿筛查，在 1 型糖尿病患者中，前五年后也进行蛋白尿筛查。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0" y="4542848"/>
            <a:ext cx="9187031" cy="0"/>
          </a:xfrm>
          <a:custGeom>
            <a:avLst/>
            <a:gdLst/>
            <a:ahLst/>
            <a:cxnLst/>
            <a:rect l="l" t="t" r="r" b="b"/>
            <a:pathLst>
              <a:path w="9187031">
                <a:moveTo>
                  <a:pt x="0" y="0"/>
                </a:moveTo>
                <a:lnTo>
                  <a:pt x="9187031" y="0"/>
                </a:lnTo>
              </a:path>
            </a:pathLst>
          </a:custGeom>
          <a:noFill/>
          <a:ln w="76200">
            <a:solidFill>
              <a:srgbClr val="1C2077"/>
            </a:solidFill>
            <a:prstDash val="solid"/>
            <a:headEnd type="none"/>
            <a:tailEnd type="none"/>
          </a:ln>
        </p:spPr>
      </p:sp>
      <p:sp>
        <p:nvSpPr>
          <p:cNvPr id="11" name="Text 9"/>
          <p:cNvSpPr/>
          <p:nvPr/>
        </p:nvSpPr>
        <p:spPr>
          <a:xfrm>
            <a:off x="540181" y="2095807"/>
            <a:ext cx="1820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424508" y="1651606"/>
            <a:ext cx="2066813" cy="451821"/>
          </a:xfrm>
          <a:custGeom>
            <a:avLst/>
            <a:gdLst/>
            <a:ahLst/>
            <a:cxnLst/>
            <a:rect l="l" t="t" r="r" b="b"/>
            <a:pathLst>
              <a:path w="2066813" h="451821">
                <a:moveTo>
                  <a:pt x="0" y="0"/>
                </a:moveTo>
                <a:lnTo>
                  <a:pt x="2066813" y="0"/>
                </a:lnTo>
                <a:lnTo>
                  <a:pt x="2066813" y="451821"/>
                </a:lnTo>
                <a:lnTo>
                  <a:pt x="0" y="451821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3" name="Text 11"/>
          <p:cNvSpPr/>
          <p:nvPr/>
        </p:nvSpPr>
        <p:spPr>
          <a:xfrm>
            <a:off x="2424508" y="2089084"/>
            <a:ext cx="2066813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治疗方法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424508" y="2878516"/>
            <a:ext cx="2066813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治疗糖尿病的较新疗法（如胰高血糖素样肽-1 受体激动剂和钠-葡萄糖共转运体 2 抑制剂）为改变糖尿病 CKD 的格局带来了希望。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606994" y="1646227"/>
            <a:ext cx="1820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491321" y="1217266"/>
            <a:ext cx="2066813" cy="451821"/>
          </a:xfrm>
          <a:custGeom>
            <a:avLst/>
            <a:gdLst/>
            <a:ahLst/>
            <a:cxnLst/>
            <a:rect l="l" t="t" r="r" b="b"/>
            <a:pathLst>
              <a:path w="2066813" h="451821">
                <a:moveTo>
                  <a:pt x="0" y="0"/>
                </a:moveTo>
                <a:lnTo>
                  <a:pt x="2066813" y="0"/>
                </a:lnTo>
                <a:lnTo>
                  <a:pt x="2066813" y="451821"/>
                </a:lnTo>
                <a:lnTo>
                  <a:pt x="0" y="451821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7" name="Text 15"/>
          <p:cNvSpPr/>
          <p:nvPr/>
        </p:nvSpPr>
        <p:spPr>
          <a:xfrm>
            <a:off x="4491321" y="1654744"/>
            <a:ext cx="2066813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政策与指南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491321" y="2444176"/>
            <a:ext cx="2066813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国际糖尿病联合会 (IDF) 和国际肾病学会 (ISN) 制定了一份政策简报“再次战斗:行动呼吁”，提出了有效预防、管理和治疗这种疾病所需采取的行动。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673807" y="1211887"/>
            <a:ext cx="1820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558134" y="767686"/>
            <a:ext cx="2066813" cy="451821"/>
          </a:xfrm>
          <a:custGeom>
            <a:avLst/>
            <a:gdLst/>
            <a:ahLst/>
            <a:cxnLst/>
            <a:rect l="l" t="t" r="r" b="b"/>
            <a:pathLst>
              <a:path w="2066813" h="451821">
                <a:moveTo>
                  <a:pt x="0" y="0"/>
                </a:moveTo>
                <a:lnTo>
                  <a:pt x="2066813" y="0"/>
                </a:lnTo>
                <a:lnTo>
                  <a:pt x="2066813" y="451821"/>
                </a:lnTo>
                <a:lnTo>
                  <a:pt x="0" y="451821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1" name="Text 19"/>
          <p:cNvSpPr/>
          <p:nvPr/>
        </p:nvSpPr>
        <p:spPr>
          <a:xfrm>
            <a:off x="6558134" y="1205164"/>
            <a:ext cx="2066813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社会经济因素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58134" y="1994596"/>
            <a:ext cx="2066813" cy="12801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在社会经济地位较低的国家，糖尿病患病率增加最大，并且存在 CKD 的其他独特风险因素，这些国家的 CKD 风险仍然最高。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740619" y="762307"/>
            <a:ext cx="1820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6930 - veHH52oCQI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H="1">
            <a:off x="-804672" y="-404202"/>
            <a:ext cx="4923130" cy="3578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2700000">
            <a:off x="3125318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700000">
            <a:off x="5222515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38398" y="1491386"/>
            <a:ext cx="1867764" cy="1867764"/>
          </a:xfrm>
          <a:custGeom>
            <a:avLst/>
            <a:gdLst/>
            <a:ahLst/>
            <a:cxnLst/>
            <a:rect l="l" t="t" r="r" b="b"/>
            <a:pathLst>
              <a:path w="1867764" h="1867764">
                <a:moveTo>
                  <a:pt x="933882" y="0"/>
                </a:moveTo>
                <a:lnTo>
                  <a:pt x="0" y="933882"/>
                </a:lnTo>
                <a:lnTo>
                  <a:pt x="933882" y="1867764"/>
                </a:lnTo>
                <a:lnTo>
                  <a:pt x="1867764" y="933882"/>
                </a:lnTo>
                <a:lnTo>
                  <a:pt x="933882" y="0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6" name="Image 1" descr="/www/wwwroot/ppt/cache/2024-7-6-11/kmwRO0d0f-/1722654017026 - iUQTPGU7P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V="1">
            <a:off x="5259128" y="1843532"/>
            <a:ext cx="4923355" cy="35781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32404" y="2013788"/>
            <a:ext cx="2680106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450" b="1" kern="0" spc="22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315822" y="3832250"/>
            <a:ext cx="20555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边界AI-CHAT</a:t>
            </a:r>
            <a:endParaRPr lang="en-US" sz="1500" dirty="0"/>
          </a:p>
        </p:txBody>
      </p:sp>
      <p:pic>
        <p:nvPicPr>
          <p:cNvPr id="9" name="Image 2" descr="/www/wwwroot/ppt/cache/2024-7-6-11/kmwRO0d0f-/1722654017028 - Gn76r_Wg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31857" y="4339533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9162" y="4938306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967435" y="3420770"/>
            <a:ext cx="7209130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250" kern="0" spc="15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减轻糖尿病患者CKD负担的策略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2" name="Image 3" descr="/www/wwwroot/ppt/cache/2024-7-6-11/kmwRO0d0f-/1722654017029 - XTNNC2CwJ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187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早期诊断与治疗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6248008" y="1515046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8" name="Shape 6"/>
          <p:cNvSpPr/>
          <p:nvPr/>
        </p:nvSpPr>
        <p:spPr>
          <a:xfrm rot="10800000">
            <a:off x="3689687" y="2802323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9" name="Shape 7"/>
          <p:cNvSpPr/>
          <p:nvPr/>
        </p:nvSpPr>
        <p:spPr>
          <a:xfrm>
            <a:off x="1268027" y="1607411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0" name="Text 8"/>
          <p:cNvSpPr/>
          <p:nvPr/>
        </p:nvSpPr>
        <p:spPr>
          <a:xfrm>
            <a:off x="3486291" y="682159"/>
            <a:ext cx="2181406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治疗方案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63758" y="1272140"/>
            <a:ext cx="1826472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控制血糖和血压是降低CVD和CKD风险的关键。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新的治疗糖尿病的疗法，如胰高血糖素样肽-1受体激动剂和钠-葡萄糖共转运体2抑制剂，有助于预防蛋白尿和延缓肾功能衰退。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15191" y="2969201"/>
            <a:ext cx="2255520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筛查与诊断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216168" y="3565765"/>
            <a:ext cx="1826472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在糖尿病人群中，通过筛查蛋白尿或GFR降低来早期诊断CKD，具有成本效益。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建议在二型糖尿病诊断后每年进行蛋白尿筛查，1型糖尿病患者在前五年内也进行蛋白尿筛查。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1880908" y="2608013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  <p:pic>
        <p:nvPicPr>
          <p:cNvPr id="15" name="Image 0" descr="/www/wwwroot/ppt/cache/2024-7-6-11/kmwRO0d0f-/1722654017030 - XlcZVXorXf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4007" y="1965473"/>
            <a:ext cx="299635" cy="2578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1916241" y="806619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17" name="Text 14"/>
          <p:cNvSpPr/>
          <p:nvPr/>
        </p:nvSpPr>
        <p:spPr>
          <a:xfrm>
            <a:off x="1804481" y="843195"/>
            <a:ext cx="765387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pic>
        <p:nvPicPr>
          <p:cNvPr id="18" name="Image 1" descr="/www/wwwroot/ppt/cache/2024-7-6-11/kmwRO0d0f-/1722654017030 - mslgx30zP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42" y="3128042"/>
            <a:ext cx="306409" cy="263710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4340462" y="3872766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20" name="Text 16"/>
          <p:cNvSpPr/>
          <p:nvPr/>
        </p:nvSpPr>
        <p:spPr>
          <a:xfrm>
            <a:off x="4072916" y="3909342"/>
            <a:ext cx="105664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 flipV="1">
            <a:off x="4328694" y="2338093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  <p:sp>
        <p:nvSpPr>
          <p:cNvPr id="22" name="Text 18"/>
          <p:cNvSpPr/>
          <p:nvPr/>
        </p:nvSpPr>
        <p:spPr>
          <a:xfrm>
            <a:off x="5912532" y="2993696"/>
            <a:ext cx="2343573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治疗普及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6196149" y="3588286"/>
            <a:ext cx="1894206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高收入国家能够实施筛查指南和政策，而在社会经济地位较低的国家，尽管糖尿病患病率增加最大，但由于筛选、风险分层能力有限，导致过高的死亡率和残疾率。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4" name="Shape 20"/>
          <p:cNvSpPr/>
          <p:nvPr/>
        </p:nvSpPr>
        <p:spPr>
          <a:xfrm>
            <a:off x="6835822" y="2593944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  <p:pic>
        <p:nvPicPr>
          <p:cNvPr id="25" name="Image 2" descr="/www/wwwroot/ppt/cache/2024-7-6-11/kmwRO0d0f-/1722654017031 - 9jVak4UYX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065" y="1914828"/>
            <a:ext cx="279315" cy="257880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6871154" y="792551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27" name="Text 22"/>
          <p:cNvSpPr/>
          <p:nvPr/>
        </p:nvSpPr>
        <p:spPr>
          <a:xfrm>
            <a:off x="6671341" y="829127"/>
            <a:ext cx="89408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预防措施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Text 5"/>
          <p:cNvSpPr/>
          <p:nvPr/>
        </p:nvSpPr>
        <p:spPr>
          <a:xfrm>
            <a:off x="46442" y="1104227"/>
            <a:ext cx="1409434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60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215423" y="2018627"/>
            <a:ext cx="2018323" cy="2573975"/>
          </a:xfrm>
          <a:custGeom>
            <a:avLst/>
            <a:gdLst/>
            <a:ahLst/>
            <a:cxnLst/>
            <a:rect l="l" t="t" r="r" b="b"/>
            <a:pathLst>
              <a:path w="2018323" h="2573975">
                <a:moveTo>
                  <a:pt x="0" y="0"/>
                </a:moveTo>
                <a:lnTo>
                  <a:pt x="2018323" y="0"/>
                </a:lnTo>
                <a:lnTo>
                  <a:pt x="2018323" y="2573975"/>
                </a:lnTo>
                <a:lnTo>
                  <a:pt x="0" y="2573975"/>
                </a:lnTo>
                <a:close/>
              </a:path>
            </a:pathLst>
          </a:custGeom>
          <a:solidFill>
            <a:srgbClr val="1C2077">
              <a:alpha val="6000"/>
            </a:srgbClr>
          </a:solidFill>
        </p:spPr>
      </p:sp>
      <p:sp>
        <p:nvSpPr>
          <p:cNvPr id="9" name="Shape 7"/>
          <p:cNvSpPr/>
          <p:nvPr/>
        </p:nvSpPr>
        <p:spPr>
          <a:xfrm>
            <a:off x="1202723" y="1191095"/>
            <a:ext cx="2031023" cy="965747"/>
          </a:xfrm>
          <a:custGeom>
            <a:avLst/>
            <a:gdLst/>
            <a:ahLst/>
            <a:cxnLst/>
            <a:rect l="l" t="t" r="r" b="b"/>
            <a:pathLst>
              <a:path w="2031023" h="965747">
                <a:moveTo>
                  <a:pt x="0" y="0"/>
                </a:moveTo>
                <a:lnTo>
                  <a:pt x="2031023" y="0"/>
                </a:lnTo>
                <a:lnTo>
                  <a:pt x="2031023" y="965747"/>
                </a:lnTo>
                <a:lnTo>
                  <a:pt x="0" y="965747"/>
                </a:lnTo>
                <a:close/>
              </a:path>
            </a:pathLst>
          </a:custGeom>
          <a:solidFill>
            <a:srgbClr val="1C2077">
              <a:alpha val="82000"/>
            </a:srgbClr>
          </a:solidFill>
        </p:spPr>
      </p:sp>
      <p:sp>
        <p:nvSpPr>
          <p:cNvPr id="10" name="Text 8"/>
          <p:cNvSpPr/>
          <p:nvPr/>
        </p:nvSpPr>
        <p:spPr>
          <a:xfrm>
            <a:off x="1225921" y="1282535"/>
            <a:ext cx="1928238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预防糖尿病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89929" y="2107866"/>
            <a:ext cx="1807959" cy="23774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减少糖尿病相关CKD负担的最有效策略是延迟或预防二型糖尿病的发生。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416848" y="1104227"/>
            <a:ext cx="1409434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6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585829" y="2018627"/>
            <a:ext cx="2018323" cy="2573975"/>
          </a:xfrm>
          <a:custGeom>
            <a:avLst/>
            <a:gdLst/>
            <a:ahLst/>
            <a:cxnLst/>
            <a:rect l="l" t="t" r="r" b="b"/>
            <a:pathLst>
              <a:path w="2018323" h="2573975">
                <a:moveTo>
                  <a:pt x="0" y="0"/>
                </a:moveTo>
                <a:lnTo>
                  <a:pt x="2018323" y="0"/>
                </a:lnTo>
                <a:lnTo>
                  <a:pt x="2018323" y="2573975"/>
                </a:lnTo>
                <a:lnTo>
                  <a:pt x="0" y="2573975"/>
                </a:lnTo>
                <a:close/>
              </a:path>
            </a:pathLst>
          </a:custGeom>
          <a:solidFill>
            <a:srgbClr val="1C2077">
              <a:alpha val="6000"/>
            </a:srgbClr>
          </a:solidFill>
        </p:spPr>
      </p:sp>
      <p:sp>
        <p:nvSpPr>
          <p:cNvPr id="14" name="Shape 12"/>
          <p:cNvSpPr/>
          <p:nvPr/>
        </p:nvSpPr>
        <p:spPr>
          <a:xfrm>
            <a:off x="3573129" y="1191095"/>
            <a:ext cx="2031023" cy="965747"/>
          </a:xfrm>
          <a:custGeom>
            <a:avLst/>
            <a:gdLst/>
            <a:ahLst/>
            <a:cxnLst/>
            <a:rect l="l" t="t" r="r" b="b"/>
            <a:pathLst>
              <a:path w="2031023" h="965747">
                <a:moveTo>
                  <a:pt x="0" y="0"/>
                </a:moveTo>
                <a:lnTo>
                  <a:pt x="2031023" y="0"/>
                </a:lnTo>
                <a:lnTo>
                  <a:pt x="2031023" y="965747"/>
                </a:lnTo>
                <a:lnTo>
                  <a:pt x="0" y="965747"/>
                </a:lnTo>
                <a:close/>
              </a:path>
            </a:pathLst>
          </a:custGeom>
          <a:solidFill>
            <a:srgbClr val="1C2077">
              <a:alpha val="82000"/>
            </a:srgbClr>
          </a:solidFill>
        </p:spPr>
      </p:sp>
      <p:sp>
        <p:nvSpPr>
          <p:cNvPr id="15" name="Text 13"/>
          <p:cNvSpPr/>
          <p:nvPr/>
        </p:nvSpPr>
        <p:spPr>
          <a:xfrm>
            <a:off x="3596327" y="1282535"/>
            <a:ext cx="1928238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控制风险因素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660335" y="2107866"/>
            <a:ext cx="1807959" cy="23774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在已受影响的糖尿病人群中，控制风险因素如高血压和其他相关疾病，对预防CKD至关重要。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98977" y="1104227"/>
            <a:ext cx="1409434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6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67958" y="2018627"/>
            <a:ext cx="2018323" cy="2573975"/>
          </a:xfrm>
          <a:custGeom>
            <a:avLst/>
            <a:gdLst/>
            <a:ahLst/>
            <a:cxnLst/>
            <a:rect l="l" t="t" r="r" b="b"/>
            <a:pathLst>
              <a:path w="2018323" h="2573975">
                <a:moveTo>
                  <a:pt x="0" y="0"/>
                </a:moveTo>
                <a:lnTo>
                  <a:pt x="2018323" y="0"/>
                </a:lnTo>
                <a:lnTo>
                  <a:pt x="2018323" y="2573975"/>
                </a:lnTo>
                <a:lnTo>
                  <a:pt x="0" y="2573975"/>
                </a:lnTo>
                <a:close/>
              </a:path>
            </a:pathLst>
          </a:custGeom>
          <a:solidFill>
            <a:srgbClr val="1C2077">
              <a:alpha val="6000"/>
            </a:srgbClr>
          </a:solidFill>
        </p:spPr>
      </p:sp>
      <p:sp>
        <p:nvSpPr>
          <p:cNvPr id="19" name="Shape 17"/>
          <p:cNvSpPr/>
          <p:nvPr/>
        </p:nvSpPr>
        <p:spPr>
          <a:xfrm>
            <a:off x="5955258" y="1191095"/>
            <a:ext cx="2031023" cy="965747"/>
          </a:xfrm>
          <a:custGeom>
            <a:avLst/>
            <a:gdLst/>
            <a:ahLst/>
            <a:cxnLst/>
            <a:rect l="l" t="t" r="r" b="b"/>
            <a:pathLst>
              <a:path w="2031023" h="965747">
                <a:moveTo>
                  <a:pt x="0" y="0"/>
                </a:moveTo>
                <a:lnTo>
                  <a:pt x="2031023" y="0"/>
                </a:lnTo>
                <a:lnTo>
                  <a:pt x="2031023" y="965747"/>
                </a:lnTo>
                <a:lnTo>
                  <a:pt x="0" y="965747"/>
                </a:lnTo>
                <a:close/>
              </a:path>
            </a:pathLst>
          </a:custGeom>
          <a:solidFill>
            <a:srgbClr val="1C2077">
              <a:alpha val="82000"/>
            </a:srgbClr>
          </a:solidFill>
        </p:spPr>
      </p:sp>
      <p:sp>
        <p:nvSpPr>
          <p:cNvPr id="20" name="Text 18"/>
          <p:cNvSpPr/>
          <p:nvPr/>
        </p:nvSpPr>
        <p:spPr>
          <a:xfrm>
            <a:off x="5978457" y="1282535"/>
            <a:ext cx="1928238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健康教育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042465" y="2107866"/>
            <a:ext cx="1807959" cy="23774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提高糖尿病患者对CKD的认识，以及如何在日常生活中采取措施来降低风险。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政策与行动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3018372" y="2887897"/>
            <a:ext cx="894405" cy="894754"/>
          </a:xfrm>
          <a:custGeom>
            <a:avLst/>
            <a:gdLst/>
            <a:ahLst/>
            <a:cxnLst/>
            <a:rect l="l" t="t" r="r" b="b"/>
            <a:pathLst>
              <a:path w="894405" h="894754">
                <a:moveTo>
                  <a:pt x="447202" y="0"/>
                </a:moveTo>
                <a:cubicBezTo>
                  <a:pt x="694020" y="0"/>
                  <a:pt x="894405" y="200463"/>
                  <a:pt x="894405" y="447377"/>
                </a:cubicBezTo>
                <a:cubicBezTo>
                  <a:pt x="894405" y="694291"/>
                  <a:pt x="694020" y="894754"/>
                  <a:pt x="447202" y="894754"/>
                </a:cubicBezTo>
                <a:cubicBezTo>
                  <a:pt x="200385" y="894754"/>
                  <a:pt x="0" y="694291"/>
                  <a:pt x="0" y="447377"/>
                </a:cubicBezTo>
                <a:cubicBezTo>
                  <a:pt x="0" y="200463"/>
                  <a:pt x="200385" y="0"/>
                  <a:pt x="44720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69763" y="1139780"/>
            <a:ext cx="894405" cy="894754"/>
          </a:xfrm>
          <a:custGeom>
            <a:avLst/>
            <a:gdLst/>
            <a:ahLst/>
            <a:cxnLst/>
            <a:rect l="l" t="t" r="r" b="b"/>
            <a:pathLst>
              <a:path w="894405" h="894754">
                <a:moveTo>
                  <a:pt x="447202" y="0"/>
                </a:moveTo>
                <a:cubicBezTo>
                  <a:pt x="694020" y="0"/>
                  <a:pt x="894405" y="200463"/>
                  <a:pt x="894405" y="447377"/>
                </a:cubicBezTo>
                <a:cubicBezTo>
                  <a:pt x="894405" y="694291"/>
                  <a:pt x="694020" y="894754"/>
                  <a:pt x="447202" y="894754"/>
                </a:cubicBezTo>
                <a:cubicBezTo>
                  <a:pt x="200385" y="894754"/>
                  <a:pt x="0" y="694291"/>
                  <a:pt x="0" y="447377"/>
                </a:cubicBezTo>
                <a:cubicBezTo>
                  <a:pt x="0" y="200463"/>
                  <a:pt x="200385" y="0"/>
                  <a:pt x="44720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556" y="924575"/>
            <a:ext cx="2785125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国际合作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011556" y="1554794"/>
            <a:ext cx="2785125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国际糖尿病联合会(IDF)和国际肾病学会(ISN)制定了政策简报“再次战斗:行动呼吁”，有效预防、管理和治疗糖尿病和CKD所需采取的行动建议。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65947" y="1238206"/>
            <a:ext cx="697629" cy="697902"/>
          </a:xfrm>
          <a:custGeom>
            <a:avLst/>
            <a:gdLst/>
            <a:ahLst/>
            <a:cxnLst/>
            <a:rect l="l" t="t" r="r" b="b"/>
            <a:pathLst>
              <a:path w="697629" h="697902">
                <a:moveTo>
                  <a:pt x="348815" y="0"/>
                </a:moveTo>
                <a:cubicBezTo>
                  <a:pt x="541331" y="0"/>
                  <a:pt x="697629" y="156360"/>
                  <a:pt x="697629" y="348951"/>
                </a:cubicBezTo>
                <a:cubicBezTo>
                  <a:pt x="697629" y="541542"/>
                  <a:pt x="541331" y="697902"/>
                  <a:pt x="348815" y="697902"/>
                </a:cubicBezTo>
                <a:cubicBezTo>
                  <a:pt x="156299" y="697902"/>
                  <a:pt x="0" y="541542"/>
                  <a:pt x="0" y="348951"/>
                </a:cubicBezTo>
                <a:cubicBezTo>
                  <a:pt x="0" y="156360"/>
                  <a:pt x="156299" y="0"/>
                  <a:pt x="348815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2" name="Text 10"/>
          <p:cNvSpPr/>
          <p:nvPr/>
        </p:nvSpPr>
        <p:spPr>
          <a:xfrm>
            <a:off x="769172" y="1404276"/>
            <a:ext cx="1091180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67559" y="1139780"/>
            <a:ext cx="894405" cy="894754"/>
          </a:xfrm>
          <a:custGeom>
            <a:avLst/>
            <a:gdLst/>
            <a:ahLst/>
            <a:cxnLst/>
            <a:rect l="l" t="t" r="r" b="b"/>
            <a:pathLst>
              <a:path w="894405" h="894754">
                <a:moveTo>
                  <a:pt x="447202" y="0"/>
                </a:moveTo>
                <a:cubicBezTo>
                  <a:pt x="694020" y="0"/>
                  <a:pt x="894405" y="200463"/>
                  <a:pt x="894405" y="447377"/>
                </a:cubicBezTo>
                <a:cubicBezTo>
                  <a:pt x="894405" y="694291"/>
                  <a:pt x="694020" y="894754"/>
                  <a:pt x="447202" y="894754"/>
                </a:cubicBezTo>
                <a:cubicBezTo>
                  <a:pt x="200385" y="894754"/>
                  <a:pt x="0" y="694291"/>
                  <a:pt x="0" y="447377"/>
                </a:cubicBezTo>
                <a:cubicBezTo>
                  <a:pt x="0" y="200463"/>
                  <a:pt x="200385" y="0"/>
                  <a:pt x="44720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13760" y="924575"/>
            <a:ext cx="2785125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政策实施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013760" y="1554794"/>
            <a:ext cx="2785125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高收入国家有可能实施筛查指南和政策，而社会经济地位较低的国家需要国际援助支持来改善CKD的预防和治疗。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968150" y="1238206"/>
            <a:ext cx="697629" cy="697902"/>
          </a:xfrm>
          <a:custGeom>
            <a:avLst/>
            <a:gdLst/>
            <a:ahLst/>
            <a:cxnLst/>
            <a:rect l="l" t="t" r="r" b="b"/>
            <a:pathLst>
              <a:path w="697629" h="697902">
                <a:moveTo>
                  <a:pt x="348815" y="0"/>
                </a:moveTo>
                <a:cubicBezTo>
                  <a:pt x="541331" y="0"/>
                  <a:pt x="697629" y="156360"/>
                  <a:pt x="697629" y="348951"/>
                </a:cubicBezTo>
                <a:cubicBezTo>
                  <a:pt x="697629" y="541542"/>
                  <a:pt x="541331" y="697902"/>
                  <a:pt x="348815" y="697902"/>
                </a:cubicBezTo>
                <a:cubicBezTo>
                  <a:pt x="156299" y="697902"/>
                  <a:pt x="0" y="541542"/>
                  <a:pt x="0" y="348951"/>
                </a:cubicBezTo>
                <a:cubicBezTo>
                  <a:pt x="0" y="156360"/>
                  <a:pt x="156299" y="0"/>
                  <a:pt x="348815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7" name="Text 15"/>
          <p:cNvSpPr/>
          <p:nvPr/>
        </p:nvSpPr>
        <p:spPr>
          <a:xfrm>
            <a:off x="4771375" y="1404276"/>
            <a:ext cx="1091180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162369" y="2672693"/>
            <a:ext cx="2785125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社会支持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62369" y="3302911"/>
            <a:ext cx="2785125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鼓励社会各界参与糖尿病和CKD的预防和管理，包括政府、医疗机构、社区组织和患者自身。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3116759" y="2986323"/>
            <a:ext cx="697629" cy="697902"/>
          </a:xfrm>
          <a:custGeom>
            <a:avLst/>
            <a:gdLst/>
            <a:ahLst/>
            <a:cxnLst/>
            <a:rect l="l" t="t" r="r" b="b"/>
            <a:pathLst>
              <a:path w="697629" h="697902">
                <a:moveTo>
                  <a:pt x="348815" y="0"/>
                </a:moveTo>
                <a:cubicBezTo>
                  <a:pt x="541331" y="0"/>
                  <a:pt x="697629" y="156360"/>
                  <a:pt x="697629" y="348951"/>
                </a:cubicBezTo>
                <a:cubicBezTo>
                  <a:pt x="697629" y="541542"/>
                  <a:pt x="541331" y="697902"/>
                  <a:pt x="348815" y="697902"/>
                </a:cubicBezTo>
                <a:cubicBezTo>
                  <a:pt x="156299" y="697902"/>
                  <a:pt x="0" y="541542"/>
                  <a:pt x="0" y="348951"/>
                </a:cubicBezTo>
                <a:cubicBezTo>
                  <a:pt x="0" y="156360"/>
                  <a:pt x="156299" y="0"/>
                  <a:pt x="348815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1" name="Text 19"/>
          <p:cNvSpPr/>
          <p:nvPr/>
        </p:nvSpPr>
        <p:spPr>
          <a:xfrm>
            <a:off x="2919984" y="3152394"/>
            <a:ext cx="1091180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7197 - dHv1p_8Pf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H="1">
            <a:off x="-804672" y="-404202"/>
            <a:ext cx="4923130" cy="3578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2700000">
            <a:off x="3125318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700000">
            <a:off x="5222515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38398" y="1491386"/>
            <a:ext cx="1867764" cy="1867764"/>
          </a:xfrm>
          <a:custGeom>
            <a:avLst/>
            <a:gdLst/>
            <a:ahLst/>
            <a:cxnLst/>
            <a:rect l="l" t="t" r="r" b="b"/>
            <a:pathLst>
              <a:path w="1867764" h="1867764">
                <a:moveTo>
                  <a:pt x="933882" y="0"/>
                </a:moveTo>
                <a:lnTo>
                  <a:pt x="0" y="933882"/>
                </a:lnTo>
                <a:lnTo>
                  <a:pt x="933882" y="1867764"/>
                </a:lnTo>
                <a:lnTo>
                  <a:pt x="1867764" y="933882"/>
                </a:lnTo>
                <a:lnTo>
                  <a:pt x="933882" y="0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6" name="Image 1" descr="/www/wwwroot/ppt/cache/2024-7-6-11/kmwRO0d0f-/1722654017293 - Bc_HmkkCQ_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V="1">
            <a:off x="5259128" y="1843532"/>
            <a:ext cx="4923355" cy="35781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32404" y="2013788"/>
            <a:ext cx="2680106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450" b="1" kern="0" spc="22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315822" y="3832250"/>
            <a:ext cx="20555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边界AI-CHAT</a:t>
            </a:r>
            <a:endParaRPr lang="en-US" sz="1500" dirty="0"/>
          </a:p>
        </p:txBody>
      </p:sp>
      <p:pic>
        <p:nvPicPr>
          <p:cNvPr id="9" name="Image 2" descr="/www/wwwroot/ppt/cache/2024-7-6-11/kmwRO0d0f-/1722654017295 - wDH71zM5Q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31857" y="4339533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9162" y="4938306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967435" y="3420770"/>
            <a:ext cx="7209130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250" kern="0" spc="15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国际行动呼吁与政策简报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2" name="Image 3" descr="/www/wwwroot/ppt/cache/2024-7-6-11/kmwRO0d0f-/1722654017296 - lFeGwGxya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187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糖尿病与慢性肾脏疾病的关系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Text 5"/>
          <p:cNvSpPr/>
          <p:nvPr/>
        </p:nvSpPr>
        <p:spPr>
          <a:xfrm>
            <a:off x="894678" y="964871"/>
            <a:ext cx="240971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糖尿病导致CKD的风险因素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94678" y="1586663"/>
            <a:ext cx="2409713" cy="10607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糖尿病是导致慢性肾脏病 (CKD) 的主要原因之一，大约 30-40% 的糖尿病患者会发生 CKD。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二型糖尿病是迄今为止与糖尿病相关的 CKD 负担的最大贡献者。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627093" y="1870998"/>
            <a:ext cx="152554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rot="-5400000">
            <a:off x="3289461" y="1449347"/>
            <a:ext cx="1147482" cy="1117622"/>
          </a:xfrm>
          <a:custGeom>
            <a:avLst/>
            <a:gdLst/>
            <a:ahLst/>
            <a:cxnLst/>
            <a:rect l="l" t="t" r="r" b="b"/>
            <a:pathLst>
              <a:path w="1147482" h="1117622">
                <a:moveTo>
                  <a:pt x="0" y="0"/>
                </a:moveTo>
                <a:lnTo>
                  <a:pt x="0" y="1117622"/>
                </a:lnTo>
                <a:lnTo>
                  <a:pt x="1147482" y="1117622"/>
                </a:lnTo>
                <a:lnTo>
                  <a:pt x="1147482" y="855280"/>
                </a:lnTo>
                <a:lnTo>
                  <a:pt x="262343" y="855280"/>
                </a:lnTo>
                <a:lnTo>
                  <a:pt x="262343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1" name="Text 9"/>
          <p:cNvSpPr/>
          <p:nvPr/>
        </p:nvSpPr>
        <p:spPr>
          <a:xfrm>
            <a:off x="5707638" y="964871"/>
            <a:ext cx="2724302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CKD的流行病学数据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59699" y="1637826"/>
            <a:ext cx="2672241" cy="10607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全球范围内，由二型糖尿病引起的 CKD 新病例数从 1990 年的 140 万例增加到 2017 年的 240 万，增长了 74%。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在不同国家之间，CKD 的发病率存在很大差异，具体取决于背景、CKD 的定义以及当地的医疗保健基础设施。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825377" y="1852710"/>
            <a:ext cx="1056242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60155" y="1449347"/>
            <a:ext cx="1147482" cy="1117622"/>
          </a:xfrm>
          <a:custGeom>
            <a:avLst/>
            <a:gdLst/>
            <a:ahLst/>
            <a:cxnLst/>
            <a:rect l="l" t="t" r="r" b="b"/>
            <a:pathLst>
              <a:path w="1147482" h="1117622">
                <a:moveTo>
                  <a:pt x="0" y="0"/>
                </a:moveTo>
                <a:lnTo>
                  <a:pt x="0" y="1117622"/>
                </a:lnTo>
                <a:lnTo>
                  <a:pt x="1147482" y="1117622"/>
                </a:lnTo>
                <a:lnTo>
                  <a:pt x="1147482" y="855280"/>
                </a:lnTo>
                <a:lnTo>
                  <a:pt x="262343" y="855280"/>
                </a:lnTo>
                <a:lnTo>
                  <a:pt x="262343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5" name="Text 13"/>
          <p:cNvSpPr/>
          <p:nvPr/>
        </p:nvSpPr>
        <p:spPr>
          <a:xfrm>
            <a:off x="894678" y="2920227"/>
            <a:ext cx="2409713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糖尿病与CKD的关联性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94678" y="3542019"/>
            <a:ext cx="2409713" cy="10607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患有糖尿病相关肾病的人患心血管疾病 (CVD)、进展为肾衰竭和死亡的风险更高。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糖尿病和 CKD 均与 CVD 密切相关，因此，控制血糖和血压可降低 CVD 和 CKD 的风险。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627093" y="3103978"/>
            <a:ext cx="152554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rot="10800000">
            <a:off x="3289461" y="2691471"/>
            <a:ext cx="1147482" cy="1117622"/>
          </a:xfrm>
          <a:custGeom>
            <a:avLst/>
            <a:gdLst/>
            <a:ahLst/>
            <a:cxnLst/>
            <a:rect l="l" t="t" r="r" b="b"/>
            <a:pathLst>
              <a:path w="1147482" h="1117622">
                <a:moveTo>
                  <a:pt x="0" y="0"/>
                </a:moveTo>
                <a:lnTo>
                  <a:pt x="0" y="1117622"/>
                </a:lnTo>
                <a:lnTo>
                  <a:pt x="1147482" y="1117622"/>
                </a:lnTo>
                <a:lnTo>
                  <a:pt x="1147482" y="855280"/>
                </a:lnTo>
                <a:lnTo>
                  <a:pt x="262343" y="855280"/>
                </a:lnTo>
                <a:lnTo>
                  <a:pt x="262343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9" name="Text 17"/>
          <p:cNvSpPr/>
          <p:nvPr/>
        </p:nvSpPr>
        <p:spPr>
          <a:xfrm>
            <a:off x="5707638" y="2920227"/>
            <a:ext cx="2724302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社会经济因素对CKD的影响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59699" y="3593182"/>
            <a:ext cx="2672241" cy="10607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在高收入国家，实施筛查指南和政策是可能的，而在社会经济地位较低的国家，糖尿病患病率增加幅度最大，CKD 风险仍然最高。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825377" y="3094834"/>
            <a:ext cx="1056242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 rot="5400000">
            <a:off x="4560155" y="2691471"/>
            <a:ext cx="1147482" cy="1117622"/>
          </a:xfrm>
          <a:custGeom>
            <a:avLst/>
            <a:gdLst/>
            <a:ahLst/>
            <a:cxnLst/>
            <a:rect l="l" t="t" r="r" b="b"/>
            <a:pathLst>
              <a:path w="1147482" h="1117622">
                <a:moveTo>
                  <a:pt x="0" y="0"/>
                </a:moveTo>
                <a:lnTo>
                  <a:pt x="0" y="1117622"/>
                </a:lnTo>
                <a:lnTo>
                  <a:pt x="1147482" y="1117622"/>
                </a:lnTo>
                <a:lnTo>
                  <a:pt x="1147482" y="855280"/>
                </a:lnTo>
                <a:lnTo>
                  <a:pt x="262343" y="855280"/>
                </a:lnTo>
                <a:lnTo>
                  <a:pt x="262343" y="0"/>
                </a:lnTo>
                <a:close/>
              </a:path>
            </a:pathLst>
          </a:custGeom>
          <a:solidFill>
            <a:srgbClr val="1C2077"/>
          </a:solid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糖尿病与肾衰竭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2534194" y="419281"/>
            <a:ext cx="5574453" cy="501227"/>
          </a:xfrm>
          <a:custGeom>
            <a:avLst/>
            <a:gdLst/>
            <a:ahLst/>
            <a:cxnLst/>
            <a:rect l="l" t="t" r="r" b="b"/>
            <a:pathLst>
              <a:path w="5574453" h="501227">
                <a:moveTo>
                  <a:pt x="0" y="0"/>
                </a:moveTo>
                <a:lnTo>
                  <a:pt x="5574453" y="0"/>
                </a:lnTo>
                <a:lnTo>
                  <a:pt x="5574453" y="501227"/>
                </a:lnTo>
                <a:lnTo>
                  <a:pt x="0" y="501227"/>
                </a:ln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8" name="Text 6"/>
          <p:cNvSpPr/>
          <p:nvPr/>
        </p:nvSpPr>
        <p:spPr>
          <a:xfrm>
            <a:off x="2576815" y="423766"/>
            <a:ext cx="5482938" cy="6035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肾衰竭的流行病学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534194" y="920508"/>
            <a:ext cx="5574453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在成年人群中，糖尿病仍然是肾衰竭或终末期肾病的主要原因。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全球范围内，只有 27%至 53%的终末期肾脏病人口可获得肾脏替代治疗。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597358" y="770645"/>
            <a:ext cx="697230" cy="604689"/>
          </a:xfrm>
          <a:custGeom>
            <a:avLst/>
            <a:gdLst/>
            <a:ahLst/>
            <a:cxnLst/>
            <a:rect l="l" t="t" r="r" b="b"/>
            <a:pathLst>
              <a:path w="697230" h="604689">
                <a:moveTo>
                  <a:pt x="348615" y="0"/>
                </a:moveTo>
                <a:quadBezTo>
                  <a:pt x="0" y="151172"/>
                  <a:pt x="0" y="529103"/>
                </a:quadBezTo>
                <a:quadBezTo>
                  <a:pt x="348615" y="680276"/>
                  <a:pt x="697230" y="529103"/>
                </a:quadBezTo>
                <a:quadBezTo>
                  <a:pt x="697230" y="151172"/>
                  <a:pt x="348615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1" name="Text 9"/>
          <p:cNvSpPr/>
          <p:nvPr/>
        </p:nvSpPr>
        <p:spPr>
          <a:xfrm>
            <a:off x="1405545" y="904757"/>
            <a:ext cx="1062567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233714" y="1865049"/>
            <a:ext cx="7030720" cy="0"/>
          </a:xfrm>
          <a:custGeom>
            <a:avLst/>
            <a:gdLst/>
            <a:ahLst/>
            <a:cxnLst/>
            <a:rect l="l" t="t" r="r" b="b"/>
            <a:pathLst>
              <a:path w="7030720">
                <a:moveTo>
                  <a:pt x="0" y="0"/>
                </a:moveTo>
                <a:lnTo>
                  <a:pt x="7030720" y="0"/>
                </a:lnTo>
              </a:path>
            </a:pathLst>
          </a:custGeom>
          <a:noFill/>
          <a:ln w="19050">
            <a:solidFill>
              <a:srgbClr val="1C2077">
                <a:alpha val="51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2532501" y="2003225"/>
            <a:ext cx="5574453" cy="501227"/>
          </a:xfrm>
          <a:custGeom>
            <a:avLst/>
            <a:gdLst/>
            <a:ahLst/>
            <a:cxnLst/>
            <a:rect l="l" t="t" r="r" b="b"/>
            <a:pathLst>
              <a:path w="5574453" h="501227">
                <a:moveTo>
                  <a:pt x="0" y="0"/>
                </a:moveTo>
                <a:lnTo>
                  <a:pt x="5574453" y="0"/>
                </a:lnTo>
                <a:lnTo>
                  <a:pt x="5574453" y="501227"/>
                </a:lnTo>
                <a:lnTo>
                  <a:pt x="0" y="501227"/>
                </a:ln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14" name="Text 12"/>
          <p:cNvSpPr/>
          <p:nvPr/>
        </p:nvSpPr>
        <p:spPr>
          <a:xfrm>
            <a:off x="2575122" y="2007710"/>
            <a:ext cx="5438911" cy="6035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肾衰竭的地区差异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532501" y="2510630"/>
            <a:ext cx="5481532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一些亚洲国家和美国的终末期肾脏病糖尿病治疗发病率最高。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2010-2020 年间，终末期肾脏病糖尿病相关治疗的年平均增幅最大的国家是大韩民国、新加坡和卡塔尔。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641384" y="2354589"/>
            <a:ext cx="697230" cy="604689"/>
          </a:xfrm>
          <a:custGeom>
            <a:avLst/>
            <a:gdLst/>
            <a:ahLst/>
            <a:cxnLst/>
            <a:rect l="l" t="t" r="r" b="b"/>
            <a:pathLst>
              <a:path w="697230" h="604689">
                <a:moveTo>
                  <a:pt x="348615" y="0"/>
                </a:moveTo>
                <a:quadBezTo>
                  <a:pt x="0" y="151172"/>
                  <a:pt x="0" y="529103"/>
                </a:quadBezTo>
                <a:quadBezTo>
                  <a:pt x="348615" y="680276"/>
                  <a:pt x="697230" y="529103"/>
                </a:quadBezTo>
                <a:quadBezTo>
                  <a:pt x="697230" y="151172"/>
                  <a:pt x="348615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7" name="Text 15"/>
          <p:cNvSpPr/>
          <p:nvPr/>
        </p:nvSpPr>
        <p:spPr>
          <a:xfrm>
            <a:off x="1449572" y="2488701"/>
            <a:ext cx="1062567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1277741" y="3476425"/>
            <a:ext cx="7030720" cy="0"/>
          </a:xfrm>
          <a:custGeom>
            <a:avLst/>
            <a:gdLst/>
            <a:ahLst/>
            <a:cxnLst/>
            <a:rect l="l" t="t" r="r" b="b"/>
            <a:pathLst>
              <a:path w="7030720">
                <a:moveTo>
                  <a:pt x="0" y="0"/>
                </a:moveTo>
                <a:lnTo>
                  <a:pt x="7030720" y="0"/>
                </a:lnTo>
              </a:path>
            </a:pathLst>
          </a:custGeom>
          <a:noFill/>
          <a:ln w="19050">
            <a:solidFill>
              <a:srgbClr val="1C2077">
                <a:alpha val="51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Shape 17"/>
          <p:cNvSpPr/>
          <p:nvPr/>
        </p:nvSpPr>
        <p:spPr>
          <a:xfrm>
            <a:off x="2534194" y="3581180"/>
            <a:ext cx="5574453" cy="501227"/>
          </a:xfrm>
          <a:custGeom>
            <a:avLst/>
            <a:gdLst/>
            <a:ahLst/>
            <a:cxnLst/>
            <a:rect l="l" t="t" r="r" b="b"/>
            <a:pathLst>
              <a:path w="5574453" h="501227">
                <a:moveTo>
                  <a:pt x="0" y="0"/>
                </a:moveTo>
                <a:lnTo>
                  <a:pt x="5574453" y="0"/>
                </a:lnTo>
                <a:lnTo>
                  <a:pt x="5574453" y="501227"/>
                </a:lnTo>
                <a:lnTo>
                  <a:pt x="0" y="501227"/>
                </a:lnTo>
                <a:close/>
              </a:path>
            </a:pathLst>
          </a:custGeom>
          <a:solidFill>
            <a:srgbClr val="1C2077">
              <a:alpha val="4000"/>
            </a:srgbClr>
          </a:solidFill>
        </p:spPr>
      </p:sp>
      <p:sp>
        <p:nvSpPr>
          <p:cNvPr id="20" name="Text 18"/>
          <p:cNvSpPr/>
          <p:nvPr/>
        </p:nvSpPr>
        <p:spPr>
          <a:xfrm>
            <a:off x="2576815" y="3585665"/>
            <a:ext cx="5482938" cy="603504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肾衰竭的风险因素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2537369" y="4082407"/>
            <a:ext cx="5525558" cy="84124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无论哪个地区，65 岁以上的男性糖尿病患者中终末期肾脏病发病率最高。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1652222" y="3923400"/>
            <a:ext cx="697230" cy="604689"/>
          </a:xfrm>
          <a:custGeom>
            <a:avLst/>
            <a:gdLst/>
            <a:ahLst/>
            <a:cxnLst/>
            <a:rect l="l" t="t" r="r" b="b"/>
            <a:pathLst>
              <a:path w="697230" h="604689">
                <a:moveTo>
                  <a:pt x="348615" y="0"/>
                </a:moveTo>
                <a:quadBezTo>
                  <a:pt x="0" y="151172"/>
                  <a:pt x="0" y="529103"/>
                </a:quadBezTo>
                <a:quadBezTo>
                  <a:pt x="348615" y="680276"/>
                  <a:pt x="697230" y="529103"/>
                </a:quadBezTo>
                <a:quadBezTo>
                  <a:pt x="697230" y="151172"/>
                  <a:pt x="348615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3" name="Text 21"/>
          <p:cNvSpPr/>
          <p:nvPr/>
        </p:nvSpPr>
        <p:spPr>
          <a:xfrm>
            <a:off x="1460409" y="4057512"/>
            <a:ext cx="1062567" cy="3931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92000"/>
              </a:lnSpc>
              <a:spcBef>
                <a:spcPts val="375"/>
              </a:spcBef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减轻糖尿病患者的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4635073" y="1571790"/>
            <a:ext cx="1929496" cy="1958773"/>
          </a:xfrm>
          <a:custGeom>
            <a:avLst/>
            <a:gdLst/>
            <a:ahLst/>
            <a:cxnLst/>
            <a:rect l="l" t="t" r="r" b="b"/>
            <a:pathLst>
              <a:path w="1929496" h="1958773">
                <a:moveTo>
                  <a:pt x="964748" y="0"/>
                </a:moveTo>
                <a:cubicBezTo>
                  <a:pt x="1497207" y="0"/>
                  <a:pt x="1929496" y="438848"/>
                  <a:pt x="1929496" y="979386"/>
                </a:cubicBezTo>
                <a:cubicBezTo>
                  <a:pt x="1929496" y="1519924"/>
                  <a:pt x="1497207" y="1958773"/>
                  <a:pt x="964748" y="1958773"/>
                </a:cubicBezTo>
                <a:cubicBezTo>
                  <a:pt x="432289" y="1958773"/>
                  <a:pt x="0" y="1519924"/>
                  <a:pt x="0" y="979386"/>
                </a:cubicBezTo>
                <a:cubicBezTo>
                  <a:pt x="0" y="438848"/>
                  <a:pt x="432289" y="0"/>
                  <a:pt x="964748" y="0"/>
                </a:cubicBezTo>
                <a:close/>
              </a:path>
            </a:pathLst>
          </a:custGeom>
          <a:solidFill>
            <a:srgbClr val="1C2077">
              <a:alpha val="93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4662039" y="1596546"/>
            <a:ext cx="1875562" cy="1909260"/>
          </a:xfrm>
          <a:custGeom>
            <a:avLst/>
            <a:gdLst/>
            <a:ahLst/>
            <a:cxnLst/>
            <a:rect l="l" t="t" r="r" b="b"/>
            <a:pathLst>
              <a:path w="1875562" h="1909260">
                <a:moveTo>
                  <a:pt x="937781" y="0"/>
                </a:moveTo>
                <a:cubicBezTo>
                  <a:pt x="1455357" y="0"/>
                  <a:pt x="1875562" y="427755"/>
                  <a:pt x="1875562" y="954630"/>
                </a:cubicBezTo>
                <a:cubicBezTo>
                  <a:pt x="1875562" y="1481505"/>
                  <a:pt x="1455357" y="1909260"/>
                  <a:pt x="937781" y="1909260"/>
                </a:cubicBezTo>
                <a:cubicBezTo>
                  <a:pt x="420206" y="1909260"/>
                  <a:pt x="0" y="1481505"/>
                  <a:pt x="0" y="954630"/>
                </a:cubicBezTo>
                <a:cubicBezTo>
                  <a:pt x="0" y="427755"/>
                  <a:pt x="420206" y="0"/>
                  <a:pt x="937781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9" name="Text 7"/>
          <p:cNvSpPr/>
          <p:nvPr/>
        </p:nvSpPr>
        <p:spPr>
          <a:xfrm>
            <a:off x="4493655" y="1114590"/>
            <a:ext cx="223061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筛查指南与政策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787570" y="1842516"/>
            <a:ext cx="1674329" cy="141732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为了应对 CKD 和糖尿病带来的负担，国际糖尿病联合会 (IDF) 和国际肾病学会 (ISN) 制定了一份政策简报“再度战斗:行动呼吁糖尿病和慢性肾病”。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309672" y="3323773"/>
            <a:ext cx="469481" cy="465647"/>
          </a:xfrm>
          <a:custGeom>
            <a:avLst/>
            <a:gdLst/>
            <a:ahLst/>
            <a:cxnLst/>
            <a:rect l="l" t="t" r="r" b="b"/>
            <a:pathLst>
              <a:path w="469481" h="465647">
                <a:moveTo>
                  <a:pt x="234741" y="0"/>
                </a:moveTo>
                <a:cubicBezTo>
                  <a:pt x="364297" y="0"/>
                  <a:pt x="469481" y="104325"/>
                  <a:pt x="469481" y="232824"/>
                </a:cubicBezTo>
                <a:cubicBezTo>
                  <a:pt x="469481" y="361323"/>
                  <a:pt x="364297" y="465647"/>
                  <a:pt x="234741" y="465647"/>
                </a:cubicBezTo>
                <a:cubicBezTo>
                  <a:pt x="105184" y="465647"/>
                  <a:pt x="0" y="361323"/>
                  <a:pt x="0" y="232824"/>
                </a:cubicBezTo>
                <a:cubicBezTo>
                  <a:pt x="0" y="104325"/>
                  <a:pt x="105184" y="0"/>
                  <a:pt x="234741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2" name="Text 10"/>
          <p:cNvSpPr/>
          <p:nvPr/>
        </p:nvSpPr>
        <p:spPr>
          <a:xfrm>
            <a:off x="5165405" y="3315678"/>
            <a:ext cx="758015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618558" y="1640370"/>
            <a:ext cx="1929496" cy="1958773"/>
          </a:xfrm>
          <a:custGeom>
            <a:avLst/>
            <a:gdLst/>
            <a:ahLst/>
            <a:cxnLst/>
            <a:rect l="l" t="t" r="r" b="b"/>
            <a:pathLst>
              <a:path w="1929496" h="1958773">
                <a:moveTo>
                  <a:pt x="964748" y="0"/>
                </a:moveTo>
                <a:cubicBezTo>
                  <a:pt x="1497207" y="0"/>
                  <a:pt x="1929496" y="438848"/>
                  <a:pt x="1929496" y="979386"/>
                </a:cubicBezTo>
                <a:cubicBezTo>
                  <a:pt x="1929496" y="1519924"/>
                  <a:pt x="1497207" y="1958773"/>
                  <a:pt x="964748" y="1958773"/>
                </a:cubicBezTo>
                <a:cubicBezTo>
                  <a:pt x="432289" y="1958773"/>
                  <a:pt x="0" y="1519924"/>
                  <a:pt x="0" y="979386"/>
                </a:cubicBezTo>
                <a:cubicBezTo>
                  <a:pt x="0" y="438848"/>
                  <a:pt x="432289" y="0"/>
                  <a:pt x="964748" y="0"/>
                </a:cubicBezTo>
                <a:close/>
              </a:path>
            </a:pathLst>
          </a:custGeom>
          <a:solidFill>
            <a:srgbClr val="1C2077">
              <a:alpha val="93000"/>
            </a:srgbClr>
          </a:solidFill>
        </p:spPr>
      </p:sp>
      <p:sp>
        <p:nvSpPr>
          <p:cNvPr id="14" name="Shape 12"/>
          <p:cNvSpPr/>
          <p:nvPr/>
        </p:nvSpPr>
        <p:spPr>
          <a:xfrm>
            <a:off x="2645525" y="1665126"/>
            <a:ext cx="1875562" cy="1909260"/>
          </a:xfrm>
          <a:custGeom>
            <a:avLst/>
            <a:gdLst/>
            <a:ahLst/>
            <a:cxnLst/>
            <a:rect l="l" t="t" r="r" b="b"/>
            <a:pathLst>
              <a:path w="1875562" h="1909260">
                <a:moveTo>
                  <a:pt x="937781" y="0"/>
                </a:moveTo>
                <a:cubicBezTo>
                  <a:pt x="1455357" y="0"/>
                  <a:pt x="1875562" y="427755"/>
                  <a:pt x="1875562" y="954630"/>
                </a:cubicBezTo>
                <a:cubicBezTo>
                  <a:pt x="1875562" y="1481505"/>
                  <a:pt x="1455357" y="1909260"/>
                  <a:pt x="937781" y="1909260"/>
                </a:cubicBezTo>
                <a:cubicBezTo>
                  <a:pt x="420206" y="1909260"/>
                  <a:pt x="0" y="1481505"/>
                  <a:pt x="0" y="954630"/>
                </a:cubicBezTo>
                <a:cubicBezTo>
                  <a:pt x="0" y="427755"/>
                  <a:pt x="420206" y="0"/>
                  <a:pt x="937781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5" name="Text 13"/>
          <p:cNvSpPr/>
          <p:nvPr/>
        </p:nvSpPr>
        <p:spPr>
          <a:xfrm>
            <a:off x="2467997" y="3571710"/>
            <a:ext cx="223061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新疗法的作用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771056" y="1911096"/>
            <a:ext cx="1674329" cy="141732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治疗糖尿病的较新疗法（如胰高血糖素样肽-1 受体激动剂和钠-葡萄糖共转运体 2 抑制剂）的出现为改变糖尿病 CKD 的格局带来了希望。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348565" y="1368954"/>
            <a:ext cx="469481" cy="465647"/>
          </a:xfrm>
          <a:custGeom>
            <a:avLst/>
            <a:gdLst/>
            <a:ahLst/>
            <a:cxnLst/>
            <a:rect l="l" t="t" r="r" b="b"/>
            <a:pathLst>
              <a:path w="469481" h="465647">
                <a:moveTo>
                  <a:pt x="234741" y="0"/>
                </a:moveTo>
                <a:cubicBezTo>
                  <a:pt x="364297" y="0"/>
                  <a:pt x="469481" y="104325"/>
                  <a:pt x="469481" y="232824"/>
                </a:cubicBezTo>
                <a:cubicBezTo>
                  <a:pt x="469481" y="361323"/>
                  <a:pt x="364297" y="465647"/>
                  <a:pt x="234741" y="465647"/>
                </a:cubicBezTo>
                <a:cubicBezTo>
                  <a:pt x="105184" y="465647"/>
                  <a:pt x="0" y="361323"/>
                  <a:pt x="0" y="232824"/>
                </a:cubicBezTo>
                <a:cubicBezTo>
                  <a:pt x="0" y="104325"/>
                  <a:pt x="105184" y="0"/>
                  <a:pt x="234741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8" name="Text 16"/>
          <p:cNvSpPr/>
          <p:nvPr/>
        </p:nvSpPr>
        <p:spPr>
          <a:xfrm>
            <a:off x="3204298" y="1354001"/>
            <a:ext cx="758015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65468" y="1661989"/>
            <a:ext cx="1929496" cy="1958773"/>
          </a:xfrm>
          <a:custGeom>
            <a:avLst/>
            <a:gdLst/>
            <a:ahLst/>
            <a:cxnLst/>
            <a:rect l="l" t="t" r="r" b="b"/>
            <a:pathLst>
              <a:path w="1929496" h="1958773">
                <a:moveTo>
                  <a:pt x="964748" y="0"/>
                </a:moveTo>
                <a:cubicBezTo>
                  <a:pt x="1497207" y="0"/>
                  <a:pt x="1929496" y="438848"/>
                  <a:pt x="1929496" y="979386"/>
                </a:cubicBezTo>
                <a:cubicBezTo>
                  <a:pt x="1929496" y="1519924"/>
                  <a:pt x="1497207" y="1958773"/>
                  <a:pt x="964748" y="1958773"/>
                </a:cubicBezTo>
                <a:cubicBezTo>
                  <a:pt x="432289" y="1958773"/>
                  <a:pt x="0" y="1519924"/>
                  <a:pt x="0" y="979386"/>
                </a:cubicBezTo>
                <a:cubicBezTo>
                  <a:pt x="0" y="438848"/>
                  <a:pt x="432289" y="0"/>
                  <a:pt x="964748" y="0"/>
                </a:cubicBezTo>
                <a:close/>
              </a:path>
            </a:pathLst>
          </a:custGeom>
          <a:solidFill>
            <a:srgbClr val="1C2077">
              <a:alpha val="93000"/>
            </a:srgbClr>
          </a:solidFill>
        </p:spPr>
      </p:sp>
      <p:sp>
        <p:nvSpPr>
          <p:cNvPr id="20" name="Shape 18"/>
          <p:cNvSpPr/>
          <p:nvPr/>
        </p:nvSpPr>
        <p:spPr>
          <a:xfrm>
            <a:off x="592435" y="1686745"/>
            <a:ext cx="1875562" cy="1909260"/>
          </a:xfrm>
          <a:custGeom>
            <a:avLst/>
            <a:gdLst/>
            <a:ahLst/>
            <a:cxnLst/>
            <a:rect l="l" t="t" r="r" b="b"/>
            <a:pathLst>
              <a:path w="1875562" h="1909260">
                <a:moveTo>
                  <a:pt x="937781" y="0"/>
                </a:moveTo>
                <a:cubicBezTo>
                  <a:pt x="1455357" y="0"/>
                  <a:pt x="1875562" y="427755"/>
                  <a:pt x="1875562" y="954630"/>
                </a:cubicBezTo>
                <a:cubicBezTo>
                  <a:pt x="1875562" y="1481505"/>
                  <a:pt x="1455357" y="1909260"/>
                  <a:pt x="937781" y="1909260"/>
                </a:cubicBezTo>
                <a:cubicBezTo>
                  <a:pt x="420206" y="1909260"/>
                  <a:pt x="0" y="1481505"/>
                  <a:pt x="0" y="954630"/>
                </a:cubicBezTo>
                <a:cubicBezTo>
                  <a:pt x="0" y="427755"/>
                  <a:pt x="420206" y="0"/>
                  <a:pt x="937781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21" name="Text 19"/>
          <p:cNvSpPr/>
          <p:nvPr/>
        </p:nvSpPr>
        <p:spPr>
          <a:xfrm>
            <a:off x="414906" y="1204789"/>
            <a:ext cx="223061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预防与治疗策略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717965" y="1932715"/>
            <a:ext cx="1674329" cy="141732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减少糖尿病相关 CKD 负担的最有效策略是延迟或预防二型糖尿病，早期诊断和治疗 CKD。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建议在二型糖尿病诊断后每年进行蛋白尿筛查，在 1 型糖尿病患者中，前五年后也进行蛋白尿筛查。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1240067" y="3413972"/>
            <a:ext cx="469481" cy="465647"/>
          </a:xfrm>
          <a:custGeom>
            <a:avLst/>
            <a:gdLst/>
            <a:ahLst/>
            <a:cxnLst/>
            <a:rect l="l" t="t" r="r" b="b"/>
            <a:pathLst>
              <a:path w="469481" h="465647">
                <a:moveTo>
                  <a:pt x="234741" y="0"/>
                </a:moveTo>
                <a:cubicBezTo>
                  <a:pt x="364297" y="0"/>
                  <a:pt x="469481" y="104325"/>
                  <a:pt x="469481" y="232824"/>
                </a:cubicBezTo>
                <a:cubicBezTo>
                  <a:pt x="469481" y="361323"/>
                  <a:pt x="364297" y="465647"/>
                  <a:pt x="234741" y="465647"/>
                </a:cubicBezTo>
                <a:cubicBezTo>
                  <a:pt x="105184" y="465647"/>
                  <a:pt x="0" y="361323"/>
                  <a:pt x="0" y="232824"/>
                </a:cubicBezTo>
                <a:cubicBezTo>
                  <a:pt x="0" y="104325"/>
                  <a:pt x="105184" y="0"/>
                  <a:pt x="234741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4" name="Text 22"/>
          <p:cNvSpPr/>
          <p:nvPr/>
        </p:nvSpPr>
        <p:spPr>
          <a:xfrm>
            <a:off x="1095800" y="3405877"/>
            <a:ext cx="758015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649037" y="1629558"/>
            <a:ext cx="1929496" cy="1958773"/>
          </a:xfrm>
          <a:custGeom>
            <a:avLst/>
            <a:gdLst/>
            <a:ahLst/>
            <a:cxnLst/>
            <a:rect l="l" t="t" r="r" b="b"/>
            <a:pathLst>
              <a:path w="1929496" h="1958773">
                <a:moveTo>
                  <a:pt x="964748" y="0"/>
                </a:moveTo>
                <a:cubicBezTo>
                  <a:pt x="1497207" y="0"/>
                  <a:pt x="1929496" y="438848"/>
                  <a:pt x="1929496" y="979386"/>
                </a:cubicBezTo>
                <a:cubicBezTo>
                  <a:pt x="1929496" y="1519924"/>
                  <a:pt x="1497207" y="1958773"/>
                  <a:pt x="964748" y="1958773"/>
                </a:cubicBezTo>
                <a:cubicBezTo>
                  <a:pt x="432289" y="1958773"/>
                  <a:pt x="0" y="1519924"/>
                  <a:pt x="0" y="979386"/>
                </a:cubicBezTo>
                <a:cubicBezTo>
                  <a:pt x="0" y="438848"/>
                  <a:pt x="432289" y="0"/>
                  <a:pt x="964748" y="0"/>
                </a:cubicBezTo>
                <a:close/>
              </a:path>
            </a:pathLst>
          </a:custGeom>
          <a:solidFill>
            <a:srgbClr val="1C2077">
              <a:alpha val="93000"/>
            </a:srgbClr>
          </a:solidFill>
        </p:spPr>
      </p:sp>
      <p:sp>
        <p:nvSpPr>
          <p:cNvPr id="26" name="Shape 24"/>
          <p:cNvSpPr/>
          <p:nvPr/>
        </p:nvSpPr>
        <p:spPr>
          <a:xfrm>
            <a:off x="6676003" y="1654314"/>
            <a:ext cx="1875562" cy="1909260"/>
          </a:xfrm>
          <a:custGeom>
            <a:avLst/>
            <a:gdLst/>
            <a:ahLst/>
            <a:cxnLst/>
            <a:rect l="l" t="t" r="r" b="b"/>
            <a:pathLst>
              <a:path w="1875562" h="1909260">
                <a:moveTo>
                  <a:pt x="937781" y="0"/>
                </a:moveTo>
                <a:cubicBezTo>
                  <a:pt x="1455357" y="0"/>
                  <a:pt x="1875562" y="427755"/>
                  <a:pt x="1875562" y="954630"/>
                </a:cubicBezTo>
                <a:cubicBezTo>
                  <a:pt x="1875562" y="1481505"/>
                  <a:pt x="1455357" y="1909260"/>
                  <a:pt x="937781" y="1909260"/>
                </a:cubicBezTo>
                <a:cubicBezTo>
                  <a:pt x="420206" y="1909260"/>
                  <a:pt x="0" y="1481505"/>
                  <a:pt x="0" y="954630"/>
                </a:cubicBezTo>
                <a:cubicBezTo>
                  <a:pt x="0" y="427755"/>
                  <a:pt x="420206" y="0"/>
                  <a:pt x="937781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27" name="Text 25"/>
          <p:cNvSpPr/>
          <p:nvPr/>
        </p:nvSpPr>
        <p:spPr>
          <a:xfrm>
            <a:off x="6498475" y="3560899"/>
            <a:ext cx="223061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社会经济因素对CKD管理的影响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801534" y="1900284"/>
            <a:ext cx="1674329" cy="141732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在社会经济地位较低的国家，由于筛选、风险分层和治疗能力有限，导致过高的死亡率和残疾率。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7379044" y="1358143"/>
            <a:ext cx="469481" cy="465647"/>
          </a:xfrm>
          <a:custGeom>
            <a:avLst/>
            <a:gdLst/>
            <a:ahLst/>
            <a:cxnLst/>
            <a:rect l="l" t="t" r="r" b="b"/>
            <a:pathLst>
              <a:path w="469481" h="465647">
                <a:moveTo>
                  <a:pt x="234741" y="0"/>
                </a:moveTo>
                <a:cubicBezTo>
                  <a:pt x="364297" y="0"/>
                  <a:pt x="469481" y="104325"/>
                  <a:pt x="469481" y="232824"/>
                </a:cubicBezTo>
                <a:cubicBezTo>
                  <a:pt x="469481" y="361323"/>
                  <a:pt x="364297" y="465647"/>
                  <a:pt x="234741" y="465647"/>
                </a:cubicBezTo>
                <a:cubicBezTo>
                  <a:pt x="105184" y="465647"/>
                  <a:pt x="0" y="361323"/>
                  <a:pt x="0" y="232824"/>
                </a:cubicBezTo>
                <a:cubicBezTo>
                  <a:pt x="0" y="104325"/>
                  <a:pt x="105184" y="0"/>
                  <a:pt x="234741" y="0"/>
                </a:cubic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30" name="Text 28"/>
          <p:cNvSpPr/>
          <p:nvPr/>
        </p:nvSpPr>
        <p:spPr>
          <a:xfrm>
            <a:off x="7234777" y="1343190"/>
            <a:ext cx="758015" cy="48463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7483 - LJACkz3M7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H="1">
            <a:off x="-804672" y="-404202"/>
            <a:ext cx="4923130" cy="3578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2700000">
            <a:off x="3125318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700000">
            <a:off x="5222515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38398" y="1491386"/>
            <a:ext cx="1867764" cy="1867764"/>
          </a:xfrm>
          <a:custGeom>
            <a:avLst/>
            <a:gdLst/>
            <a:ahLst/>
            <a:cxnLst/>
            <a:rect l="l" t="t" r="r" b="b"/>
            <a:pathLst>
              <a:path w="1867764" h="1867764">
                <a:moveTo>
                  <a:pt x="933882" y="0"/>
                </a:moveTo>
                <a:lnTo>
                  <a:pt x="0" y="933882"/>
                </a:lnTo>
                <a:lnTo>
                  <a:pt x="933882" y="1867764"/>
                </a:lnTo>
                <a:lnTo>
                  <a:pt x="1867764" y="933882"/>
                </a:lnTo>
                <a:lnTo>
                  <a:pt x="933882" y="0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6" name="Image 1" descr="/www/wwwroot/ppt/cache/2024-7-6-11/kmwRO0d0f-/1722654017578 - WVJwmmgTyf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V="1">
            <a:off x="5259128" y="1843532"/>
            <a:ext cx="4923355" cy="35781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32404" y="2013788"/>
            <a:ext cx="2680106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450" b="1" kern="0" spc="22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315822" y="3832250"/>
            <a:ext cx="20555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边界AI-CHAT</a:t>
            </a:r>
            <a:endParaRPr lang="en-US" sz="1500" dirty="0"/>
          </a:p>
        </p:txBody>
      </p:sp>
      <p:pic>
        <p:nvPicPr>
          <p:cNvPr id="9" name="Image 2" descr="/www/wwwroot/ppt/cache/2024-7-6-11/kmwRO0d0f-/1722654017580 - 1Vmczr9-j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31857" y="4339533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9162" y="4938306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967435" y="3420770"/>
            <a:ext cx="7209130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250" kern="0" spc="15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筛查与治疗指南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2" name="Image 3" descr="/www/wwwroot/ppt/cache/2024-7-6-11/kmwRO0d0f-/1722654017581 - kRx41h2RL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187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筛查指南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1467745" y="943356"/>
            <a:ext cx="798499" cy="770076"/>
          </a:xfrm>
          <a:custGeom>
            <a:avLst/>
            <a:gdLst/>
            <a:ahLst/>
            <a:cxnLst/>
            <a:rect l="l" t="t" r="r" b="b"/>
            <a:pathLst>
              <a:path w="798499" h="770076">
                <a:moveTo>
                  <a:pt x="0" y="0"/>
                </a:moveTo>
                <a:lnTo>
                  <a:pt x="798499" y="0"/>
                </a:lnTo>
                <a:lnTo>
                  <a:pt x="79849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8" name="Shape 6"/>
          <p:cNvSpPr/>
          <p:nvPr/>
        </p:nvSpPr>
        <p:spPr>
          <a:xfrm>
            <a:off x="2369876" y="943356"/>
            <a:ext cx="5450369" cy="770076"/>
          </a:xfrm>
          <a:custGeom>
            <a:avLst/>
            <a:gdLst/>
            <a:ahLst/>
            <a:cxnLst/>
            <a:rect l="l" t="t" r="r" b="b"/>
            <a:pathLst>
              <a:path w="5450369" h="770076">
                <a:moveTo>
                  <a:pt x="0" y="0"/>
                </a:moveTo>
                <a:lnTo>
                  <a:pt x="5450369" y="0"/>
                </a:lnTo>
                <a:lnTo>
                  <a:pt x="545036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>
              <a:alpha val="58000"/>
            </a:srgbClr>
          </a:solidFill>
        </p:spPr>
      </p:sp>
      <p:sp>
        <p:nvSpPr>
          <p:cNvPr id="9" name="Text 7"/>
          <p:cNvSpPr/>
          <p:nvPr/>
        </p:nvSpPr>
        <p:spPr>
          <a:xfrm>
            <a:off x="2507036" y="949505"/>
            <a:ext cx="4889048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糖尿病患者CKD的筛查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537516" y="1264920"/>
            <a:ext cx="5117639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对于二型糖尿病患者，建议每年进行蛋白尿筛查。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在1型糖尿病患者中，建议在前五年内进行蛋白尿筛查。</a:t>
            </a:r>
            <a:endParaRPr lang="en-US" sz="1500" dirty="0"/>
          </a:p>
        </p:txBody>
      </p:sp>
      <p:pic>
        <p:nvPicPr>
          <p:cNvPr id="11" name="Image 0" descr="/www/wwwroot/ppt/cache/2024-7-6-11/kmwRO0d0f-/1722654017582 - VmGUoP2la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7925" y="1156288"/>
            <a:ext cx="358140" cy="344212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1467745" y="1801674"/>
            <a:ext cx="798499" cy="770076"/>
          </a:xfrm>
          <a:custGeom>
            <a:avLst/>
            <a:gdLst/>
            <a:ahLst/>
            <a:cxnLst/>
            <a:rect l="l" t="t" r="r" b="b"/>
            <a:pathLst>
              <a:path w="798499" h="770076">
                <a:moveTo>
                  <a:pt x="0" y="0"/>
                </a:moveTo>
                <a:lnTo>
                  <a:pt x="798499" y="0"/>
                </a:lnTo>
                <a:lnTo>
                  <a:pt x="79849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3" name="Shape 10"/>
          <p:cNvSpPr/>
          <p:nvPr/>
        </p:nvSpPr>
        <p:spPr>
          <a:xfrm>
            <a:off x="2369876" y="1801674"/>
            <a:ext cx="5450369" cy="770076"/>
          </a:xfrm>
          <a:custGeom>
            <a:avLst/>
            <a:gdLst/>
            <a:ahLst/>
            <a:cxnLst/>
            <a:rect l="l" t="t" r="r" b="b"/>
            <a:pathLst>
              <a:path w="5450369" h="770076">
                <a:moveTo>
                  <a:pt x="0" y="0"/>
                </a:moveTo>
                <a:lnTo>
                  <a:pt x="5450369" y="0"/>
                </a:lnTo>
                <a:lnTo>
                  <a:pt x="545036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>
              <a:alpha val="58000"/>
            </a:srgbClr>
          </a:solidFill>
        </p:spPr>
      </p:sp>
      <p:sp>
        <p:nvSpPr>
          <p:cNvPr id="14" name="Text 11"/>
          <p:cNvSpPr/>
          <p:nvPr/>
        </p:nvSpPr>
        <p:spPr>
          <a:xfrm>
            <a:off x="2507036" y="1807823"/>
            <a:ext cx="4889048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高风险人群的筛查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537516" y="2123238"/>
            <a:ext cx="5117639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在患有糖尿病和高血压的人群中，筛查蛋白尿或GFR降低具有成本效益。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社会经济地位较低的国家，尽管糖尿病患病率增加最大，但由于筛选、风险分层和治疗能力有限，CKD的风险仍然最高。</a:t>
            </a:r>
            <a:endParaRPr lang="en-US" sz="1500" dirty="0"/>
          </a:p>
        </p:txBody>
      </p:sp>
      <p:pic>
        <p:nvPicPr>
          <p:cNvPr id="16" name="Image 1" descr="/www/wwwroot/ppt/cache/2024-7-6-11/kmwRO0d0f-/1722654017582 - vXlmU01_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925" y="2014606"/>
            <a:ext cx="358140" cy="344212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1467745" y="2682386"/>
            <a:ext cx="798499" cy="770076"/>
          </a:xfrm>
          <a:custGeom>
            <a:avLst/>
            <a:gdLst/>
            <a:ahLst/>
            <a:cxnLst/>
            <a:rect l="l" t="t" r="r" b="b"/>
            <a:pathLst>
              <a:path w="798499" h="770076">
                <a:moveTo>
                  <a:pt x="0" y="0"/>
                </a:moveTo>
                <a:lnTo>
                  <a:pt x="798499" y="0"/>
                </a:lnTo>
                <a:lnTo>
                  <a:pt x="79849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8" name="Shape 14"/>
          <p:cNvSpPr/>
          <p:nvPr/>
        </p:nvSpPr>
        <p:spPr>
          <a:xfrm>
            <a:off x="2369876" y="2682386"/>
            <a:ext cx="5450369" cy="770076"/>
          </a:xfrm>
          <a:custGeom>
            <a:avLst/>
            <a:gdLst/>
            <a:ahLst/>
            <a:cxnLst/>
            <a:rect l="l" t="t" r="r" b="b"/>
            <a:pathLst>
              <a:path w="5450369" h="770076">
                <a:moveTo>
                  <a:pt x="0" y="0"/>
                </a:moveTo>
                <a:lnTo>
                  <a:pt x="5450369" y="0"/>
                </a:lnTo>
                <a:lnTo>
                  <a:pt x="545036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>
              <a:alpha val="58000"/>
            </a:srgbClr>
          </a:solidFill>
        </p:spPr>
      </p:sp>
      <p:sp>
        <p:nvSpPr>
          <p:cNvPr id="19" name="Text 15"/>
          <p:cNvSpPr/>
          <p:nvPr/>
        </p:nvSpPr>
        <p:spPr>
          <a:xfrm>
            <a:off x="2507036" y="2688535"/>
            <a:ext cx="4889048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筛查方法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2537516" y="3003950"/>
            <a:ext cx="5117639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使用尿微量白蛋白测定或尿蛋白定量分析来筛查蛋白尿。</a:t>
            </a:r>
            <a:endParaRPr lang="en-US" sz="1500" dirty="0"/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通过血液检测估算肾小球滤过率（GFR）来评估肾功能。</a:t>
            </a:r>
            <a:endParaRPr lang="en-US" sz="1500" dirty="0"/>
          </a:p>
        </p:txBody>
      </p:sp>
      <p:pic>
        <p:nvPicPr>
          <p:cNvPr id="21" name="Image 2" descr="/www/wwwroot/ppt/cache/2024-7-6-11/kmwRO0d0f-/1722654017582 - Sh8ezGnIc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925" y="2895318"/>
            <a:ext cx="358140" cy="344212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1467745" y="3569514"/>
            <a:ext cx="798499" cy="770076"/>
          </a:xfrm>
          <a:custGeom>
            <a:avLst/>
            <a:gdLst/>
            <a:ahLst/>
            <a:cxnLst/>
            <a:rect l="l" t="t" r="r" b="b"/>
            <a:pathLst>
              <a:path w="798499" h="770076">
                <a:moveTo>
                  <a:pt x="0" y="0"/>
                </a:moveTo>
                <a:lnTo>
                  <a:pt x="798499" y="0"/>
                </a:lnTo>
                <a:lnTo>
                  <a:pt x="79849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3" name="Shape 18"/>
          <p:cNvSpPr/>
          <p:nvPr/>
        </p:nvSpPr>
        <p:spPr>
          <a:xfrm>
            <a:off x="2369876" y="3569514"/>
            <a:ext cx="5450369" cy="770076"/>
          </a:xfrm>
          <a:custGeom>
            <a:avLst/>
            <a:gdLst/>
            <a:ahLst/>
            <a:cxnLst/>
            <a:rect l="l" t="t" r="r" b="b"/>
            <a:pathLst>
              <a:path w="5450369" h="770076">
                <a:moveTo>
                  <a:pt x="0" y="0"/>
                </a:moveTo>
                <a:lnTo>
                  <a:pt x="5450369" y="0"/>
                </a:lnTo>
                <a:lnTo>
                  <a:pt x="5450369" y="770076"/>
                </a:lnTo>
                <a:lnTo>
                  <a:pt x="0" y="770076"/>
                </a:lnTo>
                <a:close/>
              </a:path>
            </a:pathLst>
          </a:custGeom>
          <a:solidFill>
            <a:srgbClr val="1C2077">
              <a:alpha val="58000"/>
            </a:srgbClr>
          </a:solidFill>
        </p:spPr>
      </p:sp>
      <p:sp>
        <p:nvSpPr>
          <p:cNvPr id="24" name="Text 19"/>
          <p:cNvSpPr/>
          <p:nvPr/>
        </p:nvSpPr>
        <p:spPr>
          <a:xfrm>
            <a:off x="2507036" y="3575663"/>
            <a:ext cx="4889048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筛查频率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2537516" y="3891078"/>
            <a:ext cx="5117639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根据糖尿病类型和患者具体情况，确定筛查频率。</a:t>
            </a:r>
            <a:endParaRPr lang="en-US" sz="1500" dirty="0"/>
          </a:p>
        </p:txBody>
      </p:sp>
      <p:pic>
        <p:nvPicPr>
          <p:cNvPr id="26" name="Image 3" descr="/www/wwwroot/ppt/cache/2024-7-6-11/kmwRO0d0f-/1722654017582 - LIdViqxb3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925" y="3782446"/>
            <a:ext cx="358140" cy="3442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治疗指南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 rot="2700000">
            <a:off x="3741669" y="476658"/>
            <a:ext cx="1699648" cy="1699648"/>
          </a:xfrm>
          <a:custGeom>
            <a:avLst/>
            <a:gdLst/>
            <a:ahLst/>
            <a:cxnLst/>
            <a:rect l="l" t="t" r="r" b="b"/>
            <a:pathLst>
              <a:path w="1699648" h="1699648">
                <a:moveTo>
                  <a:pt x="212456" y="0"/>
                </a:moveTo>
                <a:lnTo>
                  <a:pt x="1487192" y="0"/>
                </a:lnTo>
                <a:quadBezTo>
                  <a:pt x="1699648" y="0"/>
                  <a:pt x="1699648" y="212456"/>
                </a:quadBezTo>
                <a:lnTo>
                  <a:pt x="1699648" y="1487192"/>
                </a:lnTo>
                <a:quadBezTo>
                  <a:pt x="1699648" y="1699648"/>
                  <a:pt x="1487192" y="1699648"/>
                </a:quadBezTo>
                <a:lnTo>
                  <a:pt x="212456" y="1699648"/>
                </a:lnTo>
                <a:quadBezTo>
                  <a:pt x="0" y="1699648"/>
                  <a:pt x="0" y="1487192"/>
                </a:quadBezTo>
                <a:lnTo>
                  <a:pt x="0" y="212456"/>
                </a:lnTo>
                <a:quadBezTo>
                  <a:pt x="0" y="0"/>
                  <a:pt x="212456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  <a:ln w="19050">
            <a:solidFill>
              <a:srgbClr val="1C2077">
                <a:alpha val="18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16497" y="850994"/>
            <a:ext cx="19317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控制血糖和血压</a:t>
            </a:r>
            <a:endParaRPr lang="en-US" sz="1500" dirty="0"/>
          </a:p>
        </p:txBody>
      </p:sp>
      <p:pic>
        <p:nvPicPr>
          <p:cNvPr id="9" name="Image 0" descr="/www/wwwroot/ppt/cache/2024-7-6-11/kmwRO0d0f-/1722654017583 - RA0JaZc8M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7247" y="512156"/>
            <a:ext cx="228493" cy="27770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524405" y="1147792"/>
            <a:ext cx="2079292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控制血糖和血压是降低CVD和CKD风险的关键。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采用新的糖尿病治疗方法，如胰高血糖素样肽-1受体激动剂和钠-葡萄糖共转运体2抑制剂，可预防蛋白尿和延缓肾功能衰退。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 rot="2700000">
            <a:off x="2425591" y="1774464"/>
            <a:ext cx="1699648" cy="1699648"/>
          </a:xfrm>
          <a:custGeom>
            <a:avLst/>
            <a:gdLst/>
            <a:ahLst/>
            <a:cxnLst/>
            <a:rect l="l" t="t" r="r" b="b"/>
            <a:pathLst>
              <a:path w="1699648" h="1699648">
                <a:moveTo>
                  <a:pt x="212456" y="0"/>
                </a:moveTo>
                <a:lnTo>
                  <a:pt x="1487192" y="0"/>
                </a:lnTo>
                <a:quadBezTo>
                  <a:pt x="1699648" y="0"/>
                  <a:pt x="1699648" y="212456"/>
                </a:quadBezTo>
                <a:lnTo>
                  <a:pt x="1699648" y="1487192"/>
                </a:lnTo>
                <a:quadBezTo>
                  <a:pt x="1699648" y="1699648"/>
                  <a:pt x="1487192" y="1699648"/>
                </a:quadBezTo>
                <a:lnTo>
                  <a:pt x="212456" y="1699648"/>
                </a:lnTo>
                <a:quadBezTo>
                  <a:pt x="0" y="1699648"/>
                  <a:pt x="0" y="1487192"/>
                </a:quadBezTo>
                <a:lnTo>
                  <a:pt x="0" y="212456"/>
                </a:lnTo>
                <a:quadBezTo>
                  <a:pt x="0" y="0"/>
                  <a:pt x="212456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  <a:ln w="19050">
            <a:solidFill>
              <a:srgbClr val="1C2077">
                <a:alpha val="18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300418" y="2148800"/>
            <a:ext cx="19317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药物治疗</a:t>
            </a:r>
            <a:endParaRPr lang="en-US" sz="1500" dirty="0"/>
          </a:p>
        </p:txBody>
      </p:sp>
      <p:pic>
        <p:nvPicPr>
          <p:cNvPr id="13" name="Image 1" descr="/www/wwwroot/ppt/cache/2024-7-6-11/kmwRO0d0f-/1722654017583 - azhpUd4Wc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93" y="1809963"/>
            <a:ext cx="296768" cy="27770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208326" y="2445599"/>
            <a:ext cx="2079292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根据患者的具体情况，选择合适的药物治疗方案。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对于终末期肾脏病患者，可能需要肾脏替代治疗，如透析或移植。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 rot="2700000">
            <a:off x="5062374" y="1765320"/>
            <a:ext cx="1699648" cy="1699648"/>
          </a:xfrm>
          <a:custGeom>
            <a:avLst/>
            <a:gdLst/>
            <a:ahLst/>
            <a:cxnLst/>
            <a:rect l="l" t="t" r="r" b="b"/>
            <a:pathLst>
              <a:path w="1699648" h="1699648">
                <a:moveTo>
                  <a:pt x="212456" y="0"/>
                </a:moveTo>
                <a:lnTo>
                  <a:pt x="1487192" y="0"/>
                </a:lnTo>
                <a:quadBezTo>
                  <a:pt x="1699648" y="0"/>
                  <a:pt x="1699648" y="212456"/>
                </a:quadBezTo>
                <a:lnTo>
                  <a:pt x="1699648" y="1487192"/>
                </a:lnTo>
                <a:quadBezTo>
                  <a:pt x="1699648" y="1699648"/>
                  <a:pt x="1487192" y="1699648"/>
                </a:quadBezTo>
                <a:lnTo>
                  <a:pt x="212456" y="1699648"/>
                </a:lnTo>
                <a:quadBezTo>
                  <a:pt x="0" y="1699648"/>
                  <a:pt x="0" y="1487192"/>
                </a:quadBezTo>
                <a:lnTo>
                  <a:pt x="0" y="212456"/>
                </a:lnTo>
                <a:quadBezTo>
                  <a:pt x="0" y="0"/>
                  <a:pt x="212456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  <a:ln w="19050">
            <a:solidFill>
              <a:srgbClr val="1C2077">
                <a:alpha val="18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937202" y="2139656"/>
            <a:ext cx="19317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生活方式干预</a:t>
            </a:r>
            <a:endParaRPr lang="en-US" sz="1500" dirty="0"/>
          </a:p>
        </p:txBody>
      </p:sp>
      <p:pic>
        <p:nvPicPr>
          <p:cNvPr id="17" name="Image 2" descr="/www/wwwroot/ppt/cache/2024-7-6-11/kmwRO0d0f-/1722654017584 - roUM6QbAW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951" y="1800819"/>
            <a:ext cx="262630" cy="27770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845109" y="2436455"/>
            <a:ext cx="2079292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鼓励患者采取健康的生活方式，包括合理饮食和适量运动。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戒烟和限制酒精摄入也是重要的生活方式干预措施。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 rot="2700000">
            <a:off x="3769101" y="3058635"/>
            <a:ext cx="1699648" cy="1699648"/>
          </a:xfrm>
          <a:custGeom>
            <a:avLst/>
            <a:gdLst/>
            <a:ahLst/>
            <a:cxnLst/>
            <a:rect l="l" t="t" r="r" b="b"/>
            <a:pathLst>
              <a:path w="1699648" h="1699648">
                <a:moveTo>
                  <a:pt x="212456" y="0"/>
                </a:moveTo>
                <a:lnTo>
                  <a:pt x="1487192" y="0"/>
                </a:lnTo>
                <a:quadBezTo>
                  <a:pt x="1699648" y="0"/>
                  <a:pt x="1699648" y="212456"/>
                </a:quadBezTo>
                <a:lnTo>
                  <a:pt x="1699648" y="1487192"/>
                </a:lnTo>
                <a:quadBezTo>
                  <a:pt x="1699648" y="1699648"/>
                  <a:pt x="1487192" y="1699648"/>
                </a:quadBezTo>
                <a:lnTo>
                  <a:pt x="212456" y="1699648"/>
                </a:lnTo>
                <a:quadBezTo>
                  <a:pt x="0" y="1699648"/>
                  <a:pt x="0" y="1487192"/>
                </a:quadBezTo>
                <a:lnTo>
                  <a:pt x="0" y="212456"/>
                </a:lnTo>
                <a:quadBezTo>
                  <a:pt x="0" y="0"/>
                  <a:pt x="212456" y="0"/>
                </a:quadBezTo>
                <a:close/>
              </a:path>
            </a:pathLst>
          </a:custGeom>
          <a:solidFill>
            <a:srgbClr val="1C2077">
              <a:alpha val="4000"/>
            </a:srgbClr>
          </a:solidFill>
          <a:ln w="19050">
            <a:solidFill>
              <a:srgbClr val="1C2077">
                <a:alpha val="18000"/>
              </a:srgbClr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3643929" y="3432970"/>
            <a:ext cx="1931704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国际合作与政策</a:t>
            </a:r>
            <a:endParaRPr lang="en-US" sz="1500" dirty="0"/>
          </a:p>
        </p:txBody>
      </p:sp>
      <p:pic>
        <p:nvPicPr>
          <p:cNvPr id="21" name="Image 3" descr="/www/wwwroot/ppt/cache/2024-7-6-11/kmwRO0d0f-/1722654017584 - Ok-W6EuUA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247" y="3094133"/>
            <a:ext cx="255925" cy="27770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3551837" y="3729769"/>
            <a:ext cx="2079292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国际糖尿病联合会（IDF）和国际肾病学会（ISN）制定政策简报，提出有效预防、管理和治疗糖尿病和CKD所需采取的行动建议。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高收入国家有可能实施筛查指南和政策，而社会经济地位较低的国家需要国际合作和支持来实现这些目标。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7743 - UMKA9uyZSu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H="1">
            <a:off x="-804672" y="-404202"/>
            <a:ext cx="4923130" cy="3578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2700000">
            <a:off x="3125318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700000">
            <a:off x="5222515" y="2024786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38398" y="1491386"/>
            <a:ext cx="1867764" cy="1867764"/>
          </a:xfrm>
          <a:custGeom>
            <a:avLst/>
            <a:gdLst/>
            <a:ahLst/>
            <a:cxnLst/>
            <a:rect l="l" t="t" r="r" b="b"/>
            <a:pathLst>
              <a:path w="1867764" h="1867764">
                <a:moveTo>
                  <a:pt x="933882" y="0"/>
                </a:moveTo>
                <a:lnTo>
                  <a:pt x="0" y="933882"/>
                </a:lnTo>
                <a:lnTo>
                  <a:pt x="933882" y="1867764"/>
                </a:lnTo>
                <a:lnTo>
                  <a:pt x="1867764" y="933882"/>
                </a:lnTo>
                <a:lnTo>
                  <a:pt x="933882" y="0"/>
                </a:lnTo>
                <a:close/>
              </a:path>
            </a:pathLst>
          </a:custGeom>
          <a:solidFill>
            <a:srgbClr val="1C2077"/>
          </a:solidFill>
        </p:spPr>
      </p:sp>
      <p:pic>
        <p:nvPicPr>
          <p:cNvPr id="6" name="Image 1" descr="/www/wwwroot/ppt/cache/2024-7-6-11/kmwRO0d0f-/1722654017838 - nNQH-Ao62H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 flipV="1">
            <a:off x="5259128" y="1843532"/>
            <a:ext cx="4923355" cy="35781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32404" y="2013788"/>
            <a:ext cx="2680106" cy="813816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450" b="1" kern="0" spc="22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315822" y="3832250"/>
            <a:ext cx="205557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边界AI-CHAT</a:t>
            </a:r>
            <a:endParaRPr lang="en-US" sz="1500" dirty="0"/>
          </a:p>
        </p:txBody>
      </p:sp>
      <p:pic>
        <p:nvPicPr>
          <p:cNvPr id="9" name="Image 2" descr="/www/wwwroot/ppt/cache/2024-7-6-11/kmwRO0d0f-/1722654017840 - vpeyDFhW1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31857" y="4339533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9162" y="4938306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967435" y="3420770"/>
            <a:ext cx="7209130" cy="9144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250" kern="0" spc="15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全球疾病负担与未来展望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12" name="Image 3" descr="/www/wwwroot/ppt/cache/2024-7-6-11/kmwRO0d0f-/1722654017841 - 71du63E3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187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糖尿病与慢性肾脏疾病的关系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2179848" y="1188027"/>
            <a:ext cx="5262619" cy="571853"/>
          </a:xfrm>
          <a:custGeom>
            <a:avLst/>
            <a:gdLst/>
            <a:ahLst/>
            <a:cxnLst/>
            <a:rect l="l" t="t" r="r" b="b"/>
            <a:pathLst>
              <a:path w="5262619" h="571853">
                <a:moveTo>
                  <a:pt x="0" y="0"/>
                </a:moveTo>
                <a:lnTo>
                  <a:pt x="5262619" y="0"/>
                </a:lnTo>
                <a:lnTo>
                  <a:pt x="5262619" y="571853"/>
                </a:lnTo>
                <a:lnTo>
                  <a:pt x="0" y="571853"/>
                </a:lnTo>
                <a:close/>
              </a:path>
            </a:pathLst>
          </a:custGeom>
          <a:solidFill>
            <a:srgbClr val="1C2077">
              <a:alpha val="7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1896243" y="1188027"/>
            <a:ext cx="571853" cy="571853"/>
          </a:xfrm>
          <a:custGeom>
            <a:avLst/>
            <a:gdLst/>
            <a:ahLst/>
            <a:cxnLst/>
            <a:rect l="l" t="t" r="r" b="b"/>
            <a:pathLst>
              <a:path w="571853" h="571853">
                <a:moveTo>
                  <a:pt x="285926" y="0"/>
                </a:moveTo>
                <a:cubicBezTo>
                  <a:pt x="128119" y="0"/>
                  <a:pt x="0" y="128119"/>
                  <a:pt x="0" y="285926"/>
                </a:cubicBezTo>
                <a:cubicBezTo>
                  <a:pt x="0" y="443733"/>
                  <a:pt x="128119" y="571853"/>
                  <a:pt x="285926" y="571853"/>
                </a:cubicBezTo>
                <a:cubicBezTo>
                  <a:pt x="443733" y="571853"/>
                  <a:pt x="571853" y="443733"/>
                  <a:pt x="571853" y="285926"/>
                </a:cubicBezTo>
                <a:lnTo>
                  <a:pt x="571853" y="0"/>
                </a:lnTo>
                <a:lnTo>
                  <a:pt x="285926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9" name="Text 7"/>
          <p:cNvSpPr/>
          <p:nvPr/>
        </p:nvSpPr>
        <p:spPr>
          <a:xfrm>
            <a:off x="2573155" y="1106084"/>
            <a:ext cx="4695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糖尿病导致CKD的风险因素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591443" y="1348400"/>
            <a:ext cx="476679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糖尿病是导致慢性肾脏病 (CKD) 的主要原因之一，大约30-40%的糖尿病患者会发生CKD。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二型糖尿病是迄今为止与糖尿病相关的CKD负担的最大贡献者。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853768" y="1246856"/>
            <a:ext cx="513024" cy="513024"/>
          </a:xfrm>
          <a:custGeom>
            <a:avLst/>
            <a:gdLst/>
            <a:ahLst/>
            <a:cxnLst/>
            <a:rect l="l" t="t" r="r" b="b"/>
            <a:pathLst>
              <a:path w="513024" h="513024">
                <a:moveTo>
                  <a:pt x="256512" y="0"/>
                </a:moveTo>
                <a:cubicBezTo>
                  <a:pt x="398085" y="0"/>
                  <a:pt x="513024" y="114939"/>
                  <a:pt x="513024" y="256512"/>
                </a:cubicBezTo>
                <a:cubicBezTo>
                  <a:pt x="513024" y="398085"/>
                  <a:pt x="398085" y="513024"/>
                  <a:pt x="256512" y="513024"/>
                </a:cubicBezTo>
                <a:cubicBezTo>
                  <a:pt x="114939" y="513024"/>
                  <a:pt x="0" y="398085"/>
                  <a:pt x="0" y="256512"/>
                </a:cubicBezTo>
                <a:cubicBezTo>
                  <a:pt x="0" y="114939"/>
                  <a:pt x="114939" y="0"/>
                  <a:pt x="256512" y="0"/>
                </a:cubicBezTo>
                <a:close/>
              </a:path>
            </a:pathLst>
          </a:custGeom>
          <a:solidFill>
            <a:srgbClr val="1C2077"/>
          </a:solidFill>
          <a:ln w="19050">
            <a:solidFill>
              <a:srgbClr val="1C207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76141" y="1267656"/>
            <a:ext cx="70079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896243" y="1973383"/>
            <a:ext cx="5262619" cy="571853"/>
          </a:xfrm>
          <a:custGeom>
            <a:avLst/>
            <a:gdLst/>
            <a:ahLst/>
            <a:cxnLst/>
            <a:rect l="l" t="t" r="r" b="b"/>
            <a:pathLst>
              <a:path w="5262619" h="571853">
                <a:moveTo>
                  <a:pt x="0" y="0"/>
                </a:moveTo>
                <a:lnTo>
                  <a:pt x="5262619" y="0"/>
                </a:lnTo>
                <a:lnTo>
                  <a:pt x="5262619" y="571853"/>
                </a:lnTo>
                <a:lnTo>
                  <a:pt x="0" y="571853"/>
                </a:lnTo>
                <a:close/>
              </a:path>
            </a:pathLst>
          </a:custGeom>
          <a:solidFill>
            <a:srgbClr val="1C2077">
              <a:alpha val="7000"/>
            </a:srgbClr>
          </a:solidFill>
        </p:spPr>
      </p:sp>
      <p:sp>
        <p:nvSpPr>
          <p:cNvPr id="14" name="Shape 12"/>
          <p:cNvSpPr/>
          <p:nvPr/>
        </p:nvSpPr>
        <p:spPr>
          <a:xfrm flipH="1">
            <a:off x="6852634" y="1973383"/>
            <a:ext cx="571853" cy="571853"/>
          </a:xfrm>
          <a:custGeom>
            <a:avLst/>
            <a:gdLst/>
            <a:ahLst/>
            <a:cxnLst/>
            <a:rect l="l" t="t" r="r" b="b"/>
            <a:pathLst>
              <a:path w="571853" h="571853">
                <a:moveTo>
                  <a:pt x="285926" y="0"/>
                </a:moveTo>
                <a:cubicBezTo>
                  <a:pt x="128119" y="0"/>
                  <a:pt x="0" y="128119"/>
                  <a:pt x="0" y="285926"/>
                </a:cubicBezTo>
                <a:cubicBezTo>
                  <a:pt x="0" y="443733"/>
                  <a:pt x="128119" y="571853"/>
                  <a:pt x="285926" y="571853"/>
                </a:cubicBezTo>
                <a:cubicBezTo>
                  <a:pt x="443733" y="571853"/>
                  <a:pt x="571853" y="443733"/>
                  <a:pt x="571853" y="285926"/>
                </a:cubicBezTo>
                <a:lnTo>
                  <a:pt x="571853" y="0"/>
                </a:lnTo>
                <a:lnTo>
                  <a:pt x="285926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5" name="Text 13"/>
          <p:cNvSpPr/>
          <p:nvPr/>
        </p:nvSpPr>
        <p:spPr>
          <a:xfrm>
            <a:off x="2006310" y="1905155"/>
            <a:ext cx="4695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CKD的流行趋势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006310" y="2133755"/>
            <a:ext cx="465672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1990年至2017年期间，全球因二型糖尿病导致的CKD增加了约74%。</a:t>
            </a:r>
            <a:endParaRPr lang="en-US" sz="1500" dirty="0"/>
          </a:p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在不同国家之间，CKD的发病率存在显著差异。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917152" y="2039549"/>
            <a:ext cx="513024" cy="513024"/>
          </a:xfrm>
          <a:custGeom>
            <a:avLst/>
            <a:gdLst/>
            <a:ahLst/>
            <a:cxnLst/>
            <a:rect l="l" t="t" r="r" b="b"/>
            <a:pathLst>
              <a:path w="513024" h="513024">
                <a:moveTo>
                  <a:pt x="256512" y="0"/>
                </a:moveTo>
                <a:cubicBezTo>
                  <a:pt x="398085" y="0"/>
                  <a:pt x="513024" y="114939"/>
                  <a:pt x="513024" y="256512"/>
                </a:cubicBezTo>
                <a:cubicBezTo>
                  <a:pt x="513024" y="398085"/>
                  <a:pt x="398085" y="513024"/>
                  <a:pt x="256512" y="513024"/>
                </a:cubicBezTo>
                <a:cubicBezTo>
                  <a:pt x="114939" y="513024"/>
                  <a:pt x="0" y="398085"/>
                  <a:pt x="0" y="256512"/>
                </a:cubicBezTo>
                <a:cubicBezTo>
                  <a:pt x="0" y="114939"/>
                  <a:pt x="114939" y="0"/>
                  <a:pt x="256512" y="0"/>
                </a:cubicBezTo>
                <a:close/>
              </a:path>
            </a:pathLst>
          </a:custGeom>
          <a:solidFill>
            <a:srgbClr val="1C2077"/>
          </a:solidFill>
          <a:ln w="19050">
            <a:solidFill>
              <a:srgbClr val="1C207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23972" y="2051459"/>
            <a:ext cx="70079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2257476" y="2672899"/>
            <a:ext cx="5262619" cy="571853"/>
          </a:xfrm>
          <a:custGeom>
            <a:avLst/>
            <a:gdLst/>
            <a:ahLst/>
            <a:cxnLst/>
            <a:rect l="l" t="t" r="r" b="b"/>
            <a:pathLst>
              <a:path w="5262619" h="571853">
                <a:moveTo>
                  <a:pt x="0" y="0"/>
                </a:moveTo>
                <a:lnTo>
                  <a:pt x="5262619" y="0"/>
                </a:lnTo>
                <a:lnTo>
                  <a:pt x="5262619" y="571853"/>
                </a:lnTo>
                <a:lnTo>
                  <a:pt x="0" y="571853"/>
                </a:lnTo>
                <a:close/>
              </a:path>
            </a:pathLst>
          </a:custGeom>
          <a:solidFill>
            <a:srgbClr val="1C2077">
              <a:alpha val="7000"/>
            </a:srgbClr>
          </a:solidFill>
        </p:spPr>
      </p:sp>
      <p:sp>
        <p:nvSpPr>
          <p:cNvPr id="20" name="Shape 18"/>
          <p:cNvSpPr/>
          <p:nvPr/>
        </p:nvSpPr>
        <p:spPr>
          <a:xfrm>
            <a:off x="1973871" y="2672899"/>
            <a:ext cx="571853" cy="571853"/>
          </a:xfrm>
          <a:custGeom>
            <a:avLst/>
            <a:gdLst/>
            <a:ahLst/>
            <a:cxnLst/>
            <a:rect l="l" t="t" r="r" b="b"/>
            <a:pathLst>
              <a:path w="571853" h="571853">
                <a:moveTo>
                  <a:pt x="285926" y="0"/>
                </a:moveTo>
                <a:cubicBezTo>
                  <a:pt x="128119" y="0"/>
                  <a:pt x="0" y="128119"/>
                  <a:pt x="0" y="285926"/>
                </a:cubicBezTo>
                <a:cubicBezTo>
                  <a:pt x="0" y="443733"/>
                  <a:pt x="128119" y="571853"/>
                  <a:pt x="285926" y="571853"/>
                </a:cubicBezTo>
                <a:cubicBezTo>
                  <a:pt x="443733" y="571853"/>
                  <a:pt x="571853" y="443733"/>
                  <a:pt x="571853" y="285926"/>
                </a:cubicBezTo>
                <a:lnTo>
                  <a:pt x="571853" y="0"/>
                </a:lnTo>
                <a:lnTo>
                  <a:pt x="285926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1" name="Text 19"/>
          <p:cNvSpPr/>
          <p:nvPr/>
        </p:nvSpPr>
        <p:spPr>
          <a:xfrm>
            <a:off x="2650783" y="2590955"/>
            <a:ext cx="4695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糖尿病与CKD的全球分布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2669071" y="2833271"/>
            <a:ext cx="476679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CKD在糖尿病人群中的患病率比无糖尿病人群高1.3至4.6倍。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在高收入国家，糖尿病相关CKD的患病率有所下降，而在社会经济地位较低的国家，患病率上升。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1931396" y="2731727"/>
            <a:ext cx="513024" cy="513024"/>
          </a:xfrm>
          <a:custGeom>
            <a:avLst/>
            <a:gdLst/>
            <a:ahLst/>
            <a:cxnLst/>
            <a:rect l="l" t="t" r="r" b="b"/>
            <a:pathLst>
              <a:path w="513024" h="513024">
                <a:moveTo>
                  <a:pt x="256512" y="0"/>
                </a:moveTo>
                <a:cubicBezTo>
                  <a:pt x="398085" y="0"/>
                  <a:pt x="513024" y="114939"/>
                  <a:pt x="513024" y="256512"/>
                </a:cubicBezTo>
                <a:cubicBezTo>
                  <a:pt x="513024" y="398085"/>
                  <a:pt x="398085" y="513024"/>
                  <a:pt x="256512" y="513024"/>
                </a:cubicBezTo>
                <a:cubicBezTo>
                  <a:pt x="114939" y="513024"/>
                  <a:pt x="0" y="398085"/>
                  <a:pt x="0" y="256512"/>
                </a:cubicBezTo>
                <a:cubicBezTo>
                  <a:pt x="0" y="114939"/>
                  <a:pt x="114939" y="0"/>
                  <a:pt x="256512" y="0"/>
                </a:cubicBezTo>
                <a:close/>
              </a:path>
            </a:pathLst>
          </a:custGeom>
          <a:solidFill>
            <a:srgbClr val="1C2077"/>
          </a:solidFill>
          <a:ln w="19050">
            <a:solidFill>
              <a:srgbClr val="1C207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53768" y="2752527"/>
            <a:ext cx="70079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1896243" y="3444444"/>
            <a:ext cx="5262619" cy="571853"/>
          </a:xfrm>
          <a:custGeom>
            <a:avLst/>
            <a:gdLst/>
            <a:ahLst/>
            <a:cxnLst/>
            <a:rect l="l" t="t" r="r" b="b"/>
            <a:pathLst>
              <a:path w="5262619" h="571853">
                <a:moveTo>
                  <a:pt x="0" y="0"/>
                </a:moveTo>
                <a:lnTo>
                  <a:pt x="5262619" y="0"/>
                </a:lnTo>
                <a:lnTo>
                  <a:pt x="5262619" y="571853"/>
                </a:lnTo>
                <a:lnTo>
                  <a:pt x="0" y="571853"/>
                </a:lnTo>
                <a:close/>
              </a:path>
            </a:pathLst>
          </a:custGeom>
          <a:solidFill>
            <a:srgbClr val="1C2077">
              <a:alpha val="7000"/>
            </a:srgbClr>
          </a:solidFill>
        </p:spPr>
      </p:sp>
      <p:sp>
        <p:nvSpPr>
          <p:cNvPr id="26" name="Shape 24"/>
          <p:cNvSpPr/>
          <p:nvPr/>
        </p:nvSpPr>
        <p:spPr>
          <a:xfrm flipH="1">
            <a:off x="6852634" y="3444444"/>
            <a:ext cx="571853" cy="571853"/>
          </a:xfrm>
          <a:custGeom>
            <a:avLst/>
            <a:gdLst/>
            <a:ahLst/>
            <a:cxnLst/>
            <a:rect l="l" t="t" r="r" b="b"/>
            <a:pathLst>
              <a:path w="571853" h="571853">
                <a:moveTo>
                  <a:pt x="285926" y="0"/>
                </a:moveTo>
                <a:cubicBezTo>
                  <a:pt x="128119" y="0"/>
                  <a:pt x="0" y="128119"/>
                  <a:pt x="0" y="285926"/>
                </a:cubicBezTo>
                <a:cubicBezTo>
                  <a:pt x="0" y="443733"/>
                  <a:pt x="128119" y="571853"/>
                  <a:pt x="285926" y="571853"/>
                </a:cubicBezTo>
                <a:cubicBezTo>
                  <a:pt x="443733" y="571853"/>
                  <a:pt x="571853" y="443733"/>
                  <a:pt x="571853" y="285926"/>
                </a:cubicBezTo>
                <a:lnTo>
                  <a:pt x="571853" y="0"/>
                </a:lnTo>
                <a:lnTo>
                  <a:pt x="285926" y="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7" name="Text 25"/>
          <p:cNvSpPr/>
          <p:nvPr/>
        </p:nvSpPr>
        <p:spPr>
          <a:xfrm>
            <a:off x="2006310" y="3376216"/>
            <a:ext cx="4695035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糖尿病与CKD的防治策略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2006310" y="3604816"/>
            <a:ext cx="4656729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减少糖尿病相关CKD负担的最有效策略是延迟或预防二型糖尿病，早期诊断和治疗CKD。</a:t>
            </a:r>
            <a:endParaRPr lang="en-US" sz="1500" dirty="0"/>
          </a:p>
          <a:p>
            <a:pPr marL="0" indent="0" algn="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706E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在患有糖尿病和高血压的人群中，筛查蛋白尿或GFR降低具有成本效益。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917152" y="3510610"/>
            <a:ext cx="513024" cy="513024"/>
          </a:xfrm>
          <a:custGeom>
            <a:avLst/>
            <a:gdLst/>
            <a:ahLst/>
            <a:cxnLst/>
            <a:rect l="l" t="t" r="r" b="b"/>
            <a:pathLst>
              <a:path w="513024" h="513024">
                <a:moveTo>
                  <a:pt x="256512" y="0"/>
                </a:moveTo>
                <a:cubicBezTo>
                  <a:pt x="398085" y="0"/>
                  <a:pt x="513024" y="114939"/>
                  <a:pt x="513024" y="256512"/>
                </a:cubicBezTo>
                <a:cubicBezTo>
                  <a:pt x="513024" y="398085"/>
                  <a:pt x="398085" y="513024"/>
                  <a:pt x="256512" y="513024"/>
                </a:cubicBezTo>
                <a:cubicBezTo>
                  <a:pt x="114939" y="513024"/>
                  <a:pt x="0" y="398085"/>
                  <a:pt x="0" y="256512"/>
                </a:cubicBezTo>
                <a:cubicBezTo>
                  <a:pt x="0" y="114939"/>
                  <a:pt x="114939" y="0"/>
                  <a:pt x="256512" y="0"/>
                </a:cubicBezTo>
                <a:close/>
              </a:path>
            </a:pathLst>
          </a:custGeom>
          <a:solidFill>
            <a:srgbClr val="1C2077"/>
          </a:solidFill>
          <a:ln w="19050">
            <a:solidFill>
              <a:srgbClr val="1C207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23972" y="3522520"/>
            <a:ext cx="700791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糖尿病与肾衰竭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1080681" y="823104"/>
            <a:ext cx="3491996" cy="1663132"/>
          </a:xfrm>
          <a:custGeom>
            <a:avLst/>
            <a:gdLst/>
            <a:ahLst/>
            <a:cxnLst/>
            <a:rect l="l" t="t" r="r" b="b"/>
            <a:pathLst>
              <a:path w="3491996" h="1663132">
                <a:moveTo>
                  <a:pt x="0" y="0"/>
                </a:moveTo>
                <a:lnTo>
                  <a:pt x="3491996" y="0"/>
                </a:lnTo>
                <a:lnTo>
                  <a:pt x="3491996" y="1663132"/>
                </a:lnTo>
                <a:lnTo>
                  <a:pt x="0" y="1663132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9088" y="585931"/>
            <a:ext cx="1598471" cy="359843"/>
          </a:xfrm>
          <a:custGeom>
            <a:avLst/>
            <a:gdLst/>
            <a:ahLst/>
            <a:cxnLst/>
            <a:rect l="l" t="t" r="r" b="b"/>
            <a:pathLst>
              <a:path w="1598471" h="359843">
                <a:moveTo>
                  <a:pt x="179922" y="0"/>
                </a:moveTo>
                <a:lnTo>
                  <a:pt x="1418549" y="0"/>
                </a:lnTo>
                <a:quadBezTo>
                  <a:pt x="1598471" y="0"/>
                  <a:pt x="1598471" y="179922"/>
                </a:quadBezTo>
                <a:lnTo>
                  <a:pt x="1598471" y="179922"/>
                </a:lnTo>
                <a:quadBezTo>
                  <a:pt x="1598471" y="359843"/>
                  <a:pt x="1418549" y="359843"/>
                </a:quadBezTo>
                <a:lnTo>
                  <a:pt x="179922" y="359843"/>
                </a:lnTo>
                <a:quadBezTo>
                  <a:pt x="0" y="359843"/>
                  <a:pt x="0" y="179922"/>
                </a:quadBezTo>
                <a:lnTo>
                  <a:pt x="0" y="179922"/>
                </a:lnTo>
                <a:quadBezTo>
                  <a:pt x="0" y="0"/>
                  <a:pt x="179922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9" name="Text 7"/>
          <p:cNvSpPr/>
          <p:nvPr/>
        </p:nvSpPr>
        <p:spPr>
          <a:xfrm>
            <a:off x="1206520" y="890910"/>
            <a:ext cx="3182650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糖尿病与终末期肾脏病的关系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88232" y="1486102"/>
            <a:ext cx="3200938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在成年人群中，糖尿病仍然是导致终末期肾脏病的主要原因。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全球范围内，只有27%至53%的终末期肾脏病人口能够获得肾脏替代治疗。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79088" y="576216"/>
            <a:ext cx="159847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206520" y="1494414"/>
            <a:ext cx="3265215" cy="0"/>
          </a:xfrm>
          <a:custGeom>
            <a:avLst/>
            <a:gdLst/>
            <a:ahLst/>
            <a:cxnLst/>
            <a:rect l="l" t="t" r="r" b="b"/>
            <a:pathLst>
              <a:path w="3265215">
                <a:moveTo>
                  <a:pt x="326521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4680708" y="1069992"/>
            <a:ext cx="3491996" cy="1663132"/>
          </a:xfrm>
          <a:custGeom>
            <a:avLst/>
            <a:gdLst/>
            <a:ahLst/>
            <a:cxnLst/>
            <a:rect l="l" t="t" r="r" b="b"/>
            <a:pathLst>
              <a:path w="3491996" h="1663132">
                <a:moveTo>
                  <a:pt x="0" y="0"/>
                </a:moveTo>
                <a:lnTo>
                  <a:pt x="3491996" y="0"/>
                </a:lnTo>
                <a:lnTo>
                  <a:pt x="3491996" y="1663132"/>
                </a:lnTo>
                <a:lnTo>
                  <a:pt x="0" y="1663132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79115" y="832819"/>
            <a:ext cx="1598471" cy="359843"/>
          </a:xfrm>
          <a:custGeom>
            <a:avLst/>
            <a:gdLst/>
            <a:ahLst/>
            <a:cxnLst/>
            <a:rect l="l" t="t" r="r" b="b"/>
            <a:pathLst>
              <a:path w="1598471" h="359843">
                <a:moveTo>
                  <a:pt x="179922" y="0"/>
                </a:moveTo>
                <a:lnTo>
                  <a:pt x="1418549" y="0"/>
                </a:lnTo>
                <a:quadBezTo>
                  <a:pt x="1598471" y="0"/>
                  <a:pt x="1598471" y="179922"/>
                </a:quadBezTo>
                <a:lnTo>
                  <a:pt x="1598471" y="179922"/>
                </a:lnTo>
                <a:quadBezTo>
                  <a:pt x="1598471" y="359843"/>
                  <a:pt x="1418549" y="359843"/>
                </a:quadBezTo>
                <a:lnTo>
                  <a:pt x="179922" y="359843"/>
                </a:lnTo>
                <a:quadBezTo>
                  <a:pt x="0" y="359843"/>
                  <a:pt x="0" y="179922"/>
                </a:quadBezTo>
                <a:lnTo>
                  <a:pt x="0" y="179922"/>
                </a:lnTo>
                <a:quadBezTo>
                  <a:pt x="0" y="0"/>
                  <a:pt x="179922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15" name="Text 13"/>
          <p:cNvSpPr/>
          <p:nvPr/>
        </p:nvSpPr>
        <p:spPr>
          <a:xfrm>
            <a:off x="4806547" y="1137798"/>
            <a:ext cx="3182650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肾衰竭的全球趋势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788259" y="1732990"/>
            <a:ext cx="3200938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一些亚洲国家和美国的终末期肾脏病糖尿病治疗发病率最高。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2010-2020年间，终末期肾脏病糖尿病相关治疗的年平均增幅最大的国家是大韩民国、新加坡和卡塔尔。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79115" y="823104"/>
            <a:ext cx="159847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806547" y="1741302"/>
            <a:ext cx="3265215" cy="0"/>
          </a:xfrm>
          <a:custGeom>
            <a:avLst/>
            <a:gdLst/>
            <a:ahLst/>
            <a:cxnLst/>
            <a:rect l="l" t="t" r="r" b="b"/>
            <a:pathLst>
              <a:path w="3265215">
                <a:moveTo>
                  <a:pt x="326521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19" name="Shape 17"/>
          <p:cNvSpPr/>
          <p:nvPr/>
        </p:nvSpPr>
        <p:spPr>
          <a:xfrm>
            <a:off x="1080681" y="2757118"/>
            <a:ext cx="3491996" cy="1663132"/>
          </a:xfrm>
          <a:custGeom>
            <a:avLst/>
            <a:gdLst/>
            <a:ahLst/>
            <a:cxnLst/>
            <a:rect l="l" t="t" r="r" b="b"/>
            <a:pathLst>
              <a:path w="3491996" h="1663132">
                <a:moveTo>
                  <a:pt x="0" y="0"/>
                </a:moveTo>
                <a:lnTo>
                  <a:pt x="3491996" y="0"/>
                </a:lnTo>
                <a:lnTo>
                  <a:pt x="3491996" y="1663132"/>
                </a:lnTo>
                <a:lnTo>
                  <a:pt x="0" y="1663132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79088" y="2519944"/>
            <a:ext cx="1598471" cy="359843"/>
          </a:xfrm>
          <a:custGeom>
            <a:avLst/>
            <a:gdLst/>
            <a:ahLst/>
            <a:cxnLst/>
            <a:rect l="l" t="t" r="r" b="b"/>
            <a:pathLst>
              <a:path w="1598471" h="359843">
                <a:moveTo>
                  <a:pt x="179922" y="0"/>
                </a:moveTo>
                <a:lnTo>
                  <a:pt x="1418549" y="0"/>
                </a:lnTo>
                <a:quadBezTo>
                  <a:pt x="1598471" y="0"/>
                  <a:pt x="1598471" y="179922"/>
                </a:quadBezTo>
                <a:lnTo>
                  <a:pt x="1598471" y="179922"/>
                </a:lnTo>
                <a:quadBezTo>
                  <a:pt x="1598471" y="359843"/>
                  <a:pt x="1418549" y="359843"/>
                </a:quadBezTo>
                <a:lnTo>
                  <a:pt x="179922" y="359843"/>
                </a:lnTo>
                <a:quadBezTo>
                  <a:pt x="0" y="359843"/>
                  <a:pt x="0" y="179922"/>
                </a:quadBezTo>
                <a:lnTo>
                  <a:pt x="0" y="179922"/>
                </a:lnTo>
                <a:quadBezTo>
                  <a:pt x="0" y="0"/>
                  <a:pt x="179922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1" name="Text 19"/>
          <p:cNvSpPr/>
          <p:nvPr/>
        </p:nvSpPr>
        <p:spPr>
          <a:xfrm>
            <a:off x="1206520" y="2824923"/>
            <a:ext cx="3182650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肾衰竭的防治挑战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188232" y="3420115"/>
            <a:ext cx="3200938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高收入国家有可能实施筛查指南和政策，而社会经济地位较低的国家，糖尿病患病率增加最大且具有CKD的其他独特风险因素。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179088" y="2510230"/>
            <a:ext cx="159847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1206520" y="3428427"/>
            <a:ext cx="3265215" cy="0"/>
          </a:xfrm>
          <a:custGeom>
            <a:avLst/>
            <a:gdLst/>
            <a:ahLst/>
            <a:cxnLst/>
            <a:rect l="l" t="t" r="r" b="b"/>
            <a:pathLst>
              <a:path w="3265215">
                <a:moveTo>
                  <a:pt x="326521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  <p:sp>
        <p:nvSpPr>
          <p:cNvPr id="25" name="Shape 23"/>
          <p:cNvSpPr/>
          <p:nvPr/>
        </p:nvSpPr>
        <p:spPr>
          <a:xfrm>
            <a:off x="4680708" y="3004006"/>
            <a:ext cx="3491996" cy="1663132"/>
          </a:xfrm>
          <a:custGeom>
            <a:avLst/>
            <a:gdLst/>
            <a:ahLst/>
            <a:cxnLst/>
            <a:rect l="l" t="t" r="r" b="b"/>
            <a:pathLst>
              <a:path w="3491996" h="1663132">
                <a:moveTo>
                  <a:pt x="0" y="0"/>
                </a:moveTo>
                <a:lnTo>
                  <a:pt x="3491996" y="0"/>
                </a:lnTo>
                <a:lnTo>
                  <a:pt x="3491996" y="1663132"/>
                </a:lnTo>
                <a:lnTo>
                  <a:pt x="0" y="1663132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79115" y="2766832"/>
            <a:ext cx="1598471" cy="359843"/>
          </a:xfrm>
          <a:custGeom>
            <a:avLst/>
            <a:gdLst/>
            <a:ahLst/>
            <a:cxnLst/>
            <a:rect l="l" t="t" r="r" b="b"/>
            <a:pathLst>
              <a:path w="1598471" h="359843">
                <a:moveTo>
                  <a:pt x="179922" y="0"/>
                </a:moveTo>
                <a:lnTo>
                  <a:pt x="1418549" y="0"/>
                </a:lnTo>
                <a:quadBezTo>
                  <a:pt x="1598471" y="0"/>
                  <a:pt x="1598471" y="179922"/>
                </a:quadBezTo>
                <a:lnTo>
                  <a:pt x="1598471" y="179922"/>
                </a:lnTo>
                <a:quadBezTo>
                  <a:pt x="1598471" y="359843"/>
                  <a:pt x="1418549" y="359843"/>
                </a:quadBezTo>
                <a:lnTo>
                  <a:pt x="179922" y="359843"/>
                </a:lnTo>
                <a:quadBezTo>
                  <a:pt x="0" y="359843"/>
                  <a:pt x="0" y="179922"/>
                </a:quadBezTo>
                <a:lnTo>
                  <a:pt x="0" y="179922"/>
                </a:lnTo>
                <a:quadBezTo>
                  <a:pt x="0" y="0"/>
                  <a:pt x="179922" y="0"/>
                </a:quadBezTo>
                <a:close/>
              </a:path>
            </a:pathLst>
          </a:custGeom>
          <a:solidFill>
            <a:srgbClr val="1C2077"/>
          </a:solidFill>
        </p:spPr>
      </p:sp>
      <p:sp>
        <p:nvSpPr>
          <p:cNvPr id="27" name="Text 25"/>
          <p:cNvSpPr/>
          <p:nvPr/>
        </p:nvSpPr>
        <p:spPr>
          <a:xfrm>
            <a:off x="4806547" y="3071811"/>
            <a:ext cx="3182650" cy="621792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肾衰竭的全球展望</a:t>
            </a:r>
            <a:endParaRPr lang="en-US" sz="1500" dirty="0"/>
          </a:p>
          <a:p>
            <a:pPr marL="0" indent="0">
              <a:lnSpc>
                <a:spcPct val="96000"/>
              </a:lnSpc>
              <a:buNone/>
            </a:pP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788259" y="3667003"/>
            <a:ext cx="3200938" cy="10241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国际糖尿病联合会(IDF)和国际肾病学会(ISN)制定了一份政策简报“再次战斗:行动呼吁糖尿病和慢性肾病”，提出了有效预防、管理和治疗这种疾病所需采取的行动。</a:t>
            </a: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  <a:p>
            <a:pPr marL="0" indent="0">
              <a:lnSpc>
                <a:spcPct val="92000"/>
              </a:lnSpc>
              <a:buNone/>
            </a:pP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79115" y="2757118"/>
            <a:ext cx="159847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806547" y="3675315"/>
            <a:ext cx="3265215" cy="0"/>
          </a:xfrm>
          <a:custGeom>
            <a:avLst/>
            <a:gdLst/>
            <a:ahLst/>
            <a:cxnLst/>
            <a:rect l="l" t="t" r="r" b="b"/>
            <a:pathLst>
              <a:path w="3265215">
                <a:moveTo>
                  <a:pt x="326521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C2077"/>
            </a:solidFill>
            <a:prstDash val="dash"/>
            <a:headEnd type="none"/>
            <a:tailEnd type="none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4515" y="66887"/>
            <a:ext cx="1726131" cy="36576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减轻糖尿病患者的CKD负担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0" y="159472"/>
            <a:ext cx="892101" cy="227455"/>
          </a:xfrm>
          <a:custGeom>
            <a:avLst/>
            <a:gdLst/>
            <a:ahLst/>
            <a:cxnLst/>
            <a:rect l="l" t="t" r="r" b="b"/>
            <a:pathLst>
              <a:path w="892101" h="227455">
                <a:moveTo>
                  <a:pt x="0" y="0"/>
                </a:moveTo>
                <a:lnTo>
                  <a:pt x="892101" y="0"/>
                </a:lnTo>
                <a:lnTo>
                  <a:pt x="892101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4" name="Shape 2"/>
          <p:cNvSpPr/>
          <p:nvPr/>
        </p:nvSpPr>
        <p:spPr>
          <a:xfrm>
            <a:off x="996375" y="159472"/>
            <a:ext cx="109086" cy="227455"/>
          </a:xfrm>
          <a:custGeom>
            <a:avLst/>
            <a:gdLst/>
            <a:ahLst/>
            <a:cxnLst/>
            <a:rect l="l" t="t" r="r" b="b"/>
            <a:pathLst>
              <a:path w="109086" h="227455">
                <a:moveTo>
                  <a:pt x="0" y="0"/>
                </a:moveTo>
                <a:lnTo>
                  <a:pt x="109086" y="0"/>
                </a:lnTo>
                <a:lnTo>
                  <a:pt x="109086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5" name="Shape 3"/>
          <p:cNvSpPr/>
          <p:nvPr/>
        </p:nvSpPr>
        <p:spPr>
          <a:xfrm>
            <a:off x="8818345" y="136039"/>
            <a:ext cx="325655" cy="227455"/>
          </a:xfrm>
          <a:custGeom>
            <a:avLst/>
            <a:gdLst/>
            <a:ahLst/>
            <a:cxnLst/>
            <a:rect l="l" t="t" r="r" b="b"/>
            <a:pathLst>
              <a:path w="325655" h="227455">
                <a:moveTo>
                  <a:pt x="0" y="0"/>
                </a:moveTo>
                <a:lnTo>
                  <a:pt x="325655" y="0"/>
                </a:lnTo>
                <a:lnTo>
                  <a:pt x="32565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Shape 4"/>
          <p:cNvSpPr/>
          <p:nvPr/>
        </p:nvSpPr>
        <p:spPr>
          <a:xfrm>
            <a:off x="8653112" y="136039"/>
            <a:ext cx="81815" cy="227455"/>
          </a:xfrm>
          <a:custGeom>
            <a:avLst/>
            <a:gdLst/>
            <a:ahLst/>
            <a:cxnLst/>
            <a:rect l="l" t="t" r="r" b="b"/>
            <a:pathLst>
              <a:path w="81815" h="227455">
                <a:moveTo>
                  <a:pt x="0" y="0"/>
                </a:moveTo>
                <a:lnTo>
                  <a:pt x="81815" y="0"/>
                </a:lnTo>
                <a:lnTo>
                  <a:pt x="81815" y="227455"/>
                </a:lnTo>
                <a:lnTo>
                  <a:pt x="0" y="227455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7" name="Shape 5"/>
          <p:cNvSpPr/>
          <p:nvPr/>
        </p:nvSpPr>
        <p:spPr>
          <a:xfrm>
            <a:off x="4807833" y="1544444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8" name="Shape 6"/>
          <p:cNvSpPr/>
          <p:nvPr/>
        </p:nvSpPr>
        <p:spPr>
          <a:xfrm rot="10800000">
            <a:off x="2697743" y="2768456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9" name="Shape 7"/>
          <p:cNvSpPr/>
          <p:nvPr/>
        </p:nvSpPr>
        <p:spPr>
          <a:xfrm>
            <a:off x="687563" y="1573544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0" name="Text 8"/>
          <p:cNvSpPr/>
          <p:nvPr/>
        </p:nvSpPr>
        <p:spPr>
          <a:xfrm>
            <a:off x="2494347" y="648293"/>
            <a:ext cx="2181406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治疗策略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671814" y="1238273"/>
            <a:ext cx="1826472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治疗糖尿病的较新疗法（如胰高血糖素样肽-1受体激动剂和钠-葡萄糖共转运体2抑制剂）的出现为改变糖尿病CKD的格局带来了希望。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34727" y="2935334"/>
            <a:ext cx="2255520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筛查与诊断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5704" y="3531898"/>
            <a:ext cx="1826472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建议在二型糖尿病诊断后每年进行蛋白尿筛查，在1型糖尿病患者中，前五年后也进行蛋白尿筛查。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1300444" y="2574146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  <p:pic>
        <p:nvPicPr>
          <p:cNvPr id="15" name="Image 0" descr="/www/wwwroot/ppt/cache/2024-7-6-11/kmwRO0d0f-/1722654017844 - w2h-h1hr1I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3543" y="1931606"/>
            <a:ext cx="299635" cy="2578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1335777" y="772753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17" name="Text 14"/>
          <p:cNvSpPr/>
          <p:nvPr/>
        </p:nvSpPr>
        <p:spPr>
          <a:xfrm>
            <a:off x="1224017" y="809329"/>
            <a:ext cx="765387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pic>
        <p:nvPicPr>
          <p:cNvPr id="18" name="Image 1" descr="/www/wwwroot/ppt/cache/2024-7-6-11/kmwRO0d0f-/1722654017844 - ThAfFa8u4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898" y="3094176"/>
            <a:ext cx="306409" cy="263710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3348518" y="3838899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20" name="Text 16"/>
          <p:cNvSpPr/>
          <p:nvPr/>
        </p:nvSpPr>
        <p:spPr>
          <a:xfrm>
            <a:off x="3080972" y="3875475"/>
            <a:ext cx="105664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 flipV="1">
            <a:off x="3336750" y="2304226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  <p:sp>
        <p:nvSpPr>
          <p:cNvPr id="22" name="Text 18"/>
          <p:cNvSpPr/>
          <p:nvPr/>
        </p:nvSpPr>
        <p:spPr>
          <a:xfrm>
            <a:off x="4755974" y="3023094"/>
            <a:ext cx="1949360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社会经济因素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4755974" y="3617684"/>
            <a:ext cx="1894206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在社会经济地位较低的国家，由于筛选、风险分层和治疗能力有限，导致过高的死亡率和残疾率。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24" name="Shape 20"/>
          <p:cNvSpPr/>
          <p:nvPr/>
        </p:nvSpPr>
        <p:spPr>
          <a:xfrm>
            <a:off x="5395647" y="2623342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  <p:pic>
        <p:nvPicPr>
          <p:cNvPr id="25" name="Image 2" descr="/www/wwwroot/ppt/cache/2024-7-6-11/kmwRO0d0f-/1722654017845 - 34tqsUx7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890" y="1944226"/>
            <a:ext cx="279315" cy="257880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5430980" y="821949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27" name="Text 22"/>
          <p:cNvSpPr/>
          <p:nvPr/>
        </p:nvSpPr>
        <p:spPr>
          <a:xfrm>
            <a:off x="5231166" y="858525"/>
            <a:ext cx="89408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28" name="Shape 23"/>
          <p:cNvSpPr/>
          <p:nvPr/>
        </p:nvSpPr>
        <p:spPr>
          <a:xfrm rot="10800000">
            <a:off x="6731263" y="2834846"/>
            <a:ext cx="1774613" cy="900853"/>
          </a:xfrm>
          <a:custGeom>
            <a:avLst/>
            <a:gdLst/>
            <a:ahLst/>
            <a:cxnLst/>
            <a:rect l="l" t="t" r="r" b="b"/>
            <a:pathLst>
              <a:path w="1774613" h="900853">
                <a:moveTo>
                  <a:pt x="0" y="900853"/>
                </a:moveTo>
                <a:cubicBezTo>
                  <a:pt x="0" y="403659"/>
                  <a:pt x="397589" y="0"/>
                  <a:pt x="887307" y="0"/>
                </a:cubicBezTo>
                <a:cubicBezTo>
                  <a:pt x="1377025" y="0"/>
                  <a:pt x="1774613" y="403659"/>
                  <a:pt x="1774613" y="900853"/>
                </a:cubicBezTo>
                <a:lnTo>
                  <a:pt x="0" y="900853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29" name="Text 24"/>
          <p:cNvSpPr/>
          <p:nvPr/>
        </p:nvSpPr>
        <p:spPr>
          <a:xfrm>
            <a:off x="6582446" y="714683"/>
            <a:ext cx="2126827" cy="7772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dirty="0">
                <a:solidFill>
                  <a:srgbClr val="0000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国际合作与政策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sp>
        <p:nvSpPr>
          <p:cNvPr id="30" name="Text 25"/>
          <p:cNvSpPr/>
          <p:nvPr/>
        </p:nvSpPr>
        <p:spPr>
          <a:xfrm>
            <a:off x="6705334" y="1304663"/>
            <a:ext cx="1826472" cy="109728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900" dirty="0">
                <a:solidFill>
                  <a:srgbClr val="5B5B5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国际糖尿病联合会(IDF)和国际肾病学会(ISN)的政策简报提出了在全球范围内减轻CKD负担的建议和行动呼吁。</a:t>
            </a: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31" name="Image 3" descr="/www/wwwroot/ppt/cache/2024-7-6-11/kmwRO0d0f-/1722654017845 - Jchp5Eq7h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8912" y="3094176"/>
            <a:ext cx="279315" cy="304350"/>
          </a:xfrm>
          <a:prstGeom prst="rect">
            <a:avLst/>
          </a:prstGeom>
        </p:spPr>
      </p:pic>
      <p:sp>
        <p:nvSpPr>
          <p:cNvPr id="32" name="Shape 26"/>
          <p:cNvSpPr/>
          <p:nvPr/>
        </p:nvSpPr>
        <p:spPr>
          <a:xfrm>
            <a:off x="7382038" y="3905290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20" h="528320">
                <a:moveTo>
                  <a:pt x="264160" y="0"/>
                </a:moveTo>
                <a:cubicBezTo>
                  <a:pt x="409954" y="0"/>
                  <a:pt x="528320" y="118366"/>
                  <a:pt x="528320" y="264160"/>
                </a:cubicBezTo>
                <a:cubicBezTo>
                  <a:pt x="528320" y="409954"/>
                  <a:pt x="409954" y="528320"/>
                  <a:pt x="264160" y="528320"/>
                </a:cubicBezTo>
                <a:cubicBezTo>
                  <a:pt x="118366" y="528320"/>
                  <a:pt x="0" y="409954"/>
                  <a:pt x="0" y="264160"/>
                </a:cubicBezTo>
                <a:cubicBezTo>
                  <a:pt x="0" y="118366"/>
                  <a:pt x="118366" y="0"/>
                  <a:pt x="264160" y="0"/>
                </a:cubicBezTo>
                <a:close/>
              </a:path>
            </a:pathLst>
          </a:custGeom>
          <a:solidFill>
            <a:srgbClr val="1C2077">
              <a:alpha val="70000"/>
            </a:srgbClr>
          </a:solidFill>
        </p:spPr>
      </p:sp>
      <p:sp>
        <p:nvSpPr>
          <p:cNvPr id="33" name="Text 27"/>
          <p:cNvSpPr/>
          <p:nvPr/>
        </p:nvSpPr>
        <p:spPr>
          <a:xfrm>
            <a:off x="7114492" y="3941866"/>
            <a:ext cx="105664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500" dirty="0"/>
          </a:p>
        </p:txBody>
      </p:sp>
      <p:sp>
        <p:nvSpPr>
          <p:cNvPr id="34" name="Shape 28"/>
          <p:cNvSpPr/>
          <p:nvPr/>
        </p:nvSpPr>
        <p:spPr>
          <a:xfrm flipV="1">
            <a:off x="7370270" y="2370617"/>
            <a:ext cx="496993" cy="388620"/>
          </a:xfrm>
          <a:custGeom>
            <a:avLst/>
            <a:gdLst/>
            <a:ahLst/>
            <a:cxnLst/>
            <a:rect l="l" t="t" r="r" b="b"/>
            <a:pathLst>
              <a:path w="496993" h="388620">
                <a:moveTo>
                  <a:pt x="248497" y="388620"/>
                </a:moveTo>
                <a:lnTo>
                  <a:pt x="496993" y="194310"/>
                </a:lnTo>
                <a:lnTo>
                  <a:pt x="372745" y="194310"/>
                </a:lnTo>
                <a:lnTo>
                  <a:pt x="372745" y="0"/>
                </a:lnTo>
                <a:lnTo>
                  <a:pt x="124248" y="0"/>
                </a:lnTo>
                <a:lnTo>
                  <a:pt x="124248" y="194310"/>
                </a:lnTo>
                <a:lnTo>
                  <a:pt x="0" y="194310"/>
                </a:lnTo>
                <a:lnTo>
                  <a:pt x="248497" y="388620"/>
                </a:lnTo>
                <a:close/>
              </a:path>
            </a:pathLst>
          </a:custGeom>
          <a:solidFill>
            <a:srgbClr val="1C2077">
              <a:alpha val="41000"/>
            </a:srgbClr>
          </a:solid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ww/wwwroot/ppt/cache/2024-7-6-11/kmwRO0d0f-/1722654018016 - n2Gq6QQA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4655876" y="1565389"/>
            <a:ext cx="4923355" cy="3578111"/>
          </a:xfrm>
          <a:prstGeom prst="rect">
            <a:avLst/>
          </a:prstGeom>
        </p:spPr>
      </p:pic>
      <p:pic>
        <p:nvPicPr>
          <p:cNvPr id="3" name="Image 1" descr="/www/wwwroot/ppt/cache/2024-7-6-11/kmwRO0d0f-/1722654018112 - pg6ldA0Tx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132" y="0"/>
            <a:ext cx="4923355" cy="35781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3499931" y="3850109"/>
            <a:ext cx="2311891" cy="425199"/>
          </a:xfrm>
          <a:custGeom>
            <a:avLst/>
            <a:gdLst/>
            <a:ahLst/>
            <a:cxnLst/>
            <a:rect l="l" t="t" r="r" b="b"/>
            <a:pathLst>
              <a:path w="2311891" h="425199">
                <a:moveTo>
                  <a:pt x="0" y="0"/>
                </a:moveTo>
                <a:lnTo>
                  <a:pt x="2311891" y="0"/>
                </a:lnTo>
                <a:lnTo>
                  <a:pt x="2311891" y="425199"/>
                </a:lnTo>
                <a:lnTo>
                  <a:pt x="0" y="425199"/>
                </a:lnTo>
                <a:close/>
              </a:path>
            </a:pathLst>
          </a:custGeom>
          <a:solidFill>
            <a:srgbClr val="EF7E00"/>
          </a:solidFill>
        </p:spPr>
      </p:sp>
      <p:sp>
        <p:nvSpPr>
          <p:cNvPr id="5" name="Shape 1"/>
          <p:cNvSpPr/>
          <p:nvPr/>
        </p:nvSpPr>
        <p:spPr>
          <a:xfrm>
            <a:off x="1059499" y="3850109"/>
            <a:ext cx="2311891" cy="425199"/>
          </a:xfrm>
          <a:custGeom>
            <a:avLst/>
            <a:gdLst/>
            <a:ahLst/>
            <a:cxnLst/>
            <a:rect l="l" t="t" r="r" b="b"/>
            <a:pathLst>
              <a:path w="2311891" h="425199">
                <a:moveTo>
                  <a:pt x="0" y="0"/>
                </a:moveTo>
                <a:lnTo>
                  <a:pt x="2311891" y="0"/>
                </a:lnTo>
                <a:lnTo>
                  <a:pt x="2311891" y="425199"/>
                </a:lnTo>
                <a:lnTo>
                  <a:pt x="0" y="425199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6" name="Text 2"/>
          <p:cNvSpPr/>
          <p:nvPr/>
        </p:nvSpPr>
        <p:spPr>
          <a:xfrm>
            <a:off x="959008" y="1437012"/>
            <a:ext cx="7557104" cy="73152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3000" b="1" kern="0" spc="225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感谢各位观看！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316022" y="3831821"/>
            <a:ext cx="2008476" cy="44704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主讲人： 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4001486" y="3818109"/>
            <a:ext cx="1743280" cy="457200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1050" b="1" kern="0" spc="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汇报时间： 20XX</a:t>
            </a:r>
            <a:endParaRPr lang="en-US" sz="1500" dirty="0"/>
          </a:p>
        </p:txBody>
      </p:sp>
      <p:pic>
        <p:nvPicPr>
          <p:cNvPr id="9" name="Image 2" descr="/www/wwwroot/ppt/cache/2024-7-6-11/kmwRO0d0f-/1722654018124 - 8GRW6e588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313579" y="4313079"/>
            <a:ext cx="763581" cy="8972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0" y="0"/>
            <a:ext cx="540512" cy="5143500"/>
          </a:xfrm>
          <a:custGeom>
            <a:avLst/>
            <a:gdLst/>
            <a:ahLst/>
            <a:cxnLst/>
            <a:rect l="l" t="t" r="r" b="b"/>
            <a:pathLst>
              <a:path w="540512" h="5143500">
                <a:moveTo>
                  <a:pt x="0" y="0"/>
                </a:moveTo>
                <a:lnTo>
                  <a:pt x="540512" y="0"/>
                </a:lnTo>
                <a:lnTo>
                  <a:pt x="540512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1C2077"/>
          </a:solidFill>
        </p:spPr>
      </p:sp>
      <p:sp>
        <p:nvSpPr>
          <p:cNvPr id="11" name="Shape 6"/>
          <p:cNvSpPr/>
          <p:nvPr/>
        </p:nvSpPr>
        <p:spPr>
          <a:xfrm>
            <a:off x="353060" y="523138"/>
            <a:ext cx="788416" cy="780288"/>
          </a:xfrm>
          <a:custGeom>
            <a:avLst/>
            <a:gdLst/>
            <a:ahLst/>
            <a:cxnLst/>
            <a:rect l="l" t="t" r="r" b="b"/>
            <a:pathLst>
              <a:path w="788416" h="780288">
                <a:moveTo>
                  <a:pt x="0" y="0"/>
                </a:moveTo>
                <a:lnTo>
                  <a:pt x="788416" y="0"/>
                </a:lnTo>
                <a:lnTo>
                  <a:pt x="788416" y="780288"/>
                </a:lnTo>
                <a:lnTo>
                  <a:pt x="0" y="780288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39F41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7443216" y="4174725"/>
            <a:ext cx="1170432" cy="463296"/>
          </a:xfrm>
          <a:custGeom>
            <a:avLst/>
            <a:gdLst/>
            <a:ahLst/>
            <a:cxnLst/>
            <a:rect l="l" t="t" r="r" b="b"/>
            <a:pathLst>
              <a:path w="1170432" h="463296">
                <a:moveTo>
                  <a:pt x="0" y="0"/>
                </a:moveTo>
                <a:lnTo>
                  <a:pt x="1170432" y="0"/>
                </a:lnTo>
                <a:lnTo>
                  <a:pt x="1170432" y="463296"/>
                </a:lnTo>
                <a:lnTo>
                  <a:pt x="0" y="46329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1C2077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959008" y="2168532"/>
            <a:ext cx="2540923" cy="566928"/>
          </a:xfrm>
          <a:prstGeom prst="rect">
            <a:avLst/>
          </a:prstGeom>
          <a:noFill/>
        </p:spPr>
        <p:txBody>
          <a:bodyPr wrap="square" lIns="127000" tIns="127000" rIns="127000" bIns="127000" rtlCol="0" anchor="t">
            <a:spAutoFit/>
          </a:bodyPr>
          <a:lstStyle/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r>
              <a:rPr lang="en-US" sz="2100" dirty="0">
                <a:solidFill>
                  <a:srgbClr val="1C207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THANK YOU!</a:t>
            </a:r>
            <a:endParaRPr lang="en-US" sz="1500" dirty="0"/>
          </a:p>
        </p:txBody>
      </p:sp>
      <p:pic>
        <p:nvPicPr>
          <p:cNvPr id="14" name="Image 3" descr="/www/wwwroot/ppt/cache/2024-7-6-11/kmwRO0d0f-/1722654018125 - S6NpRdyI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9685" y="-126434"/>
            <a:ext cx="763581" cy="897260"/>
          </a:xfrm>
          <a:prstGeom prst="rect">
            <a:avLst/>
          </a:prstGeom>
        </p:spPr>
      </p:pic>
      <p:pic>
        <p:nvPicPr>
          <p:cNvPr id="15" name="Image 4" descr="/www/wwwroot/ppt/cache/2024-7-6-11/kmwRO0d0f-/1722654018126 - sUW48aKhu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500624" y="-185362"/>
            <a:ext cx="763581" cy="8972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5335</Words>
  <Application>WPS 表格</Application>
  <PresentationFormat>On-screen Show (16:9)</PresentationFormat>
  <Paragraphs>788</Paragraphs>
  <Slides>26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汉仪旗黑</vt:lpstr>
      <vt:lpstr>微软雅黑</vt:lpstr>
      <vt:lpstr>微软雅黑</vt:lpstr>
      <vt:lpstr>Calibri</vt:lpstr>
      <vt:lpstr>Helvetica Neue</vt:lpstr>
      <vt:lpstr>宋体</vt:lpstr>
      <vt:lpstr>Arial Unicode MS</vt:lpstr>
      <vt:lpstr>汉仪书宋二KW</vt:lpstr>
      <vt:lpstr>等线</vt:lpstr>
      <vt:lpstr>汉仪中等线KW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8237476979</cp:lastModifiedBy>
  <cp:revision>3</cp:revision>
  <dcterms:created xsi:type="dcterms:W3CDTF">2024-08-06T08:54:53Z</dcterms:created>
  <dcterms:modified xsi:type="dcterms:W3CDTF">2024-08-06T08:54:53Z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3B31E73230F2C637DDE4B166F64AC8A3_43</vt:lpwstr>
  </property>
  <property fmtid="{D5CDD505-2E9C-101B-9397-08002B2CF9AE}" pid="3" name="KSOProductBuildVer">
    <vt:lpwstr>2052-6.7.1.8828</vt:lpwstr>
  </property>
</Properties>
</file>