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  <p:sldId id="376" r:id="rId34"/>
    <p:sldId id="379" r:id="rId35"/>
    <p:sldId id="382" r:id="rId36"/>
    <p:sldId id="385" r:id="rId37"/>
    <p:sldId id="388" r:id="rId38"/>
    <p:sldId id="391" r:id="rId39"/>
    <p:sldId id="394" r:id="rId40"/>
    <p:sldId id="397" r:id="rId41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tags" Target="tags/tag41.xml" /><Relationship Id="rId43" Type="http://schemas.openxmlformats.org/officeDocument/2006/relationships/presProps" Target="presProps.xml" /><Relationship Id="rId44" Type="http://schemas.openxmlformats.org/officeDocument/2006/relationships/viewProps" Target="viewProps.xml" /><Relationship Id="rId45" Type="http://schemas.openxmlformats.org/officeDocument/2006/relationships/theme" Target="theme/theme1.xml" /><Relationship Id="rId46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png" /><Relationship Id="rId4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8.png" /><Relationship Id="rId4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tags" Target="../tags/tag2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2.png" /><Relationship Id="rId6" Type="http://schemas.openxmlformats.org/officeDocument/2006/relationships/image" Target="../media/image13.png" /><Relationship Id="rId7" Type="http://schemas.openxmlformats.org/officeDocument/2006/relationships/tags" Target="../tags/tag2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Relationship Id="rId3" Type="http://schemas.openxmlformats.org/officeDocument/2006/relationships/tags" Target="../tags/tag2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jpeg" /><Relationship Id="rId3" Type="http://schemas.openxmlformats.org/officeDocument/2006/relationships/image" Target="../media/image16.png" /><Relationship Id="rId4" Type="http://schemas.openxmlformats.org/officeDocument/2006/relationships/tags" Target="../tags/tag2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9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0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Relationship Id="rId3" Type="http://schemas.openxmlformats.org/officeDocument/2006/relationships/tags" Target="../tags/tag3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Relationship Id="rId3" Type="http://schemas.openxmlformats.org/officeDocument/2006/relationships/tags" Target="../tags/tag32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33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4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9.png" /><Relationship Id="rId4" Type="http://schemas.openxmlformats.org/officeDocument/2006/relationships/tags" Target="../tags/tag35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6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7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tags" Target="../tags/tag38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Relationship Id="rId3" Type="http://schemas.openxmlformats.org/officeDocument/2006/relationships/image" Target="../media/image22.png" /><Relationship Id="rId4" Type="http://schemas.openxmlformats.org/officeDocument/2006/relationships/image" Target="../media/image23.png" /><Relationship Id="rId5" Type="http://schemas.openxmlformats.org/officeDocument/2006/relationships/tags" Target="../tags/tag39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4.png" /><Relationship Id="rId4" Type="http://schemas.openxmlformats.org/officeDocument/2006/relationships/image" Target="../media/image25.png" /><Relationship Id="rId5" Type="http://schemas.openxmlformats.org/officeDocument/2006/relationships/tags" Target="../tags/tag40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72715" y="24542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7920" y="24542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672715" y="33496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72715" y="42449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72715" y="50844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6025" y="33470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56025" y="420052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6025" y="501650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1822450" y="443230"/>
            <a:ext cx="7186930" cy="165354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b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endParaRPr lang="en-US" altLang="zh-CN" sz="40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第一部分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考点全面复习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第9讲 光的直线传播 光的反射 </a:t>
            </a:r>
          </a:p>
          <a:p>
            <a:pPr marL="360045" lvl="1" algn="ctr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平面镜成像</a:t>
            </a:r>
          </a:p>
        </p:txBody>
      </p:sp>
      <p:sp>
        <p:nvSpPr>
          <p:cNvPr id="15" name="矩形 14"/>
          <p:cNvSpPr/>
          <p:nvPr/>
        </p:nvSpPr>
        <p:spPr>
          <a:xfrm>
            <a:off x="3592830" y="244157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92830" y="331660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92830" y="421195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92830" y="506222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1156335"/>
            <a:ext cx="10759440" cy="41141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13690" y="35433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821055" y="617855"/>
            <a:ext cx="10820400" cy="54775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知识点1  光的直线传播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光在同种均匀介质中沿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传播；真空中的光速可以近似取为c＝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</a:t>
            </a:r>
            <a:r>
              <a:rPr lang="en-US" altLang="zh-CN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m/s，光在水、玻璃中的传播速度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在真空中的传播速度。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知识点2  光的反射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光的反射定律：在反射现象中，反射光线、入射光线和法线都在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内；反射光线、入射光线分别位于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两侧；入射角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反射角。在反射现象中，光路是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知识点3  平面镜成像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平面镜所成像的大小与物体的大小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，像和物体到平面镜的距离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，像和物体的连线与镜面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。平面镜所成的像与物体关于镜面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305300" y="126682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直线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0079355" y="1266825"/>
            <a:ext cx="105029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3×10</a:t>
            </a:r>
            <a:r>
              <a:rPr lang="en-US" altLang="zh-CN" sz="2400" b="1" baseline="300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8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606925" y="178498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小于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9722485" y="2936240"/>
            <a:ext cx="140716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同一平面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853940" y="339661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法线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620635" y="339661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等于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864360" y="396811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可逆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833745" y="5006340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相等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334625" y="5006340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相等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4058920" y="552640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垂直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9411970" y="552640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对称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2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8" grpId="2"/>
      <p:bldP spid="5" grpId="3"/>
      <p:bldP spid="5" grpId="4"/>
      <p:bldP spid="7" grpId="5"/>
      <p:bldP spid="7" grpId="6"/>
      <p:bldP spid="9" grpId="7"/>
      <p:bldP spid="9" grpId="8"/>
      <p:bldP spid="10" grpId="9"/>
      <p:bldP spid="10" grpId="10"/>
      <p:bldP spid="11" grpId="11"/>
      <p:bldP spid="11" grpId="12"/>
      <p:bldP spid="12" grpId="13"/>
      <p:bldP spid="12" grpId="14"/>
      <p:bldP spid="2" grpId="15"/>
      <p:bldP spid="2" grpId="16"/>
      <p:bldP spid="4" grpId="17"/>
      <p:bldP spid="4" grpId="18"/>
      <p:bldP spid="13" grpId="19"/>
      <p:bldP spid="13" grpId="20"/>
      <p:bldP spid="14" grpId="21"/>
      <p:bldP spid="14" grpId="2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651510" y="1305560"/>
            <a:ext cx="11044555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/>
              <a:t>例1 (2017· 广西)如 图 9-1所示。下面是进行“探究平 面镜成像特点”的活动过程: (1)组装仪器时,要使玻璃板 与水平桌面的白纸相互</a:t>
            </a:r>
            <a:r>
              <a:rPr lang="zh-CN" altLang="en-US" sz="2000" u="sng"/>
              <a:t> </a:t>
            </a:r>
            <a:r>
              <a:rPr lang="en-US" altLang="zh-CN" sz="2000" u="sng"/>
              <a:t>                 </a:t>
            </a:r>
            <a:r>
              <a:rPr lang="zh-CN" altLang="en-US" sz="2000"/>
              <a:t> (选填“平行”或“垂直”);</a:t>
            </a:r>
          </a:p>
          <a:p>
            <a:pPr>
              <a:lnSpc>
                <a:spcPct val="150000"/>
              </a:lnSpc>
            </a:pPr>
            <a:r>
              <a:rPr lang="zh-CN" altLang="en-US" sz="2000"/>
              <a:t> (2)实验中,看到两个不重合的蜡烛A 的 像,为了消除这个影响,下列做法可行的是</a:t>
            </a:r>
            <a:r>
              <a:rPr lang="zh-CN" altLang="en-US" sz="2000" u="sng"/>
              <a:t> </a:t>
            </a:r>
            <a:r>
              <a:rPr lang="en-US" altLang="zh-CN" sz="2000" u="sng"/>
              <a:t>           </a:t>
            </a:r>
            <a:r>
              <a:rPr lang="zh-CN" altLang="en-US" sz="2000"/>
              <a:t> (填序号); A.换用较薄的玻璃板 B.换用较厚的玻璃板 C.调整观察蜡烛A 的像的角度 </a:t>
            </a:r>
          </a:p>
          <a:p>
            <a:pPr>
              <a:lnSpc>
                <a:spcPct val="150000"/>
              </a:lnSpc>
            </a:pPr>
            <a:r>
              <a:rPr lang="zh-CN" altLang="en-US" sz="2000"/>
              <a:t>(3)消除影响后,移动蜡烛A 逐渐靠近玻 璃板,观察到它的像的大小 </a:t>
            </a:r>
            <a:r>
              <a:rPr lang="zh-CN" altLang="en-US" sz="2000" u="sng"/>
              <a:t> </a:t>
            </a:r>
            <a:r>
              <a:rPr lang="en-US" altLang="zh-CN" sz="2000" u="sng"/>
              <a:t>              </a:t>
            </a:r>
            <a:r>
              <a:rPr lang="zh-CN" altLang="en-US" sz="2000"/>
              <a:t>(选填 “变大”“不变”或“变小”); </a:t>
            </a:r>
          </a:p>
          <a:p>
            <a:pPr>
              <a:lnSpc>
                <a:spcPct val="150000"/>
              </a:lnSpc>
            </a:pPr>
            <a:r>
              <a:rPr lang="zh-CN" altLang="en-US" sz="2000"/>
              <a:t>(4)实验中,移去在蜡烛A 成像位置处的 蜡烛B,在这个位置放一光屏,发现光屏上不 能承接到蜡烛A 的像,说明平面镜所成的像 是 </a:t>
            </a:r>
            <a:r>
              <a:rPr lang="zh-CN" altLang="en-US" sz="2000" u="sng"/>
              <a:t> </a:t>
            </a:r>
            <a:r>
              <a:rPr lang="en-US" altLang="zh-CN" sz="2000" u="sng"/>
              <a:t>              </a:t>
            </a:r>
            <a:r>
              <a:rPr lang="zh-CN" altLang="en-US" sz="2000"/>
              <a:t>(选填“实”或“虚”)像。 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872355" y="179070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垂直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9548495" y="225107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A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964170" y="319849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不变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207510" y="453834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虚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4" grpId="2"/>
      <p:bldP spid="4" grpId="3"/>
      <p:bldP spid="5" grpId="4"/>
      <p:bldP spid="5" grpId="5"/>
      <p:bldP spid="6" grpId="6"/>
      <p:bldP spid="6" grpId="7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13740" y="1049020"/>
            <a:ext cx="1104455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【解析】平面镜所成的像与物体关于平面 镜对称,如果玻璃板没有与桌面垂直,蜡烛的 像与蜡烛不在同一水平面上;厚玻璃板两个反 射面都会发生反射现象,会产生重影从而影响 观察,因此实验时需采用很薄的玻璃板;当蜡 烛B 与蜡烛A 的像能够完全重合时,撤去蜡 烛B 并在原蜡烛B 的位置放一与玻璃板平行 的光屏,发现光屏上不能承接到像,说明平面 镜所成的是虚像(虚像不能用光屏承接)。</a:t>
            </a:r>
            <a:endParaRPr lang="zh-CN" altLang="en-US" sz="20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8660" y="4012565"/>
            <a:ext cx="1077468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>
                <a:solidFill>
                  <a:srgbClr val="FF0000"/>
                </a:solidFill>
              </a:rPr>
              <a:t>方法指导: </a:t>
            </a:r>
            <a:r>
              <a:rPr lang="zh-CN" altLang="en-US" sz="2000"/>
              <a:t>明确实验的目的和步骤,根据 物体在平面镜中成像特点进行判断:物体在平 面镜中成虚像,物像大小相等,物像连线垂直 镜面,物像到平面镜的距离相等。实像能用光 屏承接,虚像不能用光屏承接。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34365" y="1283970"/>
            <a:ext cx="1125918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2400"/>
              <a:t>例2 (2020·天津)一束平行光与镜面 成 30°角 射 到 平 面 镜 上,反 射 角 大 小 是</a:t>
            </a:r>
            <a:r>
              <a:rPr lang="zh-CN" altLang="en-US" sz="2400" u="sng"/>
              <a:t> </a:t>
            </a:r>
            <a:r>
              <a:rPr lang="en-US" altLang="zh-CN" sz="2400" u="sng"/>
              <a:t>           </a:t>
            </a:r>
            <a:r>
              <a:rPr lang="zh-CN" altLang="en-US" sz="2400"/>
              <a:t> 。人迎着反射光的方向可以看到 刺眼的光,而在其他方向却看不到反射光,这 是由于发生了</a:t>
            </a:r>
            <a:r>
              <a:rPr lang="zh-CN" altLang="en-US" sz="2400" u="sng"/>
              <a:t> </a:t>
            </a:r>
            <a:r>
              <a:rPr lang="en-US" altLang="zh-CN" sz="2400" u="sng"/>
              <a:t>                  </a:t>
            </a:r>
            <a:r>
              <a:rPr lang="zh-CN" altLang="en-US" sz="2400"/>
              <a:t> (选填“镜面反射”或 “漫反射”)。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71270" y="1960880"/>
            <a:ext cx="63881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000">
                <a:solidFill>
                  <a:srgbClr val="FF0000"/>
                </a:solidFill>
                <a:sym typeface="+mn-ea"/>
              </a:rPr>
              <a:t>60°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078480" y="2478405"/>
            <a:ext cx="1198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000">
                <a:solidFill>
                  <a:srgbClr val="FF0000"/>
                </a:solidFill>
                <a:sym typeface="+mn-ea"/>
              </a:rPr>
              <a:t>镜面反射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54405" y="4022725"/>
            <a:ext cx="1054798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2400">
                <a:solidFill>
                  <a:srgbClr val="FF0000"/>
                </a:solidFill>
              </a:rPr>
              <a:t>方法指导: </a:t>
            </a:r>
            <a:r>
              <a:rPr lang="zh-CN" altLang="en-US" sz="2400"/>
              <a:t>要正确理解反射角和入射角的 大小关系,同时理解镜面反射和漫反射的 区别。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6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710" y="494030"/>
            <a:ext cx="5910580" cy="5549265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891405" y="148590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A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" y="692150"/>
            <a:ext cx="8384540" cy="4708525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215255" y="208978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D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55905" y="354330"/>
            <a:ext cx="11450320" cy="519112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20370" y="141288"/>
            <a:ext cx="10820400" cy="64395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 (2020·广西柳州)如 图9-5所示为探究光的反射规律的实验装 置,平面镜M 的上方竖直放置一块附有量角 器的白色光屏,光屏由可以绕ON 折转的E、F 两块板组成。</a:t>
            </a:r>
            <a:endParaRPr kumimoji="0" sz="20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(1)让一束光沿着E 板射到镜面的O 点, 由于光在E 板发生</a:t>
            </a:r>
            <a:r>
              <a:rPr kumimoji="0" sz="20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sz="20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(选填</a:t>
            </a:r>
            <a:endParaRPr kumimoji="0" sz="20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“镜面” 或“漫”)反射,从光屏前不同方向都可以看到 E 板上光线AO 的</a:t>
            </a:r>
            <a:endParaRPr kumimoji="0" sz="20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径迹。 (2)转动F 板,当它与E 板共面时,F 板 上可找到反射光找OB,它</a:t>
            </a:r>
            <a:endParaRPr kumimoji="0" sz="20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与入射光线AO 分 别位于</a:t>
            </a:r>
            <a:r>
              <a:rPr kumimoji="0" sz="20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sz="20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</a:t>
            </a: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两侧。这时将F 板向前或 后折,</a:t>
            </a:r>
            <a:endParaRPr kumimoji="0" sz="20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在F 板上</a:t>
            </a:r>
            <a:r>
              <a:rPr kumimoji="0" sz="20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sz="20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</a:t>
            </a: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(选填“能”或“不 能”)看到反射光线OB,说明反射光线、</a:t>
            </a:r>
            <a:endParaRPr kumimoji="0" sz="20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入射 光线与法线在同一平面内。</a:t>
            </a:r>
            <a:endParaRPr kumimoji="0" sz="20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(3)下表记录了光束以不同角度入射时对 应的反射角: </a:t>
            </a:r>
            <a:endParaRPr kumimoji="0" sz="20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分析表中数据可得:反射角</a:t>
            </a:r>
            <a:r>
              <a:rPr kumimoji="0" sz="20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sz="20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</a:t>
            </a: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入 射角(填写这两个角的大</a:t>
            </a:r>
            <a:endParaRPr kumimoji="0" sz="20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小关系)。若一束光 以70°的入射角射到镜面上,则对应的反射角为</a:t>
            </a:r>
            <a:r>
              <a:rPr kumimoji="0" sz="20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sz="20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kumimoji="0" sz="20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。</a:t>
            </a:r>
            <a:endParaRPr kumimoji="0" sz="20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1014730"/>
            <a:ext cx="2322195" cy="26803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250" y="4300855"/>
            <a:ext cx="4879975" cy="1080770"/>
          </a:xfrm>
          <a:prstGeom prst="rect">
            <a:avLst/>
          </a:prstGeom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864350" y="142049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漫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842385" y="313118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法线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34795" y="369506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不能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475355" y="538162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等于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8040370" y="598741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70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°</a:t>
            </a: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8" grpId="2"/>
      <p:bldP spid="9" grpId="3"/>
      <p:bldP spid="9" grpId="4"/>
      <p:bldP spid="10" grpId="5"/>
      <p:bldP spid="10" grpId="6"/>
      <p:bldP spid="11" grpId="7"/>
      <p:bldP spid="11" grpId="8"/>
      <p:bldP spid="16" grpId="9"/>
      <p:bldP spid="16" grpId="1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55905" y="35433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kumimoji="0" lang="en-US" altLang="zh-CN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kumimoji="0" lang="en-US" altLang="zh-CN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31825" y="496888"/>
            <a:ext cx="11186795" cy="58623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拓展提升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(2021·广西桂林)如图9-6甲所示是小 林“探究平面镜成像时像与物的关系”的装 置,其中A、B 蜡烛完全相同,玻璃板固定在 50cm处。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(1)小林应选择较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(选填“厚” 或“薄”)的玻璃板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进行实验。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(2)A 蜡烛固定在10cm处,发现B 蜡烛 在90cm处时与A 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蜡烛的像完全重合,可初 步得出:像与物到平面镜的距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离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(3)B 蜡烛能跟A 蜡烛的像完全重合,说明:平面镜所成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的像与物体的大小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。在图9-6乙中,若图中的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人走下桥, 她们在水中的像大小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125" y="2238375"/>
            <a:ext cx="3890010" cy="4121150"/>
          </a:xfrm>
          <a:prstGeom prst="rect">
            <a:avLst/>
          </a:prstGeom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156585" y="177800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薄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224280" y="406844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相等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302635" y="518731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相等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124450" y="572643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不变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7" grpId="2"/>
      <p:bldP spid="8" grpId="3"/>
      <p:bldP spid="8" grpId="4"/>
      <p:bldP spid="9" grpId="5"/>
      <p:bldP spid="9" grpId="6"/>
      <p:bldP spid="10" grpId="7"/>
      <p:bldP spid="10" grpId="8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72715" y="24542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7920" y="24542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672715" y="33496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72715" y="42449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72715" y="50844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6025" y="33470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56025" y="420052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6025" y="501650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1822450" y="443230"/>
            <a:ext cx="7186930" cy="165354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b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endParaRPr lang="en-US" altLang="zh-CN" sz="40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第一部分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考点全面复习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第10讲 光的折射 光的色散</a:t>
            </a:r>
          </a:p>
        </p:txBody>
      </p:sp>
      <p:sp>
        <p:nvSpPr>
          <p:cNvPr id="15" name="矩形 14"/>
          <p:cNvSpPr/>
          <p:nvPr/>
        </p:nvSpPr>
        <p:spPr>
          <a:xfrm>
            <a:off x="3515360" y="242443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67430" y="332613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67430" y="418592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67430" y="505333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" y="1367790"/>
            <a:ext cx="11060430" cy="39287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67970" y="35433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6786" t="6022" r="14251" b="0"/>
          <a:stretch>
            <a:fillRect/>
          </a:stretch>
        </p:blipFill>
        <p:spPr>
          <a:xfrm rot="20460000">
            <a:off x="434272" y="95250"/>
            <a:ext cx="778510" cy="1151890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723900" y="835660"/>
            <a:ext cx="11135360" cy="49390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知识点4  光的折射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360045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光的折射定律： 光从空气斜射入水中或其他介质时，折射光线向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方向偏折，折射角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入射角。当入射角增大时，折射角也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。当光从空气垂直射入水中或其他介质中时，传播方向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。在折射现象中，光路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知识点5  光的色散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光的色散说明，太阳光是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光，色光的三原色分别是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　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知识点6  红外线、紫外线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物体温度越高，向外辐射的红外线越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，红外线的应用有红外线夜视仪等；紫外线不仅可以杀菌，还具有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效应，比如鉴别钞票等。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776460" y="1449070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法线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276475" y="206692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小于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970520" y="206692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增大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399405" y="2527300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不变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9191625" y="2608580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可逆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447540" y="3652520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复色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553450" y="3652520"/>
            <a:ext cx="171323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红、绿、蓝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194425" y="4699000"/>
            <a:ext cx="488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强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782185" y="523049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荧光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  <p:bldP spid="2" grpId="2"/>
      <p:bldP spid="4" grpId="3"/>
      <p:bldP spid="4" grpId="4"/>
      <p:bldP spid="5" grpId="5"/>
      <p:bldP spid="5" grpId="6"/>
      <p:bldP spid="7" grpId="7"/>
      <p:bldP spid="7" grpId="8"/>
      <p:bldP spid="8" grpId="9"/>
      <p:bldP spid="8" grpId="10"/>
      <p:bldP spid="9" grpId="11"/>
      <p:bldP spid="9" grpId="12"/>
      <p:bldP spid="10" grpId="13"/>
      <p:bldP spid="10" grpId="14"/>
      <p:bldP spid="11" grpId="15"/>
      <p:bldP spid="11" grpId="16"/>
      <p:bldP spid="12" grpId="17"/>
      <p:bldP spid="12" grpId="18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781050" y="374650"/>
            <a:ext cx="11044555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sz="2000"/>
              <a:t>例2 (2021·辽宁朝阳)日食的形成,与 下列光现象中原理相同的是( </a:t>
            </a:r>
            <a:r>
              <a:rPr lang="en-US" sz="2000"/>
              <a:t>         </a:t>
            </a:r>
            <a:r>
              <a:rPr sz="2000"/>
              <a:t>) </a:t>
            </a:r>
          </a:p>
          <a:p>
            <a:pPr>
              <a:lnSpc>
                <a:spcPct val="150000"/>
              </a:lnSpc>
            </a:pPr>
            <a:r>
              <a:rPr sz="2000"/>
              <a:t>A.密林地上的光斑是光沿直线传播形 成的</a:t>
            </a:r>
          </a:p>
          <a:p>
            <a:pPr>
              <a:lnSpc>
                <a:spcPct val="150000"/>
              </a:lnSpc>
            </a:pPr>
            <a:r>
              <a:rPr sz="2000"/>
              <a:t>B.水中荷花的倒影是光的反射形成的</a:t>
            </a:r>
          </a:p>
          <a:p>
            <a:pPr>
              <a:lnSpc>
                <a:spcPct val="150000"/>
              </a:lnSpc>
            </a:pPr>
            <a:r>
              <a:rPr sz="2000"/>
              <a:t> C.河水看起来变浅是光的折射形成的 </a:t>
            </a:r>
          </a:p>
          <a:p>
            <a:pPr>
              <a:lnSpc>
                <a:spcPct val="150000"/>
              </a:lnSpc>
            </a:pPr>
            <a:r>
              <a:rPr sz="2000"/>
              <a:t>D.阳光通过三棱镜变成七色光是光的色 散现象 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8190230" y="51498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A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74040" y="2774315"/>
            <a:ext cx="11044555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sz="2000">
                <a:solidFill>
                  <a:srgbClr val="0070C0"/>
                </a:solidFill>
              </a:rPr>
              <a:t>【解析】光从一种介质斜射入另一种介质 时,光的传播方向会发生偏折;光在同一均匀 介质中是沿直线传播的;光的反射是指光线遇 到障碍物被反射回来的现象。密林地上的光 斑是小孔成像,是由光的直线传播形成的,故 A正确;水中荷花的倒影属于平面镜成像,是 由光的反射形成的,故B错误;河水看起来变 浅是光从水中斜射入空气中发生折射形成的, 故C 错误;太阳光透过三棱镜会分解成红、 橙、黄、绿、青、蓝、紫七种颜色,是光的色散现 象,属于光的折射现象,故D错误。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79425" y="5173980"/>
            <a:ext cx="1104455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sz="2000">
                <a:solidFill>
                  <a:srgbClr val="FF0000"/>
                </a:solidFill>
              </a:rPr>
              <a:t>  方法指导: </a:t>
            </a:r>
            <a:r>
              <a:rPr sz="2000"/>
              <a:t>要学会寻找现象的本质,如下 雨过后云层间的众多小水珠对太阳光的折射 形成的彩虹,白光通过三棱镜发生的色散,本 质上都是光的折射现象。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2"/>
      <p:bldP spid="8" grpId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1484630" y="368935"/>
            <a:ext cx="1012698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/>
              <a:t>3.(2018·山东东营)面对清澈见底、看 起来不过齐腰深的池水,不会游泳的人千万不 要贸然下去,因为人们看到的池水深度和它的 实际深度并不相同。如图10-5所示中能正 确解释此现象的是(</a:t>
            </a:r>
            <a:r>
              <a:rPr lang="en-US" altLang="zh-CN" sz="2400"/>
              <a:t>      </a:t>
            </a:r>
            <a:r>
              <a:rPr lang="zh-CN" altLang="en-US" sz="2400"/>
              <a:t> )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079615" y="166179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C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310" y="2122170"/>
            <a:ext cx="4217035" cy="40449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198120" y="29718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876935" y="689928"/>
            <a:ext cx="10820400" cy="2399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lang="en-US" altLang="zh-CN" sz="2400" b="1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（2019·贵港）如图10-7所示，OA′是入射光线AO的折射光线，请在图中画出入射光线BO的反射光线和该入射光线在水中的折射光线的大致方向。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ts val="4500"/>
              </a:lnSpc>
              <a:buClrTx/>
              <a:buSzTx/>
              <a:buFontTx/>
              <a:buNone/>
            </a:pPr>
            <a:r>
              <a:rPr lang="en-US" altLang="zh-CN" sz="2400" b="1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.（2020·赤峰）如图10-8所示，一束光射向玻璃砖并穿过玻璃砖，画出这束光进入玻璃和离开玻璃后的光线。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545" y="3321050"/>
            <a:ext cx="2274570" cy="23742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l="18049" t="13043" r="0" b="0"/>
          <a:stretch>
            <a:fillRect/>
          </a:stretch>
        </p:blipFill>
        <p:spPr>
          <a:xfrm>
            <a:off x="3707130" y="3254375"/>
            <a:ext cx="2522855" cy="25571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935" y="3528060"/>
            <a:ext cx="2809875" cy="20478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rcRect l="28471" t="19843" r="0"/>
          <a:stretch>
            <a:fillRect/>
          </a:stretch>
        </p:blipFill>
        <p:spPr>
          <a:xfrm>
            <a:off x="9049385" y="3426460"/>
            <a:ext cx="2599055" cy="245808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文本框 100"/>
          <p:cNvSpPr txBox="1"/>
          <p:nvPr/>
        </p:nvSpPr>
        <p:spPr>
          <a:xfrm>
            <a:off x="661670" y="688340"/>
            <a:ext cx="1097724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198120" indent="-198120">
              <a:lnSpc>
                <a:spcPct val="150000"/>
              </a:lnSpc>
            </a:pPr>
            <a:r>
              <a:rPr 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拓展提升</a:t>
            </a:r>
            <a:r>
              <a:rPr 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sz="2400" b="0">
                <a:ea typeface="宋体" panose="02010600030101010101" pitchFamily="2" charset="-122"/>
              </a:rPr>
              <a:t>（2021•枣庄）如图是光源S发出的光线从水中斜射入空气中的光路图，下列关于人在岸上观察到光源S所成像的说法正确的是（　　）</a:t>
            </a:r>
          </a:p>
          <a:p>
            <a:pPr marL="198120" indent="-198120">
              <a:lnSpc>
                <a:spcPct val="150000"/>
              </a:lnSpc>
            </a:pPr>
            <a:r>
              <a:rPr lang="zh-CN" sz="2400" b="0">
                <a:ea typeface="宋体" panose="02010600030101010101" pitchFamily="2" charset="-122"/>
              </a:rPr>
              <a:t>A．光源S所成的虚像在直线①上</a:t>
            </a:r>
            <a:r>
              <a:rPr lang="en-US" sz="2400" b="0">
                <a:latin typeface="宋体" panose="02010600030101010101" pitchFamily="2" charset="-122"/>
              </a:rPr>
              <a:t>	</a:t>
            </a:r>
            <a:endParaRPr lang="zh-CN" sz="2400" b="0">
              <a:ea typeface="宋体" panose="02010600030101010101" pitchFamily="2" charset="-122"/>
            </a:endParaRPr>
          </a:p>
          <a:p>
            <a:pPr marL="198120" indent="-198120">
              <a:lnSpc>
                <a:spcPct val="150000"/>
              </a:lnSpc>
            </a:pPr>
            <a:r>
              <a:rPr lang="zh-CN" sz="2400" b="0">
                <a:ea typeface="宋体" panose="02010600030101010101" pitchFamily="2" charset="-122"/>
              </a:rPr>
              <a:t>B．光源S所成的虚像在直线②上</a:t>
            </a:r>
            <a:r>
              <a:rPr lang="en-US" sz="2400" b="0">
                <a:latin typeface="宋体" panose="02010600030101010101" pitchFamily="2" charset="-122"/>
              </a:rPr>
              <a:t>	</a:t>
            </a:r>
            <a:endParaRPr lang="zh-CN" sz="2400" b="0">
              <a:ea typeface="宋体" panose="02010600030101010101" pitchFamily="2" charset="-122"/>
            </a:endParaRPr>
          </a:p>
          <a:p>
            <a:pPr marL="198120" indent="-198120">
              <a:lnSpc>
                <a:spcPct val="150000"/>
              </a:lnSpc>
            </a:pPr>
            <a:r>
              <a:rPr lang="zh-CN" sz="2400" b="0">
                <a:ea typeface="宋体" panose="02010600030101010101" pitchFamily="2" charset="-122"/>
              </a:rPr>
              <a:t>C．光源S所成的实像在直线①上</a:t>
            </a:r>
            <a:r>
              <a:rPr lang="en-US" sz="2400" b="0">
                <a:latin typeface="宋体" panose="02010600030101010101" pitchFamily="2" charset="-122"/>
              </a:rPr>
              <a:t>	</a:t>
            </a:r>
            <a:endParaRPr lang="zh-CN" sz="2400" b="0">
              <a:ea typeface="宋体" panose="02010600030101010101" pitchFamily="2" charset="-122"/>
            </a:endParaRPr>
          </a:p>
          <a:p>
            <a:pPr marL="198120" indent="-198120">
              <a:lnSpc>
                <a:spcPct val="150000"/>
              </a:lnSpc>
            </a:pPr>
            <a:r>
              <a:rPr lang="zh-CN" sz="2400" b="0">
                <a:ea typeface="宋体" panose="02010600030101010101" pitchFamily="2" charset="-122"/>
              </a:rPr>
              <a:t>D．光源S所成的实像在直线②上</a:t>
            </a:r>
            <a:endParaRPr lang="zh-CN" altLang="en-US" sz="2400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8556625" y="135699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A</a:t>
            </a:r>
          </a:p>
        </p:txBody>
      </p:sp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6278245" y="1969770"/>
            <a:ext cx="4074795" cy="256286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文本框 100"/>
          <p:cNvSpPr txBox="1"/>
          <p:nvPr/>
        </p:nvSpPr>
        <p:spPr>
          <a:xfrm>
            <a:off x="607695" y="839470"/>
            <a:ext cx="1097724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198120" indent="-198120">
              <a:lnSpc>
                <a:spcPct val="150000"/>
              </a:lnSpc>
            </a:pPr>
            <a:r>
              <a:rPr 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拓展提升</a:t>
            </a:r>
            <a:r>
              <a:rPr sz="2400"/>
              <a:t>3.(2021·辽宁丹东)请在图10-11中 画出发光点S 经平面镜MN 反射后过P 点 的光路图,并画出过P 点的反射光线在水面 发生折射时,折射光线的大致方向。</a:t>
            </a:r>
          </a:p>
        </p:txBody>
      </p:sp>
      <p:pic>
        <p:nvPicPr>
          <p:cNvPr id="2" name="图片 -2147482512" descr="P31《拓展提升》第3题答案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535" y="2298700"/>
            <a:ext cx="3420110" cy="3535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3742856" name="图片 1073742855" descr="菁优网：http://www.jyeoo.co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365" y="2441575"/>
            <a:ext cx="2788285" cy="33921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566535" y="5188585"/>
            <a:ext cx="182499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198120" indent="-198120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答案：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552700" y="24542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7920" y="24542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552700" y="33496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552700" y="42449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552700" y="50844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6025" y="33470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56025" y="420052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6025" y="501650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1822450" y="443230"/>
            <a:ext cx="7186930" cy="165354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b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endParaRPr lang="en-US" altLang="zh-CN" sz="40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第一部分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考点全面复习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第11讲 透镜及其应用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56025" y="58705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直击实验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2552700" y="592391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05</a:t>
            </a:r>
          </a:p>
        </p:txBody>
      </p:sp>
      <p:sp>
        <p:nvSpPr>
          <p:cNvPr id="15" name="矩形 14"/>
          <p:cNvSpPr/>
          <p:nvPr/>
        </p:nvSpPr>
        <p:spPr>
          <a:xfrm>
            <a:off x="3523615" y="244983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23615" y="332549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23615" y="421830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23615" y="508000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23615" y="587946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" y="1141730"/>
            <a:ext cx="10851515" cy="43643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946150" y="695960"/>
            <a:ext cx="1055941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知识点1  </a:t>
            </a:r>
            <a:r>
              <a:rPr lang="zh-CN" altLang="en-US" sz="2400" b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透镜及其作用</a:t>
            </a:r>
            <a:endParaRPr lang="zh-CN" altLang="en-US" sz="24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/>
              <a:t>1.凸透镜对光有</a:t>
            </a:r>
            <a:r>
              <a:rPr lang="zh-CN" altLang="en-US" sz="2400" u="sng"/>
              <a:t> </a:t>
            </a:r>
            <a:r>
              <a:rPr lang="en-US" altLang="zh-CN" sz="2400" u="sng"/>
              <a:t>               </a:t>
            </a:r>
            <a:r>
              <a:rPr lang="zh-CN" altLang="en-US" sz="2400"/>
              <a:t> 作用,凹透 镜对光有</a:t>
            </a:r>
            <a:r>
              <a:rPr lang="zh-CN" altLang="en-US" sz="2400" u="sng"/>
              <a:t> </a:t>
            </a:r>
            <a:r>
              <a:rPr lang="en-US" altLang="zh-CN" sz="2400" u="sng"/>
              <a:t>                     </a:t>
            </a:r>
            <a:r>
              <a:rPr lang="zh-CN" altLang="en-US" sz="2400"/>
              <a:t> 作用。</a:t>
            </a:r>
          </a:p>
          <a:p>
            <a:pPr>
              <a:lnSpc>
                <a:spcPct val="150000"/>
              </a:lnSpc>
            </a:pPr>
            <a:r>
              <a:rPr lang="zh-CN" altLang="en-US" sz="2400"/>
              <a:t> 2.在图11-1中画出入射到凸、凹透镜 的三条特殊光线的光路。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440" y="2459990"/>
            <a:ext cx="8615045" cy="3695065"/>
          </a:xfrm>
          <a:prstGeom prst="rect">
            <a:avLst/>
          </a:prstGeom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298190" y="1342390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会聚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614285" y="1342390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发散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2"/>
      <p:bldP spid="12" grpId="3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17805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51255" y="889952"/>
            <a:ext cx="10820400" cy="50774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知识点2  凸透镜的成像规律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当u＞2f时，成 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 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像，应用有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当f＜u＜2f时，成 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像，应用有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当u＜f时，成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像，应用有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</a:t>
            </a:r>
            <a:r>
              <a:rPr lang="en-US" altLang="zh-CN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 当u＝2f时，成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、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像，可由此算出焦距。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 当u 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f时，不成像。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知识点3  眼镜和眼镜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近视眼使来自远处的光会聚在视网膜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，应佩戴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透镜来矫正。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远视眼使来自近处的光会聚在视网膜 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，应佩戴</a:t>
            </a:r>
            <a:r>
              <a:rPr lang="zh-CN" altLang="en-US" sz="2400" b="1" u="sng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　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透镜来矫正。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636010" y="156273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缩小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684395" y="156273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倒立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071870" y="1562735"/>
            <a:ext cx="488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实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8201660" y="1562735"/>
            <a:ext cx="110109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照相机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966210" y="2139950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放大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108575" y="2139950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倒立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17615" y="2139950"/>
            <a:ext cx="488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实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8536940" y="2139950"/>
            <a:ext cx="110109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投影仪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3461385" y="260032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放大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4551680" y="260032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正立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784850" y="2600325"/>
            <a:ext cx="488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虚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7950835" y="2717165"/>
            <a:ext cx="110109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放大镜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3538220" y="319849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等大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4684395" y="3198495"/>
            <a:ext cx="795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倒立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071870" y="3198495"/>
            <a:ext cx="488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实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2242185" y="3841115"/>
            <a:ext cx="3365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=</a:t>
            </a:r>
            <a:endParaRPr lang="en-US" altLang="zh-CN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559550" y="4843145"/>
            <a:ext cx="488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前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8648065" y="4843145"/>
            <a:ext cx="488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凹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6560820" y="5450205"/>
            <a:ext cx="488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后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8740775" y="5450205"/>
            <a:ext cx="488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凸</a:t>
            </a:r>
            <a:endParaRPr lang="zh-CN" altLang="en-US" sz="2400" b="1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2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2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2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2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2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3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3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3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3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3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1"/>
      <p:bldP spid="4" grpId="2"/>
      <p:bldP spid="5" grpId="3"/>
      <p:bldP spid="5" grpId="4"/>
      <p:bldP spid="7" grpId="5"/>
      <p:bldP spid="7" grpId="6"/>
      <p:bldP spid="8" grpId="7"/>
      <p:bldP spid="8" grpId="8"/>
      <p:bldP spid="9" grpId="9"/>
      <p:bldP spid="9" grpId="10"/>
      <p:bldP spid="10" grpId="11"/>
      <p:bldP spid="10" grpId="12"/>
      <p:bldP spid="11" grpId="13"/>
      <p:bldP spid="11" grpId="14"/>
      <p:bldP spid="12" grpId="15"/>
      <p:bldP spid="12" grpId="16"/>
      <p:bldP spid="13" grpId="17"/>
      <p:bldP spid="13" grpId="18"/>
      <p:bldP spid="14" grpId="19"/>
      <p:bldP spid="14" grpId="20"/>
      <p:bldP spid="15" grpId="21"/>
      <p:bldP spid="15" grpId="22"/>
      <p:bldP spid="17" grpId="23"/>
      <p:bldP spid="17" grpId="24"/>
      <p:bldP spid="18" grpId="25"/>
      <p:bldP spid="18" grpId="26"/>
      <p:bldP spid="20" grpId="27"/>
      <p:bldP spid="20" grpId="28"/>
      <p:bldP spid="21" grpId="29"/>
      <p:bldP spid="21" grpId="30"/>
      <p:bldP spid="22" grpId="31"/>
      <p:bldP spid="22" grpId="32"/>
      <p:bldP spid="19" grpId="33"/>
      <p:bldP spid="19" grpId="34"/>
      <p:bldP spid="23" grpId="35"/>
      <p:bldP spid="23" grpId="36"/>
      <p:bldP spid="24" grpId="37"/>
      <p:bldP spid="24" grpId="38"/>
      <p:bldP spid="25" grpId="39"/>
      <p:bldP spid="25" grpId="4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74040" y="373380"/>
            <a:ext cx="11044555" cy="5631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200000"/>
              </a:lnSpc>
            </a:pPr>
            <a:r>
              <a:rPr sz="2000"/>
              <a:t>例2</a:t>
            </a:r>
            <a:r>
              <a:rPr lang="en-US" sz="2000"/>
              <a:t> </a:t>
            </a:r>
            <a:r>
              <a:rPr sz="2000"/>
              <a:t> (2019·湖北鄂州)在“探究凸透镜 成像规律”的实验中,某小组同学利用如图 11-4甲所示装置测出了透镜的焦距后,正确 安装并调节实验装置如图11-4乙所示,在光 屏上得到一个清晰的像。下列说法正确的是 (</a:t>
            </a:r>
            <a:r>
              <a:rPr lang="en-US" sz="2000"/>
              <a:t>       </a:t>
            </a:r>
            <a:r>
              <a:rPr sz="2000"/>
              <a:t>)</a:t>
            </a:r>
          </a:p>
          <a:p>
            <a:pPr>
              <a:lnSpc>
                <a:spcPct val="200000"/>
              </a:lnSpc>
            </a:pPr>
            <a:r>
              <a:rPr sz="2000"/>
              <a:t>A.由甲图可知该透镜焦距为40cm</a:t>
            </a:r>
          </a:p>
          <a:p>
            <a:pPr>
              <a:lnSpc>
                <a:spcPct val="200000"/>
              </a:lnSpc>
            </a:pPr>
            <a:r>
              <a:rPr sz="2000"/>
              <a:t> B.乙图中成的是倒立放大的实像,符合 放大镜的成像原理 </a:t>
            </a:r>
          </a:p>
          <a:p>
            <a:pPr>
              <a:lnSpc>
                <a:spcPct val="200000"/>
              </a:lnSpc>
            </a:pPr>
            <a:r>
              <a:rPr sz="2000"/>
              <a:t>C.在乙图中保持凸透镜的位置不变,将 蜡烛与光屏的位置互换,</a:t>
            </a:r>
          </a:p>
          <a:p>
            <a:pPr>
              <a:lnSpc>
                <a:spcPct val="200000"/>
              </a:lnSpc>
            </a:pPr>
            <a:r>
              <a:rPr sz="2000"/>
              <a:t>则成像情况符合投影 仪的原理</a:t>
            </a:r>
          </a:p>
          <a:p>
            <a:pPr>
              <a:lnSpc>
                <a:spcPct val="200000"/>
              </a:lnSpc>
            </a:pPr>
            <a:r>
              <a:rPr sz="2000"/>
              <a:t>D.如果在烛焰与透镜之间放置一近视眼镜 的镜片,则将光屏</a:t>
            </a:r>
          </a:p>
          <a:p>
            <a:pPr>
              <a:lnSpc>
                <a:spcPct val="200000"/>
              </a:lnSpc>
            </a:pPr>
            <a:r>
              <a:rPr sz="2000"/>
              <a:t>适当左移可得一个清晰的像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196465" y="178689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C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964170" y="308229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不变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535" y="2526665"/>
            <a:ext cx="3352800" cy="32956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89305" y="748030"/>
            <a:ext cx="1104455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【解析】由甲图可知该透镜焦距为40cm -30cm=10cm,故 A 选项错误。当物距大 于二倍焦距时所成的像是缩小、倒立的实像, 是照相机的成像原理,故 B选项错误。根据 光路的可逆性,若将光屏和蜡烛的位置互换, 在光屏上仍能成像,此时物距小于像距,凸透镜成倒立、放大的实像,其应用是投影仪,故C 选项正确。凹透镜对光线有发散作用,当凹透 镜靠近凸透镜时,会使光线发散,像会聚在光 屏的后方,像距增大。在光屏上要得到清晰的 像,光屏要远离凸透镜,即要将光屏向右移动 才能在光屏上成清晰的像,故D选项错误。</a:t>
            </a:r>
            <a:endParaRPr lang="zh-CN" altLang="en-US" sz="20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8660" y="4012565"/>
            <a:ext cx="1077468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>
                <a:solidFill>
                  <a:srgbClr val="FF0000"/>
                </a:solidFill>
              </a:rPr>
              <a:t>方法指导: </a:t>
            </a:r>
            <a:r>
              <a:rPr lang="zh-CN" altLang="en-US" sz="2000"/>
              <a:t>本题考查学生对凸透镜成像规 律的应用,关键还是要熟记凸透镜成像的 规律。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435" y="490855"/>
            <a:ext cx="7776210" cy="5487670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736840" y="300482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A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740" y="447040"/>
            <a:ext cx="4861560" cy="2187575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449445" y="224028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B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445" y="2633980"/>
            <a:ext cx="4936490" cy="37782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100" y="3025140"/>
            <a:ext cx="4819015" cy="216598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485" y="370840"/>
            <a:ext cx="4831715" cy="59455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425" y="490220"/>
            <a:ext cx="5027930" cy="5826125"/>
          </a:xfrm>
          <a:prstGeom prst="rect">
            <a:avLst/>
          </a:prstGeom>
        </p:spPr>
      </p:pic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29030" y="585597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缩小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497320" y="1118235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远离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497320" y="1991360"/>
            <a:ext cx="144399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投影仪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8316595" y="2861945"/>
            <a:ext cx="144399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远离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6656705" y="4985385"/>
            <a:ext cx="571182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</a:rPr>
              <a:t>取走光屏，从光屏一侧透过凸透镜观看蜡烛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6148070" y="5855970"/>
            <a:ext cx="144399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变小</a:t>
            </a: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2"/>
      <p:bldP spid="13" grpId="3"/>
      <p:bldP spid="14" grpId="4"/>
      <p:bldP spid="14" grpId="5"/>
      <p:bldP spid="15" grpId="6"/>
      <p:bldP spid="15" grpId="7"/>
      <p:bldP spid="17" grpId="8"/>
      <p:bldP spid="17" grpId="9"/>
      <p:bldP spid="18" grpId="10"/>
      <p:bldP spid="18" grpId="11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204</Paragraphs>
  <Slides>38</Slides>
  <Notes>10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baseType="lpstr" size="39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242</cp:revision>
  <dcterms:created xsi:type="dcterms:W3CDTF">2019-06-19T02:08:00Z</dcterms:created>
  <dcterms:modified xsi:type="dcterms:W3CDTF">2021-10-21T01:07:24Z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9AA7EA55E89148ADADB818735BBE1C0A</vt:lpwstr>
  </property>
  <property fmtid="{D5CDD505-2E9C-101B-9397-08002B2CF9AE}" pid="3" name="KSOProductBuildVer">
    <vt:lpwstr>2052-11.1.0.11365</vt:lpwstr>
  </property>
</Properties>
</file>