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65" r:id="rId1"/>
    <p:sldMasterId id="2147490902" r:id="rId2"/>
  </p:sldMasterIdLst>
  <p:notesMasterIdLst>
    <p:notesMasterId r:id="rId3"/>
  </p:notesMasterIdLst>
  <p:sldIdLst>
    <p:sldId id="3411" r:id="rId4"/>
    <p:sldId id="3414" r:id="rId5"/>
    <p:sldId id="3417" r:id="rId6"/>
    <p:sldId id="3420" r:id="rId7"/>
    <p:sldId id="3423" r:id="rId8"/>
    <p:sldId id="3426" r:id="rId9"/>
    <p:sldId id="3429" r:id="rId10"/>
    <p:sldId id="3432" r:id="rId11"/>
    <p:sldId id="3435" r:id="rId12"/>
    <p:sldId id="3438" r:id="rId13"/>
    <p:sldId id="3441" r:id="rId14"/>
    <p:sldId id="3444" r:id="rId15"/>
    <p:sldId id="3447" r:id="rId16"/>
    <p:sldId id="3450" r:id="rId17"/>
    <p:sldId id="3453" r:id="rId18"/>
    <p:sldId id="3456" r:id="rId19"/>
    <p:sldId id="3459" r:id="rId20"/>
    <p:sldId id="3462" r:id="rId21"/>
    <p:sldId id="3465" r:id="rId22"/>
    <p:sldId id="3468" r:id="rId23"/>
    <p:sldId id="3471" r:id="rId24"/>
    <p:sldId id="3474" r:id="rId25"/>
    <p:sldId id="3477" r:id="rId26"/>
    <p:sldId id="3480" r:id="rId27"/>
    <p:sldId id="3483" r:id="rId28"/>
    <p:sldId id="3486" r:id="rId29"/>
    <p:sldId id="3489" r:id="rId30"/>
    <p:sldId id="349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66" r:id="rId1"/>
    <p:sldLayoutId id="2147490867" r:id="rId2"/>
    <p:sldLayoutId id="2147490868" r:id="rId3"/>
    <p:sldLayoutId id="2147490869" r:id="rId4"/>
    <p:sldLayoutId id="2147490870" r:id="rId5"/>
    <p:sldLayoutId id="2147490871" r:id="rId6"/>
    <p:sldLayoutId id="2147490872" r:id="rId7"/>
    <p:sldLayoutId id="2147490873" r:id="rId8"/>
    <p:sldLayoutId id="2147490874" r:id="rId9"/>
    <p:sldLayoutId id="2147490875" r:id="rId10"/>
    <p:sldLayoutId id="214749087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03" r:id="rId1"/>
    <p:sldLayoutId id="2147490904" r:id="rId2"/>
    <p:sldLayoutId id="2147490905" r:id="rId3"/>
    <p:sldLayoutId id="2147490906" r:id="rId4"/>
    <p:sldLayoutId id="2147490907" r:id="rId5"/>
    <p:sldLayoutId id="2147490908" r:id="rId6"/>
    <p:sldLayoutId id="2147490909" r:id="rId7"/>
    <p:sldLayoutId id="2147490910" r:id="rId8"/>
    <p:sldLayoutId id="2147490911" r:id="rId9"/>
    <p:sldLayoutId id="2147490912" r:id="rId10"/>
    <p:sldLayoutId id="214749091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tags" Target="../tags/tag97.xml"/><Relationship Id="rId17" Type="http://schemas.openxmlformats.org/officeDocument/2006/relationships/tags" Target="../tags/tag98.xml"/><Relationship Id="rId18" Type="http://schemas.openxmlformats.org/officeDocument/2006/relationships/tags" Target="../tags/tag99.xml"/><Relationship Id="rId19" Type="http://schemas.openxmlformats.org/officeDocument/2006/relationships/tags" Target="../tags/tag100.xml"/><Relationship Id="rId20" Type="http://schemas.openxmlformats.org/officeDocument/2006/relationships/tags" Target="../tags/tag101.xml"/><Relationship Id="rId21" Type="http://schemas.openxmlformats.org/officeDocument/2006/relationships/tags" Target="../tags/tag102.xml"/><Relationship Id="rId22" Type="http://schemas.openxmlformats.org/officeDocument/2006/relationships/tags" Target="../tags/tag103.xml"/><Relationship Id="rId23" Type="http://schemas.openxmlformats.org/officeDocument/2006/relationships/tags" Target="../tags/tag104.xml"/><Relationship Id="rId24" Type="http://schemas.openxmlformats.org/officeDocument/2006/relationships/tags" Target="../tags/tag105.xml"/><Relationship Id="rId25" Type="http://schemas.openxmlformats.org/officeDocument/2006/relationships/tags" Target="../tags/tag106.xml"/><Relationship Id="rId26" Type="http://schemas.openxmlformats.org/officeDocument/2006/relationships/tags" Target="../tags/tag107.xml"/><Relationship Id="rId27" Type="http://schemas.openxmlformats.org/officeDocument/2006/relationships/tags" Target="../tags/tag108.xml"/><Relationship Id="rId28" Type="http://schemas.openxmlformats.org/officeDocument/2006/relationships/tags" Target="../tags/tag109.xml"/><Relationship Id="rId29" Type="http://schemas.openxmlformats.org/officeDocument/2006/relationships/tags" Target="../tags/tag110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Relationship Id="rId11" Type="http://schemas.openxmlformats.org/officeDocument/2006/relationships/tags" Target="../tags/tag121.xml"/><Relationship Id="rId12" Type="http://schemas.openxmlformats.org/officeDocument/2006/relationships/tags" Target="../tags/tag12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tags" Target="../tags/tag312.xml"/><Relationship Id="rId14" Type="http://schemas.openxmlformats.org/officeDocument/2006/relationships/tags" Target="../tags/tag313.xml"/><Relationship Id="rId15" Type="http://schemas.openxmlformats.org/officeDocument/2006/relationships/tags" Target="../tags/tag314.xml"/><Relationship Id="rId16" Type="http://schemas.openxmlformats.org/officeDocument/2006/relationships/tags" Target="../tags/tag31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初中教育中的家校合作与校园共育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家校合作的重要性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家校合作的实践方式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校园共育的价值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校园共育的实施途径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家校合作与校园共育的挑战与对策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家校合作的重要性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促进教育质量提升</a:t>
            </a:r>
            <a:endParaRPr altLang="en-US" lang="zh-CN"/>
          </a:p>
        </p:txBody>
      </p:sp>
      <p:sp>
        <p:nvSpPr>
          <p:cNvPr id="1048846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8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0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2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4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56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8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0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2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4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6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8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0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2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4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76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78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0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2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家校合作能够加强学校与家庭之间的沟通与交流，共同关注孩子的成长。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家校合作能够增强家长对学校教育的参与感和责任感，提高教育质量。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6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家校合作可以形成教育合力，共同解决学生在成长过程中遇到的问题和困难。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8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家校合作有助于提高教育教学的针对性和有效性，促进学生的学习进步。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培养学生全面发展</a:t>
            </a:r>
            <a:endParaRPr altLang="en-US" lang="zh-CN"/>
          </a:p>
        </p:txBody>
      </p:sp>
      <p:sp>
        <p:nvSpPr>
          <p:cNvPr id="104892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家校合作能够促进学生的全面发展，提高综合素质。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家校合作能够加强学校与家庭之间的联系，形成教育合力。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家校合作能够及时发现和解决学生在学习和生活中遇到的问题，促进其健康成长。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家校合作能够共同营造一个良好的教育环境，为学生的全面发展提供有力保障。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增强家长参与度</a:t>
            </a:r>
            <a:endParaRPr altLang="en-US" lang="zh-CN"/>
          </a:p>
        </p:txBody>
      </p:sp>
      <p:sp>
        <p:nvSpPr>
          <p:cNvPr id="104898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家长参与度对家校合作的重要性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家长参与度对校园共育的影响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如何提高家长参与度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增强家长参与度的具体措施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提升学校与家庭关系</a:t>
            </a:r>
            <a:endParaRPr altLang="en-US" lang="zh-CN"/>
          </a:p>
        </p:txBody>
      </p:sp>
      <p:sp>
        <p:nvSpPr>
          <p:cNvPr id="1049024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加强学校与家庭之间的沟通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促进家长参与教育过程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共同促进学生的全面发展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提高教育质量和效果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家校合作的实践方式</a:t>
            </a:r>
            <a:endParaRPr altLang="en-US" dirty="0" lang="zh-CN"/>
          </a:p>
        </p:txBody>
      </p:sp>
      <p:sp>
        <p:nvSpPr>
          <p:cNvPr id="1049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定期沟通机制</a:t>
            </a:r>
            <a:endParaRPr altLang="en-US" lang="zh-CN"/>
          </a:p>
        </p:txBody>
      </p:sp>
      <p:sp>
        <p:nvSpPr>
          <p:cNvPr id="104910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建立定期家长会，分享学校动态和学生学习情况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设立家长信箱，收集家长意见和建议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开展家访活动，深入了解学生家庭情况，促进家校互动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利用现代通讯工具，建立家校联系群，方便信息传递和沟通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家长志愿者活动</a:t>
            </a:r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定义：家长志愿者活动是指家长参与学校教育活动，协助教师进行教学、管理和服务的一种实践方式。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目的：加强家校合作，促进校园共育，提高教育质量。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活动形式：包括家长助教、家长义工、家长讲师团等。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意义：有助于增强家长对学校教育的了解和参与度，促进家庭教育和学校教育的有效衔接，提高学生的学习积极性和综合素质。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家长会和家长学校</a:t>
            </a:r>
            <a:endParaRPr altLang="en-US" lang="zh-CN"/>
          </a:p>
        </p:txBody>
      </p:sp>
      <p:sp>
        <p:nvSpPr>
          <p:cNvPr id="104920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家长会的定义和目的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家长会的组织形式和流程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家长学校的作用和意义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家长学校的教学模式和课程设置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家访和电访</a:t>
            </a:r>
            <a:endParaRPr altLang="en-US" lang="zh-CN"/>
          </a:p>
        </p:txBody>
      </p:sp>
      <p:sp>
        <p:nvSpPr>
          <p:cNvPr id="104926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目的：了解学生家庭背景，促进家校合作，共同关注学生成长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家访：教师亲自到学生家中了解家庭情况，与家长面对面沟通，建立互信关系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电访：通过电话、微信等方式与家长保持沟通，及时反馈学生在校表现，解答家长疑问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优势：方便快捷，不受时间和地点限制，可以随时与家长保持联系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校园共育的价值</a:t>
            </a:r>
            <a:endParaRPr altLang="en-US" dirty="0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营造良好的教育环境</a:t>
            </a:r>
            <a:endParaRPr altLang="en-US" lang="zh-CN"/>
          </a:p>
        </p:txBody>
      </p:sp>
      <p:sp>
        <p:nvSpPr>
          <p:cNvPr id="1049354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促进家校之间的沟通与合作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形成教育合力，共同促进学生的成长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提升学生综合素质</a:t>
            </a:r>
            <a:endParaRPr altLang="en-US" lang="zh-CN"/>
          </a:p>
        </p:txBody>
      </p:sp>
      <p:sp>
        <p:nvSpPr>
          <p:cNvPr id="10494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培养全面发展的人才：通过校园共育，学生可以获得更全面的教育，包括知识、技能、情感、价值观等方面的发展。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提高学生的学习能力：校园共育可以激发学生的学习兴趣，培养学生的学习习惯和方法，提高学生的学习能力。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增强学生的社会适应能力：通过参与校园共育的活动，学生可以更好地了解社会，增强与人交往的能力，提高社会适应能力。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促进学生的个性发展：校园共育可以关注每个学生的个性特点，提供个性化的教育服务，促进学生的个性发展。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促进教师专业发展</a:t>
            </a:r>
            <a:endParaRPr altLang="en-US" lang="zh-CN"/>
          </a:p>
        </p:txBody>
      </p:sp>
      <p:sp>
        <p:nvSpPr>
          <p:cNvPr id="1049490" name="弧形 58"/>
          <p:cNvSpPr/>
          <p:nvPr>
            <p:custDataLst>
              <p:tags r:id="rId1"/>
            </p:custDataLst>
          </p:nvPr>
        </p:nvSpPr>
        <p:spPr>
          <a:xfrm>
            <a:off x="8244348" y="2216274"/>
            <a:ext cx="3110172" cy="3110172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弧形 57"/>
          <p:cNvSpPr/>
          <p:nvPr>
            <p:custDataLst>
              <p:tags r:id="rId2"/>
            </p:custDataLst>
          </p:nvPr>
        </p:nvSpPr>
        <p:spPr>
          <a:xfrm>
            <a:off x="1524000" y="2216274"/>
            <a:ext cx="3110172" cy="3110172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椭圆 22"/>
          <p:cNvSpPr/>
          <p:nvPr>
            <p:custDataLst>
              <p:tags r:id="rId3"/>
            </p:custDataLst>
          </p:nvPr>
        </p:nvSpPr>
        <p:spPr>
          <a:xfrm>
            <a:off x="855008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椭圆 23"/>
          <p:cNvSpPr/>
          <p:nvPr>
            <p:custDataLst>
              <p:tags r:id="rId4"/>
            </p:custDataLst>
          </p:nvPr>
        </p:nvSpPr>
        <p:spPr>
          <a:xfrm>
            <a:off x="8896140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5"/>
            </p:custDataLst>
          </p:nvPr>
        </p:nvSpPr>
        <p:spPr>
          <a:xfrm>
            <a:off x="8955776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培养教师的团队协作和沟通能力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0" name="椭圆 24"/>
          <p:cNvSpPr/>
          <p:nvPr>
            <p:custDataLst>
              <p:tags r:id="rId6"/>
            </p:custDataLst>
          </p:nvPr>
        </p:nvSpPr>
        <p:spPr>
          <a:xfrm>
            <a:off x="6370445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椭圆 25"/>
          <p:cNvSpPr/>
          <p:nvPr>
            <p:custDataLst>
              <p:tags r:id="rId7"/>
            </p:custDataLst>
          </p:nvPr>
        </p:nvSpPr>
        <p:spPr>
          <a:xfrm>
            <a:off x="6715660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8"/>
            </p:custDataLst>
          </p:nvPr>
        </p:nvSpPr>
        <p:spPr>
          <a:xfrm>
            <a:off x="677613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增强教师的教育责任感和使命感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椭圆 7"/>
          <p:cNvSpPr/>
          <p:nvPr>
            <p:custDataLst>
              <p:tags r:id="rId9"/>
            </p:custDataLst>
          </p:nvPr>
        </p:nvSpPr>
        <p:spPr>
          <a:xfrm>
            <a:off x="4190805" y="2463216"/>
            <a:ext cx="2615568" cy="2615568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椭圆 9"/>
          <p:cNvSpPr/>
          <p:nvPr>
            <p:custDataLst>
              <p:tags r:id="rId10"/>
            </p:custDataLst>
          </p:nvPr>
        </p:nvSpPr>
        <p:spPr>
          <a:xfrm>
            <a:off x="4536019" y="2515292"/>
            <a:ext cx="353096" cy="3530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1"/>
            </p:custDataLst>
          </p:nvPr>
        </p:nvSpPr>
        <p:spPr>
          <a:xfrm>
            <a:off x="4596495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促进教师不断学习和进步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2" name="椭圆 5"/>
          <p:cNvSpPr/>
          <p:nvPr>
            <p:custDataLst>
              <p:tags r:id="rId12"/>
            </p:custDataLst>
          </p:nvPr>
        </p:nvSpPr>
        <p:spPr>
          <a:xfrm>
            <a:off x="1763382" y="2463216"/>
            <a:ext cx="2615568" cy="2615568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椭圆 4"/>
          <p:cNvSpPr/>
          <p:nvPr>
            <p:custDataLst>
              <p:tags r:id="rId13"/>
            </p:custDataLst>
          </p:nvPr>
        </p:nvSpPr>
        <p:spPr>
          <a:xfrm>
            <a:off x="2108597" y="2515292"/>
            <a:ext cx="353096" cy="3530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正文"/>
          <p:cNvSpPr txBox="1"/>
          <p:nvPr>
            <p:custDataLst>
              <p:tags r:id="rId14"/>
            </p:custDataLst>
          </p:nvPr>
        </p:nvSpPr>
        <p:spPr>
          <a:xfrm>
            <a:off x="2169073" y="3218320"/>
            <a:ext cx="1804030" cy="1240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提升教师的教学水平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增强学校与社区联系</a:t>
            </a:r>
            <a:endParaRPr altLang="en-US" lang="zh-CN"/>
          </a:p>
        </p:txBody>
      </p:sp>
      <p:sp>
        <p:nvSpPr>
          <p:cNvPr id="104955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学校与社区共同参与教育活动，促进双方交流与合作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社区资源为学校提供丰富的教育资源和支持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学校为社区提供文化、教育等方面的服务，促进社区发展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增强学校与社区之间的互动与合作，共同营造良好的教育环境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校园共育的实施途径</a:t>
            </a:r>
            <a:endParaRPr altLang="en-US" dirty="0" lang="zh-CN"/>
          </a:p>
        </p:txBody>
      </p:sp>
      <p:sp>
        <p:nvSpPr>
          <p:cNvPr id="10496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课程共育</a:t>
            </a:r>
            <a:endParaRPr altLang="en-US" lang="zh-CN"/>
          </a:p>
        </p:txBody>
      </p:sp>
      <p:sp>
        <p:nvSpPr>
          <p:cNvPr id="104963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课程共育：学校与家庭共同参与课程设计和实施，促进学生学习和发展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评价共育：学校与家庭共同参与学生评价，促进学生的全面发展和个性发展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资源共育：学校与家庭共享教育资源，提高教育质量和效益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活动共育：学校与家庭共同组织各类活动，增强学生综合素质和实践能力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活动共育</a:t>
            </a:r>
            <a:endParaRPr altLang="en-US" lang="zh-CN"/>
          </a:p>
        </p:txBody>
      </p:sp>
      <p:sp>
        <p:nvSpPr>
          <p:cNvPr id="104971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开展社会实践，培养学生的社会责任感和实践能力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组织亲子活动，增进家长与孩子之间的感情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举办校园文化节，展示学生的才艺和个性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推行校园义工制度，培养学生的志愿服务精神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环境共育</a:t>
            </a:r>
            <a:endParaRPr altLang="en-US" lang="zh-CN"/>
          </a:p>
        </p:txBody>
      </p:sp>
      <p:sp>
        <p:nvSpPr>
          <p:cNvPr id="1049766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0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班级环境：家长与教师合作，共同打造良好的班级学习环境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校园文化建设：学校与家庭共同参与，营造积极向上的文化氛围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8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课外活动：组织各类活动，促进学校与家庭之间的交流与合作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校园安全：加强安全教育，提高家长和学生的安全意识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教师合作</a:t>
            </a:r>
            <a:endParaRPr altLang="en-US" lang="zh-CN"/>
          </a:p>
        </p:txBody>
      </p:sp>
      <p:sp>
        <p:nvSpPr>
          <p:cNvPr id="104981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鼓励教师参加专业培训和学习，提高自身教学水平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定期开展教师交流活动，分享教学经验和教学方法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建立教师互助机制，共同解决教学中遇到的问题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建立有效的评价机制，对教师的教学效果进行评估和反馈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家校合作与校园共育的挑战与对策</a:t>
            </a:r>
            <a:endParaRPr altLang="en-US" dirty="0" lang="zh-CN"/>
          </a:p>
        </p:txBody>
      </p:sp>
      <p:sp>
        <p:nvSpPr>
          <p:cNvPr id="1049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挑战：如何提高家长参与度</a:t>
            </a:r>
            <a:endParaRPr altLang="en-US" lang="zh-CN"/>
          </a:p>
        </p:txBody>
      </p:sp>
      <p:sp>
        <p:nvSpPr>
          <p:cNvPr id="104991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1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建立有效的沟通机制：加强学校与家长之间的沟通，定期举办家长会、座谈会等活动，让家长了解学校的教育理念和教学计划。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提供家庭教育指导：学校可以开设家长教育课程，提供家庭教育咨询，帮助家长了解孩子成长过程中的需求和问题。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2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2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鼓励家长参与学校活动：学校可以组织各种形式的亲子活动、义工活动等，让家长参与到孩子的学校生活中来，增强家长对学校的归属感和责任感。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3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3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fontScale="9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建立评价机制：学校可以建立家长参与度评价机制，对积极参与学校活动的家长给予一定的奖励和表彰，激励更多的家长参与到学校教育中来。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对策：建立激励机制，提供培训和资源支持</a:t>
            </a:r>
            <a:endParaRPr altLang="en-US" lang="zh-CN"/>
          </a:p>
        </p:txBody>
      </p:sp>
      <p:sp>
        <p:nvSpPr>
          <p:cNvPr id="104996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对策：加强沟通与交流，促进家长、学校和教师之间的信任与合作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对策：建立评价机制，对家校合作的效果进行评估和反馈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对策：建立激励机制，鼓励教师积极参与家校合作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对策：提供培训和资源支持，提升教师家校合作能力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挑战：如何平衡家庭教育与学校教育的角色</a:t>
            </a:r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家庭教育和学校教育在孩子成长中同等重要，需要相互补充和支持。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家庭教育应该关注孩子的个性、情感和价值观等方面，而学校教育则更注重知识、技能和学术方面的培养。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在家校合作中，需要明确各自的角色和责任，避免相互冲突和重复。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家长和教师需要建立良好的沟通机制，及时反馈孩子的情况，共同制定教育计划和方案。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对策：明确各自职责，建立合作机制，加强沟通与协调</a:t>
            </a:r>
            <a:endParaRPr altLang="en-US" lang="zh-CN"/>
          </a:p>
        </p:txBody>
      </p:sp>
      <p:sp>
        <p:nvSpPr>
          <p:cNvPr id="1050068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2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6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0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对策：注重家校合作与校园共育的实践探索，不断总结经验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6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对策：加强教师培训，提高教师素质和能力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对策：明确各自职责，建立合作机制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对策：加强沟通与协调，促进信息共享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2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7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361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2024-01-01T09:13:27Z</dcterms:created>
  <dcterms:modified xsi:type="dcterms:W3CDTF">2024-01-01T09:13:27Z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a07cb48c6c6946d5b8ea4b5227d0a1b7_21</vt:lpwstr>
  </property>
</Properties>
</file>