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392" r:id="rId1"/>
    <p:sldMasterId id="2147492429" r:id="rId2"/>
  </p:sldMasterIdLst>
  <p:notesMasterIdLst>
    <p:notesMasterId r:id="rId3"/>
  </p:notesMasterIdLst>
  <p:sldIdLst>
    <p:sldId id="4214" r:id="rId4"/>
    <p:sldId id="4217" r:id="rId5"/>
    <p:sldId id="4220" r:id="rId6"/>
    <p:sldId id="4223" r:id="rId7"/>
    <p:sldId id="4229" r:id="rId9"/>
    <p:sldId id="4232" r:id="rId10"/>
    <p:sldId id="4235" r:id="rId11"/>
    <p:sldId id="4238" r:id="rId12"/>
    <p:sldId id="4244" r:id="rId14"/>
    <p:sldId id="4247" r:id="rId15"/>
    <p:sldId id="4250" r:id="rId16"/>
    <p:sldId id="4253" r:id="rId17"/>
    <p:sldId id="4259" r:id="rId19"/>
    <p:sldId id="4262" r:id="rId20"/>
    <p:sldId id="4265" r:id="rId21"/>
    <p:sldId id="4268" r:id="rId22"/>
    <p:sldId id="4274" r:id="rId24"/>
    <p:sldId id="4277" r:id="rId25"/>
    <p:sldId id="4280" r:id="rId26"/>
    <p:sldId id="4283" r:id="rId27"/>
    <p:sldId id="4289" r:id="rId29"/>
    <p:sldId id="4292" r:id="rId30"/>
    <p:sldId id="4295" r:id="rId31"/>
    <p:sldId id="4298" r:id="rId32"/>
    <p:sldId id="4304" r:id="rId34"/>
    <p:sldId id="4307" r:id="rId35"/>
    <p:sldId id="4310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393" r:id="rId1"/>
    <p:sldLayoutId id="2147492394" r:id="rId2"/>
    <p:sldLayoutId id="2147492395" r:id="rId3"/>
    <p:sldLayoutId id="2147492396" r:id="rId4"/>
    <p:sldLayoutId id="2147492397" r:id="rId5"/>
    <p:sldLayoutId id="2147492398" r:id="rId6"/>
    <p:sldLayoutId id="2147492399" r:id="rId7"/>
    <p:sldLayoutId id="2147492400" r:id="rId8"/>
    <p:sldLayoutId id="2147492401" r:id="rId9"/>
    <p:sldLayoutId id="2147492402" r:id="rId10"/>
    <p:sldLayoutId id="214749240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2430" r:id="rId1"/>
    <p:sldLayoutId id="2147492431" r:id="rId2"/>
    <p:sldLayoutId id="2147492432" r:id="rId3"/>
    <p:sldLayoutId id="2147492433" r:id="rId4"/>
    <p:sldLayoutId id="2147492434" r:id="rId5"/>
    <p:sldLayoutId id="2147492435" r:id="rId6"/>
    <p:sldLayoutId id="2147492436" r:id="rId7"/>
    <p:sldLayoutId id="2147492437" r:id="rId8"/>
    <p:sldLayoutId id="2147492438" r:id="rId9"/>
    <p:sldLayoutId id="2147492439" r:id="rId10"/>
    <p:sldLayoutId id="214749244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tags" Target="../tags/tag154.xml"/><Relationship Id="rId17" Type="http://schemas.openxmlformats.org/officeDocument/2006/relationships/tags" Target="../tags/tag155.xml"/><Relationship Id="rId18" Type="http://schemas.openxmlformats.org/officeDocument/2006/relationships/tags" Target="../tags/tag156.xml"/><Relationship Id="rId19" Type="http://schemas.openxmlformats.org/officeDocument/2006/relationships/tags" Target="../tags/tag157.xml"/><Relationship Id="rId20" Type="http://schemas.openxmlformats.org/officeDocument/2006/relationships/tags" Target="../tags/tag158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tags" Target="../tags/tag186.xml"/><Relationship Id="rId18" Type="http://schemas.openxmlformats.org/officeDocument/2006/relationships/tags" Target="../tags/tag187.xml"/><Relationship Id="rId19" Type="http://schemas.openxmlformats.org/officeDocument/2006/relationships/tags" Target="../tags/tag188.xml"/><Relationship Id="rId20" Type="http://schemas.openxmlformats.org/officeDocument/2006/relationships/tags" Target="../tags/tag189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tags" Target="../tags/tag227.xml"/><Relationship Id="rId16" Type="http://schemas.openxmlformats.org/officeDocument/2006/relationships/tags" Target="../tags/tag228.xml"/><Relationship Id="rId17" Type="http://schemas.openxmlformats.org/officeDocument/2006/relationships/tags" Target="../tags/tag229.xml"/><Relationship Id="rId18" Type="http://schemas.openxmlformats.org/officeDocument/2006/relationships/tags" Target="../tags/tag230.xml"/><Relationship Id="rId19" Type="http://schemas.openxmlformats.org/officeDocument/2006/relationships/tags" Target="../tags/tag231.xml"/><Relationship Id="rId20" Type="http://schemas.openxmlformats.org/officeDocument/2006/relationships/tags" Target="../tags/tag232.xml"/><Relationship Id="rId21" Type="http://schemas.openxmlformats.org/officeDocument/2006/relationships/tags" Target="../tags/tag233.xml"/><Relationship Id="rId22" Type="http://schemas.openxmlformats.org/officeDocument/2006/relationships/tags" Target="../tags/tag234.xml"/><Relationship Id="rId23" Type="http://schemas.openxmlformats.org/officeDocument/2006/relationships/tags" Target="../tags/tag235.xml"/><Relationship Id="rId24" Type="http://schemas.openxmlformats.org/officeDocument/2006/relationships/tags" Target="../tags/tag236.xml"/><Relationship Id="rId25" Type="http://schemas.openxmlformats.org/officeDocument/2006/relationships/tags" Target="../tags/tag237.xml"/><Relationship Id="rId26" Type="http://schemas.openxmlformats.org/officeDocument/2006/relationships/tags" Target="../tags/tag238.xml"/><Relationship Id="rId27" Type="http://schemas.openxmlformats.org/officeDocument/2006/relationships/tags" Target="../tags/tag239.xml"/><Relationship Id="rId28" Type="http://schemas.openxmlformats.org/officeDocument/2006/relationships/tags" Target="../tags/tag240.xml"/><Relationship Id="rId29" Type="http://schemas.openxmlformats.org/officeDocument/2006/relationships/tags" Target="../tags/tag241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tags" Target="../tags/tag297.xml"/><Relationship Id="rId15" Type="http://schemas.openxmlformats.org/officeDocument/2006/relationships/tags" Target="../tags/tag298.xml"/><Relationship Id="rId16" Type="http://schemas.openxmlformats.org/officeDocument/2006/relationships/tags" Target="../tags/tag299.xml"/><Relationship Id="rId17" Type="http://schemas.openxmlformats.org/officeDocument/2006/relationships/tags" Target="../tags/tag300.xml"/><Relationship Id="rId18" Type="http://schemas.openxmlformats.org/officeDocument/2006/relationships/tags" Target="../tags/tag301.xml"/><Relationship Id="rId19" Type="http://schemas.openxmlformats.org/officeDocument/2006/relationships/tags" Target="../tags/tag302.xml"/><Relationship Id="rId20" Type="http://schemas.openxmlformats.org/officeDocument/2006/relationships/tags" Target="../tags/tag303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tags" Target="../tags/tag328.xml"/><Relationship Id="rId14" Type="http://schemas.openxmlformats.org/officeDocument/2006/relationships/tags" Target="../tags/tag329.xml"/><Relationship Id="rId15" Type="http://schemas.openxmlformats.org/officeDocument/2006/relationships/tags" Target="../tags/tag330.xml"/><Relationship Id="rId16" Type="http://schemas.openxmlformats.org/officeDocument/2006/relationships/tags" Target="../tags/tag331.xml"/><Relationship Id="rId17" Type="http://schemas.openxmlformats.org/officeDocument/2006/relationships/tags" Target="../tags/tag332.xml"/><Relationship Id="rId18" Type="http://schemas.openxmlformats.org/officeDocument/2006/relationships/tags" Target="../tags/tag333.xml"/><Relationship Id="rId19" Type="http://schemas.openxmlformats.org/officeDocument/2006/relationships/tags" Target="../tags/tag334.xml"/><Relationship Id="rId20" Type="http://schemas.openxmlformats.org/officeDocument/2006/relationships/tags" Target="../tags/tag335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tags" Target="../tags/tag359.xml"/><Relationship Id="rId14" Type="http://schemas.openxmlformats.org/officeDocument/2006/relationships/tags" Target="../tags/tag360.xml"/><Relationship Id="rId15" Type="http://schemas.openxmlformats.org/officeDocument/2006/relationships/tags" Target="../tags/tag361.xml"/><Relationship Id="rId16" Type="http://schemas.openxmlformats.org/officeDocument/2006/relationships/tags" Target="../tags/tag362.xml"/><Relationship Id="rId17" Type="http://schemas.openxmlformats.org/officeDocument/2006/relationships/tags" Target="../tags/tag363.xml"/><Relationship Id="rId18" Type="http://schemas.openxmlformats.org/officeDocument/2006/relationships/tags" Target="../tags/tag364.xml"/><Relationship Id="rId19" Type="http://schemas.openxmlformats.org/officeDocument/2006/relationships/tags" Target="../tags/tag365.xml"/><Relationship Id="rId20" Type="http://schemas.openxmlformats.org/officeDocument/2006/relationships/tags" Target="../tags/tag366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,a click to unlimited possibilities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数字化校园与学生创新思维的培养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</a:t>
            </a:r>
            <a:endParaRPr altLang="en-US" dirty="0" lang="zh-CN"/>
          </a:p>
          <a:p>
            <a:r>
              <a:rPr altLang="en-US" dirty="0" lang="zh-CN"/>
              <a:t>目录标题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数字化校园的建设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学生创新思维的培养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83333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数字化校园与学生创新思维培养的关联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83333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数字化校园对学生创新思维培养的促进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83333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学生创新思维对数字化校园建设的推动</a:t>
            </a:r>
            <a:endParaRPr altLang="en-US" dirty="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数字化校园的建设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数字化校园的定义与特点</a:t>
            </a:r>
            <a:endParaRPr altLang="en-US" lang="zh-CN"/>
          </a:p>
        </p:txBody>
      </p:sp>
      <p:sp>
        <p:nvSpPr>
          <p:cNvPr id="1048976" name="文本框 5"/>
          <p:cNvSpPr txBox="1"/>
          <p:nvPr>
            <p:custDataLst>
              <p:tags r:id="rId1"/>
            </p:custDataLst>
          </p:nvPr>
        </p:nvSpPr>
        <p:spPr>
          <a:xfrm>
            <a:off x="1865192" y="1490400"/>
            <a:ext cx="2783439" cy="2438588"/>
          </a:xfrm>
          <a:prstGeom prst="rect"/>
          <a:noFill/>
        </p:spPr>
        <p:txBody>
          <a:bodyPr anchor="ctr" rtlCol="0" wrap="square">
            <a:normAutofit/>
          </a:bodyPr>
          <a:p>
            <a:pPr algn="ctr"/>
            <a:r>
              <a:rPr altLang="zh-CN" b="1" dirty="0" sz="8000" lang="en-US" spc="100">
                <a:gradFill>
                  <a:gsLst>
                    <a:gs pos="34000">
                      <a:schemeClr val="accent1"/>
                    </a:gs>
                    <a:gs pos="67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</a:rPr>
              <a:t>01</a:t>
            </a:r>
            <a:endParaRPr altLang="zh-CN" b="1" dirty="0" sz="8000" lang="en-US" spc="100">
              <a:gradFill>
                <a:gsLst>
                  <a:gs pos="34000">
                    <a:schemeClr val="accent1"/>
                  </a:gs>
                  <a:gs pos="67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+mn-ea"/>
            </a:endParaRPr>
          </a:p>
        </p:txBody>
      </p:sp>
      <p:sp>
        <p:nvSpPr>
          <p:cNvPr id="1048978" name="文本框 6"/>
          <p:cNvSpPr txBox="1"/>
          <p:nvPr>
            <p:custDataLst>
              <p:tags r:id="rId2"/>
            </p:custDataLst>
          </p:nvPr>
        </p:nvSpPr>
        <p:spPr>
          <a:xfrm>
            <a:off x="7538127" y="1490400"/>
            <a:ext cx="2783439" cy="2438588"/>
          </a:xfrm>
          <a:prstGeom prst="rect"/>
          <a:noFill/>
        </p:spPr>
        <p:txBody>
          <a:bodyPr anchor="ctr" rtlCol="0" wrap="square">
            <a:normAutofit/>
          </a:bodyPr>
          <a:p>
            <a:pPr algn="ctr"/>
            <a:r>
              <a:rPr altLang="zh-CN" b="1" dirty="0" sz="8000" lang="en-US" spc="100">
                <a:gradFill>
                  <a:gsLst>
                    <a:gs pos="34000">
                      <a:schemeClr val="accent2"/>
                    </a:gs>
                    <a:gs pos="67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  <a:latin typeface="+mn-ea"/>
              </a:rPr>
              <a:t>02</a:t>
            </a:r>
            <a:endParaRPr altLang="zh-CN" b="1" dirty="0" sz="8000" lang="en-US" spc="100">
              <a:gradFill>
                <a:gsLst>
                  <a:gs pos="34000">
                    <a:schemeClr val="accent2"/>
                  </a:gs>
                  <a:gs pos="67000">
                    <a:schemeClr val="accent2">
                      <a:alpha val="0"/>
                    </a:schemeClr>
                  </a:gs>
                </a:gsLst>
                <a:lin ang="5400000" scaled="1"/>
              </a:gradFill>
              <a:latin typeface="+mn-ea"/>
            </a:endParaRPr>
          </a:p>
        </p:txBody>
      </p:sp>
      <p:sp>
        <p:nvSpPr>
          <p:cNvPr id="1048980" name="文本框 176"/>
          <p:cNvSpPr txBox="1"/>
          <p:nvPr>
            <p:custDataLst>
              <p:tags r:id="rId3"/>
            </p:custDataLst>
          </p:nvPr>
        </p:nvSpPr>
        <p:spPr>
          <a:xfrm>
            <a:off x="1281309" y="3311390"/>
            <a:ext cx="3950299" cy="2938802"/>
          </a:xfrm>
          <a:prstGeom prst="rect"/>
          <a:noFill/>
        </p:spPr>
        <p:txBody>
          <a:bodyPr rtlCol="0" wrap="square">
            <a:normAutofit fontScale="95833" lnSpcReduction="2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sz="2400" lang="zh-CN" spc="200">
                <a:latin typeface="+mn-ea"/>
                <a:ea typeface="+mn-ea"/>
                <a:sym typeface="+mn-ea"/>
              </a:rPr>
              <a:t>定义：数字化校园是指利用信息技术手段，将学校的教学、管理、服务等方面进行数字化整合，形成一个数字化、网络化、智能化的校园环境。</a:t>
            </a:r>
            <a:endParaRPr altLang="en-US" b="0" dirty="0" sz="2400" lang="zh-CN" spc="200">
              <a:latin typeface="+mn-ea"/>
              <a:ea typeface="+mn-ea"/>
              <a:sym typeface="+mn-ea"/>
            </a:endParaRPr>
          </a:p>
        </p:txBody>
      </p:sp>
      <p:sp>
        <p:nvSpPr>
          <p:cNvPr id="1048982" name="文本框 177"/>
          <p:cNvSpPr txBox="1"/>
          <p:nvPr>
            <p:custDataLst>
              <p:tags r:id="rId4"/>
            </p:custDataLst>
          </p:nvPr>
        </p:nvSpPr>
        <p:spPr>
          <a:xfrm>
            <a:off x="6954244" y="3311390"/>
            <a:ext cx="3950299" cy="2938802"/>
          </a:xfrm>
          <a:prstGeom prst="rect"/>
          <a:noFill/>
        </p:spPr>
        <p:txBody>
          <a:bodyPr rtlCol="0" wrap="square">
            <a:normAutofit fontScale="95833" lnSpcReduction="20000"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b="1">
                <a:latin typeface="Arial" panose="02080604020202020204" pitchFamily="34" charset="0"/>
                <a:ea typeface="微软雅黑" panose="020B0503020204020204" pitchFamily="34" charset="-122"/>
              </a:defRPr>
            </a:lvl1pPr>
          </a:lstStyle>
          <a:p>
            <a:pPr algn="ctr" lvl="0">
              <a:buClrTx/>
              <a:buSzTx/>
              <a:buFontTx/>
            </a:pPr>
            <a:r>
              <a:rPr altLang="en-US" b="0" dirty="0" sz="2400" lang="zh-CN" spc="200">
                <a:latin typeface="+mn-ea"/>
                <a:ea typeface="+mn-ea"/>
                <a:sym typeface="+mn-ea"/>
              </a:rPr>
              <a:t>特点：数字化校园具有数字化、网络化、智能化、个性化等特点，能够提高学校的管理效率和服务质量，促进学生的创新思维和综合素质的发展。</a:t>
            </a:r>
            <a:endParaRPr altLang="en-US" b="0" dirty="0" sz="2400" lang="zh-CN" spc="200"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数字化校园的建设内容</a:t>
            </a:r>
            <a:endParaRPr altLang="en-US" lang="zh-CN"/>
          </a:p>
        </p:txBody>
      </p:sp>
      <p:sp>
        <p:nvSpPr>
          <p:cNvPr id="104901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校园网络基础设施建设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数字化教学平台建设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数字化教学资源建设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数字化校园管理系统建设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数字化校园的建设意义</a:t>
            </a:r>
            <a:endParaRPr altLang="en-US" lang="zh-CN"/>
          </a:p>
        </p:txBody>
      </p:sp>
      <p:sp>
        <p:nvSpPr>
          <p:cNvPr id="1049076" name="任意多边形 35"/>
          <p:cNvSpPr/>
          <p:nvPr>
            <p:custDataLst>
              <p:tags r:id="rId1"/>
            </p:custDataLst>
          </p:nvPr>
        </p:nvSpPr>
        <p:spPr>
          <a:xfrm>
            <a:off x="608400" y="149168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78" name="任意多边形 39"/>
          <p:cNvSpPr/>
          <p:nvPr>
            <p:custDataLst>
              <p:tags r:id="rId2"/>
            </p:custDataLst>
          </p:nvPr>
        </p:nvSpPr>
        <p:spPr>
          <a:xfrm>
            <a:off x="691615" y="158189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39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7019" y="180549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80" name="正文"/>
          <p:cNvSpPr txBox="1"/>
          <p:nvPr>
            <p:custDataLst>
              <p:tags r:id="rId4"/>
            </p:custDataLst>
          </p:nvPr>
        </p:nvSpPr>
        <p:spPr>
          <a:xfrm>
            <a:off x="2260641" y="156728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提升教育质量：数字化校园的建设可以提供更加丰富的教学资源和工具，提高教学效果和学生的学习体验。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82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935" y="15634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084" name="任意多边形 45"/>
          <p:cNvSpPr/>
          <p:nvPr>
            <p:custDataLst>
              <p:tags r:id="rId6"/>
            </p:custDataLst>
          </p:nvPr>
        </p:nvSpPr>
        <p:spPr>
          <a:xfrm>
            <a:off x="608400" y="272912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86" name="任意多边形 46"/>
          <p:cNvSpPr/>
          <p:nvPr>
            <p:custDataLst>
              <p:tags r:id="rId7"/>
            </p:custDataLst>
          </p:nvPr>
        </p:nvSpPr>
        <p:spPr>
          <a:xfrm>
            <a:off x="691615" y="281932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41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7019" y="304292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88" name="正文"/>
          <p:cNvSpPr txBox="1"/>
          <p:nvPr>
            <p:custDataLst>
              <p:tags r:id="rId9"/>
            </p:custDataLst>
          </p:nvPr>
        </p:nvSpPr>
        <p:spPr>
          <a:xfrm>
            <a:off x="2260641" y="280471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促进教育公平：数字化校园的建设可以打破地域限制，让更多的学生接触到优质的教育资源，促进教育公平。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90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935" y="280090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092" name="任意多边形 51"/>
          <p:cNvSpPr/>
          <p:nvPr>
            <p:custDataLst>
              <p:tags r:id="rId11"/>
            </p:custDataLst>
          </p:nvPr>
        </p:nvSpPr>
        <p:spPr>
          <a:xfrm>
            <a:off x="608400" y="396655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94" name="任意多边形 52"/>
          <p:cNvSpPr/>
          <p:nvPr>
            <p:custDataLst>
              <p:tags r:id="rId12"/>
            </p:custDataLst>
          </p:nvPr>
        </p:nvSpPr>
        <p:spPr>
          <a:xfrm>
            <a:off x="691615" y="405675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43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7019" y="428036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96" name="正文"/>
          <p:cNvSpPr txBox="1"/>
          <p:nvPr>
            <p:custDataLst>
              <p:tags r:id="rId14"/>
            </p:custDataLst>
          </p:nvPr>
        </p:nvSpPr>
        <p:spPr>
          <a:xfrm>
            <a:off x="2260641" y="404214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培养学生的创新思维：数字化校园的建设可以提供更加开放和灵活的学习环境，鼓励学生自主学习和探索，培养学生的创新思维和解决问题的能力。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98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935" y="403833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100" name="任意多边形 57"/>
          <p:cNvSpPr/>
          <p:nvPr>
            <p:custDataLst>
              <p:tags r:id="rId16"/>
            </p:custDataLst>
          </p:nvPr>
        </p:nvSpPr>
        <p:spPr>
          <a:xfrm>
            <a:off x="608400" y="520398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02" name="任意多边形 58"/>
          <p:cNvSpPr/>
          <p:nvPr>
            <p:custDataLst>
              <p:tags r:id="rId17"/>
            </p:custDataLst>
          </p:nvPr>
        </p:nvSpPr>
        <p:spPr>
          <a:xfrm>
            <a:off x="691615" y="529419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45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7019" y="551779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04" name="正文"/>
          <p:cNvSpPr txBox="1"/>
          <p:nvPr>
            <p:custDataLst>
              <p:tags r:id="rId19"/>
            </p:custDataLst>
          </p:nvPr>
        </p:nvSpPr>
        <p:spPr>
          <a:xfrm>
            <a:off x="2260641" y="5279582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提高学校管理效率：数字化校园的建设可以实现学校管理的数字化和智能化，提高管理效率和服务质量。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06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935" y="52757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4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学生创新思维的培养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创新思维的定义与特点</a:t>
            </a:r>
            <a:endParaRPr altLang="en-US" lang="zh-CN"/>
          </a:p>
        </p:txBody>
      </p:sp>
      <p:sp>
        <p:nvSpPr>
          <p:cNvPr id="1049214" name="正文"/>
          <p:cNvSpPr txBox="1"/>
          <p:nvPr>
            <p:custDataLst>
              <p:tags r:id="rId1"/>
            </p:custDataLst>
          </p:nvPr>
        </p:nvSpPr>
        <p:spPr>
          <a:xfrm>
            <a:off x="2821134" y="2000074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创新思维的定义：创新思维是一种具有独特性和新颖性的思维方式，能够产生新的、有价值的想法和解决方案。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标题"/>
          <p:cNvSpPr txBox="1"/>
          <p:nvPr>
            <p:custDataLst>
              <p:tags r:id="rId2"/>
            </p:custDataLst>
          </p:nvPr>
        </p:nvSpPr>
        <p:spPr>
          <a:xfrm>
            <a:off x="2821807" y="149040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18" name="标题"/>
          <p:cNvSpPr txBox="1"/>
          <p:nvPr>
            <p:custDataLst>
              <p:tags r:id="rId3"/>
            </p:custDataLst>
          </p:nvPr>
        </p:nvSpPr>
        <p:spPr>
          <a:xfrm>
            <a:off x="2821807" y="514284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20" name="正文"/>
          <p:cNvSpPr txBox="1"/>
          <p:nvPr>
            <p:custDataLst>
              <p:tags r:id="rId4"/>
            </p:custDataLst>
          </p:nvPr>
        </p:nvSpPr>
        <p:spPr>
          <a:xfrm>
            <a:off x="2821807" y="5652515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培养创新思维的方法：通过课堂教学、实践活动、自主学习等多种方式，培养学生的创新思维能力和解决问题的能力。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正文"/>
          <p:cNvSpPr txBox="1"/>
          <p:nvPr>
            <p:custDataLst>
              <p:tags r:id="rId5"/>
            </p:custDataLst>
          </p:nvPr>
        </p:nvSpPr>
        <p:spPr>
          <a:xfrm>
            <a:off x="2821807" y="3217106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创新思维的特点：创新思维具有灵活性、开放性、创造性、批判性等特点，能够突破传统思维模式的束缚，产生新的想法和解决方案。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标题"/>
          <p:cNvSpPr txBox="1"/>
          <p:nvPr>
            <p:custDataLst>
              <p:tags r:id="rId6"/>
            </p:custDataLst>
          </p:nvPr>
        </p:nvSpPr>
        <p:spPr>
          <a:xfrm>
            <a:off x="2822479" y="2708104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26" name="标题"/>
          <p:cNvSpPr txBox="1"/>
          <p:nvPr>
            <p:custDataLst>
              <p:tags r:id="rId7"/>
            </p:custDataLst>
          </p:nvPr>
        </p:nvSpPr>
        <p:spPr>
          <a:xfrm>
            <a:off x="2822479" y="3925136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28" name="正文"/>
          <p:cNvSpPr txBox="1"/>
          <p:nvPr>
            <p:custDataLst>
              <p:tags r:id="rId8"/>
            </p:custDataLst>
          </p:nvPr>
        </p:nvSpPr>
        <p:spPr>
          <a:xfrm>
            <a:off x="2821807" y="4434810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创新思维的重要性：创新思维对于学生未来的发展具有重要意义，能够帮助学生更好地适应社会发展的需求，提高个人的竞争力和创造力。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创新思维的培养方法</a:t>
            </a:r>
            <a:endParaRPr altLang="en-US" lang="zh-CN"/>
          </a:p>
        </p:txBody>
      </p:sp>
      <p:sp>
        <p:nvSpPr>
          <p:cNvPr id="10492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营造开放、自由的氛围：鼓励学生自由表达、敢于质疑，激发创新思维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跨学科融合：鼓励学生将不同领域的知识进行融合，拓展思维视野，激发创新灵感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创新教育课程：开设专门的创新教育课程，教授创新思维的方法和技巧，提高学生的创新能力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引入项目式学习：通过实践操作、团队合作，培养学生的创新能力和问题解决能力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创新思维的培养实践</a:t>
            </a:r>
            <a:endParaRPr altLang="en-US" lang="zh-CN"/>
          </a:p>
        </p:txBody>
      </p:sp>
      <p:sp>
        <p:nvSpPr>
          <p:cNvPr id="104933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创新思维的培养方法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创新思维在数字化校园中的应用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创新思维培养的实践案例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38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数字化校园与学生创新思维培养的关联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数字化校园为创新思维培养提供平台</a:t>
            </a:r>
            <a:endParaRPr altLang="en-US" lang="zh-CN"/>
          </a:p>
        </p:txBody>
      </p:sp>
      <p:sp>
        <p:nvSpPr>
          <p:cNvPr id="104945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数字化校园的建设为学生提供了更加便捷的学习和交流环境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5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数字化校园中的各种创新实践活动，如科技竞赛、创新创业计划等，为学生提供了锻炼创新思维的机会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6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875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数字化校园中的在线课程和学习资源，为学生提供了更加丰富的学习内容和多样化的学习方式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数字化校园中的信息化管理和服务，提高了学生的学习效率和自主性，进一步促进了创新思维的培养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创新思维培养推动数字化校园建设</a:t>
            </a:r>
            <a:endParaRPr altLang="en-US" lang="zh-CN"/>
          </a:p>
        </p:txBody>
      </p:sp>
      <p:sp>
        <p:nvSpPr>
          <p:cNvPr id="104951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创新思维培养的重要性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数字化校园建设的意义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创新思维培养与数字化校园建设的关联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创新思维培养推动数字化校园建设的具体措施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数字化校园与学生创新思维培养的互动关系</a:t>
            </a:r>
            <a:endParaRPr altLang="en-US" lang="zh-CN"/>
          </a:p>
        </p:txBody>
      </p:sp>
      <p:sp>
        <p:nvSpPr>
          <p:cNvPr id="104955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6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5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7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8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数字化校园为学生创新思维的培养提供了平台和资源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数字化校园与现实世界的结合，为学生创新思维的培养提供了更广阔的空间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数字化校园通过多种形式的教学活动，培养学生的创新思维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数字化校园促进了学生之间的交流与合作，激发创新思维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3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数字化校园对学生创新思维培养的促进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数字化校园提供丰富的学习资源</a:t>
            </a:r>
            <a:endParaRPr altLang="en-US" lang="zh-CN"/>
          </a:p>
        </p:txBody>
      </p:sp>
      <p:sp>
        <p:nvSpPr>
          <p:cNvPr id="104970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0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数字化校园建设为学生提供多样化的学习平台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0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1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数字化资源库为学生提供海量的学习资料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1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1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数字化工具帮助学生提高学习效率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1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2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数字化校园促进学生的自主学习和个性化发展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数字化校园促进学生的自主学习与合作学习</a:t>
            </a:r>
            <a:endParaRPr altLang="en-US" lang="zh-CN"/>
          </a:p>
        </p:txBody>
      </p:sp>
      <p:sp>
        <p:nvSpPr>
          <p:cNvPr id="1049760" name="圆角矩形 30"/>
          <p:cNvSpPr/>
          <p:nvPr>
            <p:custDataLst>
              <p:tags r:id="rId1"/>
            </p:custDataLst>
          </p:nvPr>
        </p:nvSpPr>
        <p:spPr>
          <a:xfrm>
            <a:off x="2398368" y="149040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62" name="圆角矩形 65"/>
          <p:cNvSpPr/>
          <p:nvPr>
            <p:custDataLst>
              <p:tags r:id="rId2"/>
            </p:custDataLst>
          </p:nvPr>
        </p:nvSpPr>
        <p:spPr>
          <a:xfrm>
            <a:off x="2398368" y="2712845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64" name="圆角矩形 72"/>
          <p:cNvSpPr/>
          <p:nvPr>
            <p:custDataLst>
              <p:tags r:id="rId3"/>
            </p:custDataLst>
          </p:nvPr>
        </p:nvSpPr>
        <p:spPr>
          <a:xfrm>
            <a:off x="2398368" y="393529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66" name="圆角矩形 78"/>
          <p:cNvSpPr/>
          <p:nvPr>
            <p:custDataLst>
              <p:tags r:id="rId4"/>
            </p:custDataLst>
          </p:nvPr>
        </p:nvSpPr>
        <p:spPr>
          <a:xfrm>
            <a:off x="2398368" y="5157736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68" name="圆角矩形 35"/>
          <p:cNvSpPr/>
          <p:nvPr>
            <p:custDataLst>
              <p:tags r:id="rId5"/>
            </p:custDataLst>
          </p:nvPr>
        </p:nvSpPr>
        <p:spPr>
          <a:xfrm>
            <a:off x="2008838" y="1696231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70" name="圆角矩形 35"/>
          <p:cNvSpPr/>
          <p:nvPr>
            <p:custDataLst>
              <p:tags r:id="rId6"/>
            </p:custDataLst>
          </p:nvPr>
        </p:nvSpPr>
        <p:spPr>
          <a:xfrm>
            <a:off x="2008838" y="5363567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72" name="圆角矩形 35"/>
          <p:cNvSpPr/>
          <p:nvPr>
            <p:custDataLst>
              <p:tags r:id="rId7"/>
            </p:custDataLst>
          </p:nvPr>
        </p:nvSpPr>
        <p:spPr>
          <a:xfrm>
            <a:off x="2008838" y="4141122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74" name="圆角矩形 35"/>
          <p:cNvSpPr/>
          <p:nvPr>
            <p:custDataLst>
              <p:tags r:id="rId8"/>
            </p:custDataLst>
          </p:nvPr>
        </p:nvSpPr>
        <p:spPr>
          <a:xfrm>
            <a:off x="2008838" y="2918676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76" name="文本框 4"/>
          <p:cNvSpPr txBox="1"/>
          <p:nvPr>
            <p:custDataLst>
              <p:tags r:id="rId9"/>
            </p:custDataLst>
          </p:nvPr>
        </p:nvSpPr>
        <p:spPr>
          <a:xfrm>
            <a:off x="4324623" y="1544993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数字化校园提供丰富的学习资源：学生可以随时随地获取各种学习资料，提高学习效率。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778" name="文本框 5"/>
          <p:cNvSpPr txBox="1"/>
          <p:nvPr>
            <p:custDataLst>
              <p:tags r:id="rId10"/>
            </p:custDataLst>
          </p:nvPr>
        </p:nvSpPr>
        <p:spPr>
          <a:xfrm>
            <a:off x="4324623" y="2767438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数字化校园促进自主学习：学生可以根据自己的兴趣和需求，自主选择学习内容，培养自主学习能力。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780" name="文本框 6"/>
          <p:cNvSpPr txBox="1"/>
          <p:nvPr>
            <p:custDataLst>
              <p:tags r:id="rId11"/>
            </p:custDataLst>
          </p:nvPr>
        </p:nvSpPr>
        <p:spPr>
          <a:xfrm>
            <a:off x="4324623" y="3989884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数字化校园支持合作学习：学生可以通过在线协作、讨论等方式，与同学共同学习，提高合作学习能力。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782" name="文本框 8"/>
          <p:cNvSpPr txBox="1"/>
          <p:nvPr>
            <p:custDataLst>
              <p:tags r:id="rId12"/>
            </p:custDataLst>
          </p:nvPr>
        </p:nvSpPr>
        <p:spPr>
          <a:xfrm>
            <a:off x="4324623" y="5212329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数字化校园有助于培养学生的创新思维：学生可以通过实践操作、探索未知领域等方式，激发创新思维，提高创新能力。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数字化校园培养学生的信息素养与创新意识</a:t>
            </a:r>
            <a:endParaRPr altLang="en-US" lang="zh-CN"/>
          </a:p>
        </p:txBody>
      </p:sp>
      <p:sp>
        <p:nvSpPr>
          <p:cNvPr id="104981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信息素养的定义与重要性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数字化校园提供丰富的信息资源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数字化校园培养学生获取、处理、分析信息的能力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数字化校园促进学生的创新意识与能力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87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学生创新思维对数字化校园建设的推动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学生创新思维为数字化校园建设提供思路与建议</a:t>
            </a:r>
            <a:endParaRPr altLang="en-US" lang="zh-CN"/>
          </a:p>
        </p:txBody>
      </p:sp>
      <p:sp>
        <p:nvSpPr>
          <p:cNvPr id="10499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创新思维在数字化校园建设中的重要性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创新思维在数字化校园建设中的具体应用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未来数字化校园建设中需要继续发挥学生创新思维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学生创新思维对数字化校园建设的推动作用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学生创新思维推动数字化校园技术的创新与发展</a:t>
            </a:r>
            <a:endParaRPr altLang="en-US" lang="zh-CN"/>
          </a:p>
        </p:txBody>
      </p:sp>
      <p:sp>
        <p:nvSpPr>
          <p:cNvPr id="105002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2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3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学生创新思维引领数字化校园技术的未来发展方向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学生创新思维推动数字化校园技术的普及与应用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学生创新思维激发数字化校园技术的新思路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学生创新思维促进数字化校园技术的改进与完善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学生创新思维促进数字化校园建设的不断完善</a:t>
            </a:r>
            <a:endParaRPr altLang="en-US" lang="zh-CN"/>
          </a:p>
        </p:txBody>
      </p:sp>
      <p:sp>
        <p:nvSpPr>
          <p:cNvPr id="10500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学生创新思维为数字化校园建设提供新思路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学生创新思维为数字化校园建设注入活力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学生创新思维促进数字化校园建设的不断完善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学生创新思维推动数字化校园建设的持续发展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15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总结数字化校园与学生创新思维培养的关系与意义</a:t>
            </a:r>
            <a:endParaRPr altLang="en-US" lang="zh-CN"/>
          </a:p>
        </p:txBody>
      </p:sp>
      <p:sp>
        <p:nvSpPr>
          <p:cNvPr id="105022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数字化校园促进了学生创新思维的培养与发展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数字化校园为学生创新思维培养提供了良好的环境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数字化校园与培养学生创新思维相互促进，共同发展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数字化校园对于未来教育发展的意义与价值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展望未来数字化校园与学生创新思维培养的发展趋势</a:t>
            </a:r>
            <a:endParaRPr altLang="en-US" lang="zh-CN"/>
          </a:p>
        </p:txBody>
      </p:sp>
      <p:sp>
        <p:nvSpPr>
          <p:cNvPr id="10502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数字化校园建设将更加注重学生的创新思维培养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数字化校园将促进跨学科合作，拓展学生创新思维领域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未来数字化校园将更加注重实践与应用，推动学生创新思维的发展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未来数字化校园将更加智能化，为学生提供更多创新机会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8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350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322_1*l_h_i*1_1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700000166893005,&quot;transparency&quot;:1},{&quot;brightness&quot;:0,&quot;colorType&quot;:1,&quot;foreColorIndex&quot;:5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322_1*l_h_i*1_2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.6700000166893005,&quot;transparency&quot;:1},{&quot;brightness&quot;:0,&quot;colorType&quot;:1,&quot;foreColorIndex&quot;:6,&quot;pos&quot;:0.340000003576278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2_1*l_h_f*1_1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45"/>
  <p:tag name="KSO_WM_UNIT_PRESET_TEXT" val="单击此处输入你的正文，文字是您思想的提炼，为了最终演示发布的良好效果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2_1*l_h_f*1_2_1"/>
  <p:tag name="KSO_WM_TEMPLATE_CATEGORY" val="diagram"/>
  <p:tag name="KSO_WM_TEMPLATE_INDEX" val="20231322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45"/>
  <p:tag name="KSO_WM_UNIT_PRESET_TEXT" val="单击此处输入你的正文，文字是您思想的提炼，为了最终演示发布的良好效果。"/>
  <p:tag name="KSO_WM_DIAGRAM_MAX_ITEMCNT" val="8"/>
  <p:tag name="KSO_WM_DIAGRAM_MIN_ITEMCNT" val="2"/>
  <p:tag name="KSO_WM_DIAGRAM_VIRTUALLY_FRAME" val="{&quot;height&quot;:366.232125984252,&quot;width&quot;:809.03598425196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6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4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3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8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6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369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2023-12-16T01:03:30Z</dcterms:created>
  <dcterms:modified xsi:type="dcterms:W3CDTF">2023-12-16T01:03:30Z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028a927c23d64860bff59eb00e33111d_21</vt:lpwstr>
  </property>
</Properties>
</file>