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110" r:id="rId1"/>
    <p:sldMasterId id="2147485147" r:id="rId2"/>
  </p:sldMasterIdLst>
  <p:notesMasterIdLst>
    <p:notesMasterId r:id="rId3"/>
  </p:notesMasterIdLst>
  <p:sldIdLst>
    <p:sldId id="930" r:id="rId4"/>
    <p:sldId id="935" r:id="rId5"/>
    <p:sldId id="939" r:id="rId6"/>
    <p:sldId id="942" r:id="rId7"/>
    <p:sldId id="948" r:id="rId9"/>
    <p:sldId id="951" r:id="rId10"/>
    <p:sldId id="954" r:id="rId11"/>
    <p:sldId id="957" r:id="rId12"/>
    <p:sldId id="960" r:id="rId13"/>
    <p:sldId id="966" r:id="rId15"/>
    <p:sldId id="969" r:id="rId16"/>
    <p:sldId id="972" r:id="rId17"/>
    <p:sldId id="975" r:id="rId18"/>
    <p:sldId id="978" r:id="rId19"/>
    <p:sldId id="984" r:id="rId21"/>
    <p:sldId id="987" r:id="rId22"/>
    <p:sldId id="990" r:id="rId23"/>
    <p:sldId id="993" r:id="rId24"/>
    <p:sldId id="996" r:id="rId25"/>
    <p:sldId id="1002" r:id="rId27"/>
    <p:sldId id="1005" r:id="rId28"/>
    <p:sldId id="1008" r:id="rId29"/>
    <p:sldId id="1011" r:id="rId30"/>
    <p:sldId id="1014" r:id="rId31"/>
    <p:sldId id="1020" r:id="rId33"/>
    <p:sldId id="1023" r:id="rId34"/>
    <p:sldId id="1027"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111" r:id="rId1"/>
    <p:sldLayoutId id="2147485112" r:id="rId2"/>
    <p:sldLayoutId id="2147485113" r:id="rId3"/>
    <p:sldLayoutId id="2147485114" r:id="rId4"/>
    <p:sldLayoutId id="2147485115" r:id="rId5"/>
    <p:sldLayoutId id="2147485116" r:id="rId6"/>
    <p:sldLayoutId id="2147485117" r:id="rId7"/>
    <p:sldLayoutId id="2147485118" r:id="rId8"/>
    <p:sldLayoutId id="2147485119" r:id="rId9"/>
    <p:sldLayoutId id="2147485120" r:id="rId10"/>
    <p:sldLayoutId id="214748512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148" r:id="rId1"/>
    <p:sldLayoutId id="2147485149" r:id="rId2"/>
    <p:sldLayoutId id="2147485150" r:id="rId3"/>
    <p:sldLayoutId id="2147485151" r:id="rId4"/>
    <p:sldLayoutId id="2147485152" r:id="rId5"/>
    <p:sldLayoutId id="2147485153" r:id="rId6"/>
    <p:sldLayoutId id="2147485154" r:id="rId7"/>
    <p:sldLayoutId id="2147485155" r:id="rId8"/>
    <p:sldLayoutId id="2147485156" r:id="rId9"/>
    <p:sldLayoutId id="2147485157" r:id="rId10"/>
    <p:sldLayoutId id="214748515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tags" Target="../tags/tag158.xml"/><Relationship Id="rId16" Type="http://schemas.openxmlformats.org/officeDocument/2006/relationships/tags" Target="../tags/tag159.xml"/><Relationship Id="rId17" Type="http://schemas.openxmlformats.org/officeDocument/2006/relationships/tags" Target="../tags/tag160.xml"/><Relationship Id="rId18" Type="http://schemas.openxmlformats.org/officeDocument/2006/relationships/tags" Target="../tags/tag161.xml"/><Relationship Id="rId19" Type="http://schemas.openxmlformats.org/officeDocument/2006/relationships/tags" Target="../tags/tag162.xml"/><Relationship Id="rId20" Type="http://schemas.openxmlformats.org/officeDocument/2006/relationships/tags" Target="../tags/tag163.xml"/><Relationship Id="rId2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tags" Target="../tags/tag197.xml"/><Relationship Id="rId16" Type="http://schemas.openxmlformats.org/officeDocument/2006/relationships/tags" Target="../tags/tag198.xml"/><Relationship Id="rId17" Type="http://schemas.openxmlformats.org/officeDocument/2006/relationships/tags" Target="../tags/tag199.xml"/><Relationship Id="rId18" Type="http://schemas.openxmlformats.org/officeDocument/2006/relationships/tags" Target="../tags/tag200.xml"/><Relationship Id="rId19" Type="http://schemas.openxmlformats.org/officeDocument/2006/relationships/tags" Target="../tags/tag201.xml"/><Relationship Id="rId20" Type="http://schemas.openxmlformats.org/officeDocument/2006/relationships/tags" Target="../tags/tag202.xml"/><Relationship Id="rId2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tags" Target="../tags/tag215.xml"/><Relationship Id="rId14" Type="http://schemas.openxmlformats.org/officeDocument/2006/relationships/tags" Target="../tags/tag216.xml"/><Relationship Id="rId15" Type="http://schemas.openxmlformats.org/officeDocument/2006/relationships/tags" Target="../tags/tag217.xml"/><Relationship Id="rId16" Type="http://schemas.openxmlformats.org/officeDocument/2006/relationships/tags" Target="../tags/tag218.xml"/><Relationship Id="rId17"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tags" Target="../tags/tag270.xml"/><Relationship Id="rId14" Type="http://schemas.openxmlformats.org/officeDocument/2006/relationships/tags" Target="../tags/tag271.xml"/><Relationship Id="rId15" Type="http://schemas.openxmlformats.org/officeDocument/2006/relationships/tags" Target="../tags/tag272.xml"/><Relationship Id="rId16" Type="http://schemas.openxmlformats.org/officeDocument/2006/relationships/tags" Target="../tags/tag273.xml"/><Relationship Id="rId17" Type="http://schemas.openxmlformats.org/officeDocument/2006/relationships/tags" Target="../tags/tag274.xml"/><Relationship Id="rId18" Type="http://schemas.openxmlformats.org/officeDocument/2006/relationships/tags" Target="../tags/tag275.xml"/><Relationship Id="rId19" Type="http://schemas.openxmlformats.org/officeDocument/2006/relationships/tags" Target="../tags/tag276.xml"/><Relationship Id="rId20" Type="http://schemas.openxmlformats.org/officeDocument/2006/relationships/tags" Target="../tags/tag277.xml"/><Relationship Id="rId2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tags" Target="../tags/tag306.xml"/><Relationship Id="rId18" Type="http://schemas.openxmlformats.org/officeDocument/2006/relationships/tags" Target="../tags/tag307.xml"/><Relationship Id="rId19" Type="http://schemas.openxmlformats.org/officeDocument/2006/relationships/tags" Target="../tags/tag308.xml"/><Relationship Id="rId20" Type="http://schemas.openxmlformats.org/officeDocument/2006/relationships/tags" Target="../tags/tag309.xml"/><Relationship Id="rId2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tags" Target="../tags/tag325.xml"/><Relationship Id="rId14" Type="http://schemas.openxmlformats.org/officeDocument/2006/relationships/tags" Target="../tags/tag326.xml"/><Relationship Id="rId15" Type="http://schemas.openxmlformats.org/officeDocument/2006/relationships/tags" Target="../tags/tag327.xml"/><Relationship Id="rId16" Type="http://schemas.openxmlformats.org/officeDocument/2006/relationships/tags" Target="../tags/tag328.xml"/><Relationship Id="rId17" Type="http://schemas.openxmlformats.org/officeDocument/2006/relationships/tags" Target="../tags/tag329.xml"/><Relationship Id="rId18" Type="http://schemas.openxmlformats.org/officeDocument/2006/relationships/tags" Target="../tags/tag330.xml"/><Relationship Id="rId19" Type="http://schemas.openxmlformats.org/officeDocument/2006/relationships/tags" Target="../tags/tag331.xml"/><Relationship Id="rId20" Type="http://schemas.openxmlformats.org/officeDocument/2006/relationships/tags" Target="../tags/tag332.xml"/><Relationship Id="rId21" Type="http://schemas.openxmlformats.org/officeDocument/2006/relationships/tags" Target="../tags/tag333.xml"/><Relationship Id="rId22" Type="http://schemas.openxmlformats.org/officeDocument/2006/relationships/tags" Target="../tags/tag334.xml"/><Relationship Id="rId23" Type="http://schemas.openxmlformats.org/officeDocument/2006/relationships/tags" Target="../tags/tag335.xml"/><Relationship Id="rId24" Type="http://schemas.openxmlformats.org/officeDocument/2006/relationships/tags" Target="../tags/tag336.xml"/><Relationship Id="rId25" Type="http://schemas.openxmlformats.org/officeDocument/2006/relationships/tags" Target="../tags/tag337.xml"/><Relationship Id="rId26" Type="http://schemas.openxmlformats.org/officeDocument/2006/relationships/tags" Target="../tags/tag338.xml"/><Relationship Id="rId27" Type="http://schemas.openxmlformats.org/officeDocument/2006/relationships/tags" Target="../tags/tag339.xml"/><Relationship Id="rId28" Type="http://schemas.openxmlformats.org/officeDocument/2006/relationships/tags" Target="../tags/tag340.xml"/><Relationship Id="rId29" Type="http://schemas.openxmlformats.org/officeDocument/2006/relationships/tags" Target="../tags/tag341.xml"/><Relationship Id="rId30" Type="http://schemas.openxmlformats.org/officeDocument/2006/relationships/tags" Target="../tags/tag342.xml"/><Relationship Id="rId31" Type="http://schemas.openxmlformats.org/officeDocument/2006/relationships/tags" Target="../tags/tag343.xml"/><Relationship Id="rId32" Type="http://schemas.openxmlformats.org/officeDocument/2006/relationships/tags" Target="../tags/tag344.xml"/><Relationship Id="rId33" Type="http://schemas.openxmlformats.org/officeDocument/2006/relationships/tags" Target="../tags/tag345.xml"/><Relationship Id="rId34" Type="http://schemas.openxmlformats.org/officeDocument/2006/relationships/tags" Target="../tags/tag346.xml"/><Relationship Id="rId35" Type="http://schemas.openxmlformats.org/officeDocument/2006/relationships/tags" Target="../tags/tag347.xml"/><Relationship Id="rId36" Type="http://schemas.openxmlformats.org/officeDocument/2006/relationships/tags" Target="../tags/tag348.xml"/><Relationship Id="rId37" Type="http://schemas.openxmlformats.org/officeDocument/2006/relationships/tags" Target="../tags/tag349.xml"/><Relationship Id="rId38" Type="http://schemas.openxmlformats.org/officeDocument/2006/relationships/tags" Target="../tags/tag350.xml"/><Relationship Id="rId39" Type="http://schemas.openxmlformats.org/officeDocument/2006/relationships/tags" Target="../tags/tag351.xml"/><Relationship Id="rId40" Type="http://schemas.openxmlformats.org/officeDocument/2006/relationships/tags" Target="../tags/tag352.xml"/><Relationship Id="rId4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tags" Target="../tags/tag382.xml"/><Relationship Id="rId7" Type="http://schemas.openxmlformats.org/officeDocument/2006/relationships/tags" Target="../tags/tag383.xml"/><Relationship Id="rId8" Type="http://schemas.openxmlformats.org/officeDocument/2006/relationships/tags" Target="../tags/tag384.xml"/><Relationship Id="rId9" Type="http://schemas.openxmlformats.org/officeDocument/2006/relationships/tags" Target="../tags/tag385.xml"/><Relationship Id="rId10" Type="http://schemas.openxmlformats.org/officeDocument/2006/relationships/tags" Target="../tags/tag386.xml"/><Relationship Id="rId11" Type="http://schemas.openxmlformats.org/officeDocument/2006/relationships/tags" Target="../tags/tag387.xml"/><Relationship Id="rId12" Type="http://schemas.openxmlformats.org/officeDocument/2006/relationships/tags" Target="../tags/tag388.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tags" Target="../tags/tag396.xml"/><Relationship Id="rId6" Type="http://schemas.openxmlformats.org/officeDocument/2006/relationships/tags" Target="../tags/tag397.xml"/><Relationship Id="rId7" Type="http://schemas.openxmlformats.org/officeDocument/2006/relationships/tags" Target="../tags/tag398.xml"/><Relationship Id="rId8" Type="http://schemas.openxmlformats.org/officeDocument/2006/relationships/tags" Target="../tags/tag399.xml"/><Relationship Id="rId9" Type="http://schemas.openxmlformats.org/officeDocument/2006/relationships/tags" Target="../tags/tag400.xml"/><Relationship Id="rId10" Type="http://schemas.openxmlformats.org/officeDocument/2006/relationships/tags" Target="../tags/tag401.xml"/><Relationship Id="rId11" Type="http://schemas.openxmlformats.org/officeDocument/2006/relationships/tags" Target="../tags/tag402.xml"/><Relationship Id="rId12" Type="http://schemas.openxmlformats.org/officeDocument/2006/relationships/tags" Target="../tags/tag403.xml"/><Relationship Id="rId13"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tags" Target="../tags/tag408.xml"/><Relationship Id="rId6" Type="http://schemas.openxmlformats.org/officeDocument/2006/relationships/tags" Target="../tags/tag409.xml"/><Relationship Id="rId7" Type="http://schemas.openxmlformats.org/officeDocument/2006/relationships/tags" Target="../tags/tag410.xml"/><Relationship Id="rId8" Type="http://schemas.openxmlformats.org/officeDocument/2006/relationships/tags" Target="../tags/tag411.xml"/><Relationship Id="rId9" Type="http://schemas.openxmlformats.org/officeDocument/2006/relationships/tags" Target="../tags/tag412.xml"/><Relationship Id="rId10" Type="http://schemas.openxmlformats.org/officeDocument/2006/relationships/tags" Target="../tags/tag413.xml"/><Relationship Id="rId11" Type="http://schemas.openxmlformats.org/officeDocument/2006/relationships/tags" Target="../tags/tag414.xml"/><Relationship Id="rId12" Type="http://schemas.openxmlformats.org/officeDocument/2006/relationships/tags" Target="../tags/tag415.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416.xml"/><Relationship Id="rId2" Type="http://schemas.openxmlformats.org/officeDocument/2006/relationships/tags" Target="../tags/tag417.xml"/><Relationship Id="rId3" Type="http://schemas.openxmlformats.org/officeDocument/2006/relationships/tags" Target="../tags/tag418.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数字校园中的自主学习与课程个性化</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数字校园中的自主学习</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课程个性化</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fontScale="94167" lnSpcReduction="20000"/>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数字校园中的自主学习与课程个性化的融合</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挑战与对策</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结论与展望</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文本占位符 1"/>
          <p:cNvSpPr>
            <a:spLocks noGrp="1"/>
          </p:cNvSpPr>
          <p:nvPr>
            <p:ph type="body" idx="2"/>
            <p:custDataLst>
              <p:tags r:id="rId1"/>
            </p:custDataLst>
          </p:nvPr>
        </p:nvSpPr>
        <p:spPr/>
        <p:txBody>
          <a:bodyPr/>
          <a:p>
            <a:r>
              <a:rPr altLang="en-US" lang="zh-CN"/>
              <a:t>Part Two</a:t>
            </a:r>
            <a:endParaRPr altLang="en-US" lang="zh-CN"/>
          </a:p>
        </p:txBody>
      </p:sp>
      <p:sp>
        <p:nvSpPr>
          <p:cNvPr id="1048928" name="标题 3"/>
          <p:cNvSpPr>
            <a:spLocks noGrp="1"/>
          </p:cNvSpPr>
          <p:nvPr>
            <p:ph type="title" idx="1"/>
            <p:custDataLst>
              <p:tags r:id="rId2"/>
            </p:custDataLst>
          </p:nvPr>
        </p:nvSpPr>
        <p:spPr/>
        <p:txBody>
          <a:bodyPr/>
          <a:p>
            <a:r>
              <a:rPr altLang="en-US" lang="zh-CN"/>
              <a:t>数字校园中的自主学习</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0" name="标题 1"/>
          <p:cNvSpPr>
            <a:spLocks noGrp="1"/>
          </p:cNvSpPr>
          <p:nvPr>
            <p:ph type="title" idx="2"/>
          </p:nvPr>
        </p:nvSpPr>
        <p:spPr/>
        <p:txBody>
          <a:bodyPr/>
          <a:p>
            <a:r>
              <a:rPr altLang="en-US" lang="zh-CN"/>
              <a:t>自主学习的定义与重要性</a:t>
            </a:r>
            <a:endParaRPr altLang="en-US" lang="zh-CN"/>
          </a:p>
        </p:txBody>
      </p:sp>
      <p:sp>
        <p:nvSpPr>
          <p:cNvPr id="1048992" name="Rectangle 6"/>
          <p:cNvSpPr/>
          <p:nvPr>
            <p:custDataLst>
              <p:tags r:id="rId1"/>
            </p:custDataLst>
          </p:nvPr>
        </p:nvSpPr>
        <p:spPr>
          <a:xfrm>
            <a:off x="810506" y="1789759"/>
            <a:ext cx="10767730" cy="753627"/>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994" name="Rectangle 6"/>
          <p:cNvSpPr/>
          <p:nvPr>
            <p:custDataLst>
              <p:tags r:id="rId2"/>
            </p:custDataLst>
          </p:nvPr>
        </p:nvSpPr>
        <p:spPr>
          <a:xfrm>
            <a:off x="810506" y="2925249"/>
            <a:ext cx="10767730" cy="753627"/>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996" name="Rectangle 6"/>
          <p:cNvSpPr/>
          <p:nvPr>
            <p:custDataLst>
              <p:tags r:id="rId3"/>
            </p:custDataLst>
          </p:nvPr>
        </p:nvSpPr>
        <p:spPr>
          <a:xfrm>
            <a:off x="810506" y="4061375"/>
            <a:ext cx="10767730" cy="753627"/>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8998" name="Rectangle 6"/>
          <p:cNvSpPr/>
          <p:nvPr>
            <p:custDataLst>
              <p:tags r:id="rId4"/>
            </p:custDataLst>
          </p:nvPr>
        </p:nvSpPr>
        <p:spPr>
          <a:xfrm>
            <a:off x="810506" y="5196865"/>
            <a:ext cx="10767730" cy="753627"/>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000" name="矩形: 圆角 26"/>
          <p:cNvSpPr/>
          <p:nvPr>
            <p:custDataLst>
              <p:tags r:id="rId5"/>
            </p:custDataLst>
          </p:nvPr>
        </p:nvSpPr>
        <p:spPr>
          <a:xfrm>
            <a:off x="608330" y="2922706"/>
            <a:ext cx="1967291" cy="75963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002" name="矩形: 圆角 27"/>
          <p:cNvSpPr/>
          <p:nvPr>
            <p:custDataLst>
              <p:tags r:id="rId6"/>
            </p:custDataLst>
          </p:nvPr>
        </p:nvSpPr>
        <p:spPr>
          <a:xfrm>
            <a:off x="608330" y="1787216"/>
            <a:ext cx="1967291" cy="75963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004" name="矩形: 圆角 28"/>
          <p:cNvSpPr/>
          <p:nvPr>
            <p:custDataLst>
              <p:tags r:id="rId7"/>
            </p:custDataLst>
          </p:nvPr>
        </p:nvSpPr>
        <p:spPr>
          <a:xfrm>
            <a:off x="608330" y="5193687"/>
            <a:ext cx="1967291" cy="75963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006" name="矩形: 圆角 29"/>
          <p:cNvSpPr/>
          <p:nvPr>
            <p:custDataLst>
              <p:tags r:id="rId8"/>
            </p:custDataLst>
          </p:nvPr>
        </p:nvSpPr>
        <p:spPr>
          <a:xfrm>
            <a:off x="608330" y="4058196"/>
            <a:ext cx="1967291" cy="75963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008" name="正文"/>
          <p:cNvSpPr txBox="1"/>
          <p:nvPr>
            <p:custDataLst>
              <p:tags r:id="rId9"/>
            </p:custDataLst>
          </p:nvPr>
        </p:nvSpPr>
        <p:spPr>
          <a:xfrm>
            <a:off x="2793481" y="1794209"/>
            <a:ext cx="8642040" cy="745529"/>
          </a:xfrm>
          <a:prstGeom prst="rect"/>
          <a:noFill/>
        </p:spPr>
        <p:txBody>
          <a:bodyPr anchor="ctr" anchorCtr="0" bIns="46800" lIns="90000" rIns="90000" rtlCol="0" tIns="46800" wrap="square">
            <a:normAutofit/>
          </a:bodyPr>
          <a:p>
            <a:pPr>
              <a:lnSpc>
                <a:spcPct val="130000"/>
              </a:lnSpc>
              <a:spcAft>
                <a:spcPts val="1000"/>
              </a:spcAft>
            </a:pPr>
            <a:r>
              <a:rPr altLang="en-US" sz="1100" lang="zh-CN" spc="150">
                <a:solidFill>
                  <a:schemeClr val="tx1">
                    <a:lumMod val="65000"/>
                    <a:lumOff val="35000"/>
                  </a:schemeClr>
                </a:solidFill>
                <a:latin typeface="+mn-ea"/>
              </a:rPr>
              <a:t>自主学习的定义：自主学习是一种学习者在明确学习目标和要求后，自觉、主动、独立地获取知识、技能和能力的行为。</a:t>
            </a:r>
            <a:endParaRPr altLang="en-US" sz="1100" lang="zh-CN" spc="150">
              <a:solidFill>
                <a:schemeClr val="tx1">
                  <a:lumMod val="65000"/>
                  <a:lumOff val="35000"/>
                </a:schemeClr>
              </a:solidFill>
              <a:latin typeface="+mn-ea"/>
            </a:endParaRPr>
          </a:p>
        </p:txBody>
      </p:sp>
      <p:sp>
        <p:nvSpPr>
          <p:cNvPr id="1049010" name="标题"/>
          <p:cNvSpPr txBox="1"/>
          <p:nvPr>
            <p:custDataLst>
              <p:tags r:id="rId10"/>
            </p:custDataLst>
          </p:nvPr>
        </p:nvSpPr>
        <p:spPr>
          <a:xfrm>
            <a:off x="711961" y="1794209"/>
            <a:ext cx="1760740" cy="745528"/>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12" name="正文"/>
          <p:cNvSpPr txBox="1"/>
          <p:nvPr>
            <p:custDataLst>
              <p:tags r:id="rId11"/>
            </p:custDataLst>
          </p:nvPr>
        </p:nvSpPr>
        <p:spPr>
          <a:xfrm>
            <a:off x="2793481" y="2929699"/>
            <a:ext cx="8642040" cy="745529"/>
          </a:xfrm>
          <a:prstGeom prst="rect"/>
          <a:noFill/>
        </p:spPr>
        <p:txBody>
          <a:bodyPr anchor="ctr" anchorCtr="0" bIns="46800" lIns="90000" rIns="90000" rtlCol="0" tIns="46800" wrap="square">
            <a:normAutofit/>
          </a:bodyPr>
          <a:p>
            <a:pPr>
              <a:lnSpc>
                <a:spcPct val="130000"/>
              </a:lnSpc>
              <a:spcAft>
                <a:spcPts val="1000"/>
              </a:spcAft>
            </a:pPr>
            <a:r>
              <a:rPr altLang="en-US" sz="1100" lang="zh-CN" spc="150">
                <a:solidFill>
                  <a:schemeClr val="tx1">
                    <a:lumMod val="65000"/>
                    <a:lumOff val="35000"/>
                  </a:schemeClr>
                </a:solidFill>
                <a:latin typeface="+mn-ea"/>
              </a:rPr>
              <a:t>自主学习的重要性：自主学习能够培养学生的独立思考和解决问题的能力，提高学习效果和学习质量，同时也有助于培养学生的创新能力和终身学习的意识。</a:t>
            </a:r>
            <a:endParaRPr altLang="en-US" sz="1100" lang="zh-CN" spc="150">
              <a:solidFill>
                <a:schemeClr val="tx1">
                  <a:lumMod val="65000"/>
                  <a:lumOff val="35000"/>
                </a:schemeClr>
              </a:solidFill>
              <a:latin typeface="+mn-ea"/>
            </a:endParaRPr>
          </a:p>
        </p:txBody>
      </p:sp>
      <p:sp>
        <p:nvSpPr>
          <p:cNvPr id="1049014" name="标题"/>
          <p:cNvSpPr txBox="1"/>
          <p:nvPr>
            <p:custDataLst>
              <p:tags r:id="rId12"/>
            </p:custDataLst>
          </p:nvPr>
        </p:nvSpPr>
        <p:spPr>
          <a:xfrm>
            <a:off x="711961" y="2929699"/>
            <a:ext cx="1760740" cy="745528"/>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16" name="正文"/>
          <p:cNvSpPr txBox="1"/>
          <p:nvPr>
            <p:custDataLst>
              <p:tags r:id="rId13"/>
            </p:custDataLst>
          </p:nvPr>
        </p:nvSpPr>
        <p:spPr>
          <a:xfrm>
            <a:off x="2793481" y="4065190"/>
            <a:ext cx="8642040" cy="745529"/>
          </a:xfrm>
          <a:prstGeom prst="rect"/>
          <a:noFill/>
        </p:spPr>
        <p:txBody>
          <a:bodyPr anchor="ctr" anchorCtr="0" bIns="46800" lIns="90000" rIns="90000" rtlCol="0" tIns="46800" wrap="square">
            <a:normAutofit/>
          </a:bodyPr>
          <a:p>
            <a:pPr>
              <a:lnSpc>
                <a:spcPct val="130000"/>
              </a:lnSpc>
              <a:spcAft>
                <a:spcPts val="1000"/>
              </a:spcAft>
            </a:pPr>
            <a:r>
              <a:rPr altLang="en-US" sz="1100" lang="zh-CN" spc="150">
                <a:solidFill>
                  <a:schemeClr val="tx1">
                    <a:lumMod val="65000"/>
                    <a:lumOff val="35000"/>
                  </a:schemeClr>
                </a:solidFill>
                <a:latin typeface="+mn-ea"/>
              </a:rPr>
              <a:t>数字校园中的自主学习：数字校园为自主学习提供了更加便捷和高效的学习环境，学生可以通过在线课程、学习资源库、学习管理系统等途径进行自主学习。</a:t>
            </a:r>
            <a:endParaRPr altLang="en-US" sz="1100" lang="zh-CN" spc="150">
              <a:solidFill>
                <a:schemeClr val="tx1">
                  <a:lumMod val="65000"/>
                  <a:lumOff val="35000"/>
                </a:schemeClr>
              </a:solidFill>
              <a:latin typeface="+mn-ea"/>
            </a:endParaRPr>
          </a:p>
        </p:txBody>
      </p:sp>
      <p:sp>
        <p:nvSpPr>
          <p:cNvPr id="1049018" name="标题"/>
          <p:cNvSpPr txBox="1"/>
          <p:nvPr>
            <p:custDataLst>
              <p:tags r:id="rId14"/>
            </p:custDataLst>
          </p:nvPr>
        </p:nvSpPr>
        <p:spPr>
          <a:xfrm>
            <a:off x="711961" y="4065190"/>
            <a:ext cx="1760740" cy="745528"/>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20" name="正文"/>
          <p:cNvSpPr txBox="1"/>
          <p:nvPr>
            <p:custDataLst>
              <p:tags r:id="rId15"/>
            </p:custDataLst>
          </p:nvPr>
        </p:nvSpPr>
        <p:spPr>
          <a:xfrm>
            <a:off x="2793481" y="5200680"/>
            <a:ext cx="8642040" cy="745529"/>
          </a:xfrm>
          <a:prstGeom prst="rect"/>
          <a:noFill/>
        </p:spPr>
        <p:txBody>
          <a:bodyPr anchor="ctr" anchorCtr="0" bIns="46800" lIns="90000" rIns="90000" rtlCol="0" tIns="46800" wrap="square">
            <a:normAutofit fontScale="87143"/>
          </a:bodyPr>
          <a:p>
            <a:pPr>
              <a:lnSpc>
                <a:spcPct val="130000"/>
              </a:lnSpc>
              <a:spcAft>
                <a:spcPts val="1000"/>
              </a:spcAft>
            </a:pPr>
            <a:r>
              <a:rPr altLang="en-US" sz="1400" lang="zh-CN" spc="150">
                <a:solidFill>
                  <a:schemeClr val="tx1">
                    <a:lumMod val="65000"/>
                    <a:lumOff val="35000"/>
                  </a:schemeClr>
                </a:solidFill>
                <a:latin typeface="+mn-ea"/>
              </a:rPr>
              <a:t>自主学习的实践应用：在数字校园中，学生可以通过制定学习计划、选择学习资源、参与在线讨论、完成作业和考试等方式进行自主学习，同时教师也可以通过在线辅导、学习跟踪和评估等方式对学生的学习进行指导和支持。</a:t>
            </a:r>
            <a:endParaRPr altLang="en-US" sz="1400" lang="zh-CN" spc="150">
              <a:solidFill>
                <a:schemeClr val="tx1">
                  <a:lumMod val="65000"/>
                  <a:lumOff val="35000"/>
                </a:schemeClr>
              </a:solidFill>
              <a:latin typeface="+mn-ea"/>
            </a:endParaRPr>
          </a:p>
        </p:txBody>
      </p:sp>
      <p:sp>
        <p:nvSpPr>
          <p:cNvPr id="1049022" name="标题"/>
          <p:cNvSpPr txBox="1"/>
          <p:nvPr>
            <p:custDataLst>
              <p:tags r:id="rId16"/>
            </p:custDataLst>
          </p:nvPr>
        </p:nvSpPr>
        <p:spPr>
          <a:xfrm>
            <a:off x="711961" y="5200680"/>
            <a:ext cx="1760740" cy="745528"/>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6" name="标题 1"/>
          <p:cNvSpPr>
            <a:spLocks noGrp="1"/>
          </p:cNvSpPr>
          <p:nvPr>
            <p:ph type="title" idx="2"/>
          </p:nvPr>
        </p:nvSpPr>
        <p:spPr/>
        <p:txBody>
          <a:bodyPr/>
          <a:p>
            <a:r>
              <a:rPr altLang="en-US" lang="zh-CN"/>
              <a:t>数字校园对自主学习的支持</a:t>
            </a:r>
            <a:endParaRPr altLang="en-US" lang="zh-CN"/>
          </a:p>
        </p:txBody>
      </p:sp>
      <p:sp>
        <p:nvSpPr>
          <p:cNvPr id="1049058"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60"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2"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rPr>
              <a:t>提供丰富的学习资源：数字校园整合了各种学习资源，包括课程、教材、实验、案例等，方便学生进行自主学习。</a:t>
            </a:r>
            <a:endPar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64"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66"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8"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灵活的学习方式：数字校园支持在线学习、自主学习、协作学习等多种学习方式，学生可以根据自己的需求和兴趣选择合适的学习方式。</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070"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72"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个性化的学习路径：数字校园可以根据学生的学习需求和兴趣，提供个性化的学习路径和课程推荐，帮助学生更好地规划自己的学习路径。</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74"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6"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78"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0"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及时的学习支持：数字校园提供及时的学习支持，包括在线答疑、学习辅导、作业批改等，帮助学生解决学习中遇到的问题。</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4" name="标题 1"/>
          <p:cNvSpPr>
            <a:spLocks noGrp="1"/>
          </p:cNvSpPr>
          <p:nvPr>
            <p:ph type="title" idx="2"/>
          </p:nvPr>
        </p:nvSpPr>
        <p:spPr/>
        <p:txBody>
          <a:bodyPr/>
          <a:p>
            <a:r>
              <a:rPr altLang="en-US" lang="zh-CN"/>
              <a:t>自主学习在数字校园中的实践</a:t>
            </a:r>
            <a:endParaRPr altLang="en-US" lang="zh-CN"/>
          </a:p>
        </p:txBody>
      </p:sp>
      <p:sp>
        <p:nvSpPr>
          <p:cNvPr id="1049116"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2"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4"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8"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0"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自主学习平台的建设</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自主学习的管理与评估</a:t>
            </a:r>
            <a:endParaRPr dirty="0" sz="2000" err="1">
              <a:solidFill>
                <a:schemeClr val="tx1">
                  <a:lumMod val="75000"/>
                  <a:lumOff val="25000"/>
                </a:schemeClr>
              </a:solidFill>
              <a:latin typeface="+mn-ea"/>
              <a:ea typeface="+mn-ea"/>
              <a:cs typeface="+mn-ea"/>
              <a:sym typeface="+mn-lt"/>
            </a:endParaRPr>
          </a:p>
        </p:txBody>
      </p:sp>
      <p:sp>
        <p:nvSpPr>
          <p:cNvPr id="1049136"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42"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4"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8"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自主学习与课程个性化的结合</a:t>
            </a:r>
            <a:endParaRPr dirty="0" sz="2000" err="1">
              <a:solidFill>
                <a:schemeClr val="tx1">
                  <a:lumMod val="75000"/>
                  <a:lumOff val="25000"/>
                </a:schemeClr>
              </a:solidFill>
              <a:latin typeface="+mn-ea"/>
              <a:ea typeface="+mn-ea"/>
              <a:cs typeface="+mn-ea"/>
              <a:sym typeface="+mn-lt"/>
            </a:endParaRPr>
          </a:p>
        </p:txBody>
      </p:sp>
      <p:sp>
        <p:nvSpPr>
          <p:cNvPr id="1049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自主学习的资源与工具</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8" name="标题 1"/>
          <p:cNvSpPr>
            <a:spLocks noGrp="1"/>
          </p:cNvSpPr>
          <p:nvPr>
            <p:ph type="title" idx="2"/>
          </p:nvPr>
        </p:nvSpPr>
        <p:spPr/>
        <p:txBody>
          <a:bodyPr/>
          <a:p>
            <a:r>
              <a:rPr altLang="en-US" lang="zh-CN"/>
              <a:t>自主学习与教育质量的提升</a:t>
            </a:r>
            <a:endParaRPr altLang="en-US" lang="zh-CN"/>
          </a:p>
        </p:txBody>
      </p:sp>
      <p:sp>
        <p:nvSpPr>
          <p:cNvPr id="1049190"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自主学习与教育质量的关系</a:t>
            </a:r>
            <a:endParaRPr altLang="zh-CN" dirty="0" lang="en-US">
              <a:solidFill>
                <a:schemeClr val="dk1">
                  <a:lumMod val="80000"/>
                  <a:lumOff val="20000"/>
                </a:schemeClr>
              </a:solidFill>
              <a:latin typeface="+mn-ea"/>
              <a:sym typeface="+mn-ea"/>
            </a:endParaRPr>
          </a:p>
        </p:txBody>
      </p:sp>
      <p:sp>
        <p:nvSpPr>
          <p:cNvPr id="1049198"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0"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自主学习能力的重要性</a:t>
            </a:r>
            <a:endParaRPr altLang="en-US" dirty="0" lang="zh-CN">
              <a:solidFill>
                <a:schemeClr val="dk1">
                  <a:lumMod val="80000"/>
                  <a:lumOff val="20000"/>
                </a:schemeClr>
              </a:solidFill>
              <a:latin typeface="+mn-ea"/>
              <a:sym typeface="+mn-ea"/>
            </a:endParaRPr>
          </a:p>
        </p:txBody>
      </p:sp>
      <p:sp>
        <p:nvSpPr>
          <p:cNvPr id="1049206"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数字校园为自主学习提供支持</a:t>
            </a:r>
            <a:endParaRPr altLang="en-US" dirty="0" lang="zh-CN">
              <a:solidFill>
                <a:schemeClr val="dk1">
                  <a:lumMod val="80000"/>
                  <a:lumOff val="20000"/>
                </a:schemeClr>
              </a:solidFill>
              <a:latin typeface="+mn-ea"/>
              <a:sym typeface="+mn-ea"/>
            </a:endParaRPr>
          </a:p>
        </p:txBody>
      </p:sp>
      <p:sp>
        <p:nvSpPr>
          <p:cNvPr id="1049214"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提升自主学习能力的措施</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4"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56" name="标题 3"/>
          <p:cNvSpPr>
            <a:spLocks noGrp="1"/>
          </p:cNvSpPr>
          <p:nvPr>
            <p:ph type="title" idx="1"/>
            <p:custDataLst>
              <p:tags r:id="rId2"/>
            </p:custDataLst>
          </p:nvPr>
        </p:nvSpPr>
        <p:spPr/>
        <p:txBody>
          <a:bodyPr/>
          <a:p>
            <a:r>
              <a:rPr altLang="en-US" lang="zh-CN"/>
              <a:t>课程个性化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8" name="标题 1"/>
          <p:cNvSpPr>
            <a:spLocks noGrp="1"/>
          </p:cNvSpPr>
          <p:nvPr>
            <p:ph type="title" idx="2"/>
          </p:nvPr>
        </p:nvSpPr>
        <p:spPr/>
        <p:txBody>
          <a:bodyPr/>
          <a:p>
            <a:r>
              <a:rPr altLang="en-US" lang="zh-CN"/>
              <a:t>个性化教育的理念与实践</a:t>
            </a:r>
            <a:endParaRPr altLang="en-US" lang="zh-CN"/>
          </a:p>
        </p:txBody>
      </p:sp>
      <p:sp>
        <p:nvSpPr>
          <p:cNvPr id="1049320"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6"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4"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个性化教育的定义与目标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个性化教育在数字校园中的应用</a:t>
            </a:r>
            <a:endParaRPr dirty="0" sz="2000" err="1">
              <a:solidFill>
                <a:schemeClr val="tx1">
                  <a:lumMod val="75000"/>
                  <a:lumOff val="25000"/>
                </a:schemeClr>
              </a:solidFill>
              <a:latin typeface="+mn-ea"/>
              <a:ea typeface="+mn-ea"/>
              <a:cs typeface="+mn-ea"/>
              <a:sym typeface="+mn-lt"/>
            </a:endParaRPr>
          </a:p>
        </p:txBody>
      </p:sp>
      <p:sp>
        <p:nvSpPr>
          <p:cNvPr id="1049340"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4"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46"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8"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0"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2"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4"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个性化教育的实践案例与效果评估</a:t>
            </a:r>
            <a:endParaRPr dirty="0" sz="2000" err="1">
              <a:solidFill>
                <a:schemeClr val="tx1">
                  <a:lumMod val="75000"/>
                  <a:lumOff val="25000"/>
                </a:schemeClr>
              </a:solidFill>
              <a:latin typeface="+mn-ea"/>
              <a:ea typeface="+mn-ea"/>
              <a:cs typeface="+mn-ea"/>
              <a:sym typeface="+mn-lt"/>
            </a:endParaRPr>
          </a:p>
        </p:txBody>
      </p:sp>
      <p:sp>
        <p:nvSpPr>
          <p:cNvPr id="10493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个性化教育的方法与策略</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2" name="标题 1"/>
          <p:cNvSpPr>
            <a:spLocks noGrp="1"/>
          </p:cNvSpPr>
          <p:nvPr>
            <p:ph type="title" idx="2"/>
          </p:nvPr>
        </p:nvSpPr>
        <p:spPr/>
        <p:txBody>
          <a:bodyPr/>
          <a:p>
            <a:r>
              <a:rPr altLang="en-US" lang="zh-CN"/>
              <a:t>数字校园中的课程个性化设计</a:t>
            </a:r>
            <a:endParaRPr altLang="en-US" lang="zh-CN"/>
          </a:p>
        </p:txBody>
      </p:sp>
      <p:sp>
        <p:nvSpPr>
          <p:cNvPr id="1049394"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课程个性化设计对教学质量的影响</a:t>
            </a:r>
            <a:endParaRPr altLang="zh-CN" dirty="0" lang="en-US">
              <a:solidFill>
                <a:schemeClr val="dk1">
                  <a:lumMod val="80000"/>
                  <a:lumOff val="20000"/>
                </a:schemeClr>
              </a:solidFill>
              <a:latin typeface="+mn-ea"/>
              <a:sym typeface="+mn-ea"/>
            </a:endParaRPr>
          </a:p>
        </p:txBody>
      </p:sp>
      <p:sp>
        <p:nvSpPr>
          <p:cNvPr id="1049402"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8"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课程个性化设计的概念和意义</a:t>
            </a:r>
            <a:endParaRPr altLang="en-US" dirty="0" lang="zh-CN">
              <a:solidFill>
                <a:schemeClr val="dk1">
                  <a:lumMod val="80000"/>
                  <a:lumOff val="20000"/>
                </a:schemeClr>
              </a:solidFill>
              <a:latin typeface="+mn-ea"/>
              <a:sym typeface="+mn-ea"/>
            </a:endParaRPr>
          </a:p>
        </p:txBody>
      </p:sp>
      <p:sp>
        <p:nvSpPr>
          <p:cNvPr id="1049410"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6"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数字校园中课程个性化设计的实现方式</a:t>
            </a:r>
            <a:endParaRPr altLang="en-US" dirty="0" lang="zh-CN">
              <a:solidFill>
                <a:schemeClr val="dk1">
                  <a:lumMod val="80000"/>
                  <a:lumOff val="20000"/>
                </a:schemeClr>
              </a:solidFill>
              <a:latin typeface="+mn-ea"/>
              <a:sym typeface="+mn-ea"/>
            </a:endParaRPr>
          </a:p>
        </p:txBody>
      </p:sp>
      <p:sp>
        <p:nvSpPr>
          <p:cNvPr id="1049418"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课程个性化设计的挑战与未来发展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58" name="标题 1"/>
          <p:cNvSpPr>
            <a:spLocks noGrp="1"/>
          </p:cNvSpPr>
          <p:nvPr>
            <p:ph type="title" idx="2"/>
          </p:nvPr>
        </p:nvSpPr>
        <p:spPr/>
        <p:txBody>
          <a:bodyPr/>
          <a:p>
            <a:r>
              <a:rPr altLang="en-US" lang="zh-CN"/>
              <a:t>个性化课程对学生发展的影响</a:t>
            </a:r>
            <a:endParaRPr altLang="en-US" lang="zh-CN"/>
          </a:p>
        </p:txBody>
      </p:sp>
      <p:sp>
        <p:nvSpPr>
          <p:cNvPr id="1049460"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2"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64"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6"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68"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0"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72"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74"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76"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培养自主学习能力：个性化课程注重培养学生的自主学习能力，从而使学生能够更好地适应未来的学习和工作</a:t>
            </a:r>
            <a:endParaRPr altLang="en-US" dirty="0" sz="2400" lang="zh-CN">
              <a:latin typeface="+mn-ea"/>
              <a:ea typeface="+mn-ea"/>
            </a:endParaRPr>
          </a:p>
        </p:txBody>
      </p:sp>
      <p:sp>
        <p:nvSpPr>
          <p:cNvPr id="1049478"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促进全面发展：个性化课程不仅关注学生的知识学习，还注重学生的情感、态度、价值观等方面的培养，从而促进学生的全面发展</a:t>
            </a:r>
            <a:endParaRPr altLang="en-US" dirty="0" sz="2400" lang="zh-CN">
              <a:latin typeface="+mn-ea"/>
              <a:ea typeface="+mn-ea"/>
            </a:endParaRPr>
          </a:p>
        </p:txBody>
      </p:sp>
      <p:sp>
        <p:nvSpPr>
          <p:cNvPr id="1049480"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激发学习兴趣：个性化课程能够根据学生的兴趣和需求进行设计，从而激发学生的学习兴趣和动力</a:t>
            </a:r>
            <a:endParaRPr altLang="en-US" dirty="0" sz="2400" lang="zh-CN">
              <a:latin typeface="+mn-ea"/>
              <a:ea typeface="+mn-ea"/>
            </a:endParaRPr>
          </a:p>
        </p:txBody>
      </p:sp>
      <p:sp>
        <p:nvSpPr>
          <p:cNvPr id="1049482"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提高学习效果：个性化课程能够根据学生的能力和需求进行差异化教学，从而提高学生的学习效果和学习质量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6" name="标题 1"/>
          <p:cNvSpPr>
            <a:spLocks noGrp="1"/>
          </p:cNvSpPr>
          <p:nvPr>
            <p:ph type="title" idx="2"/>
          </p:nvPr>
        </p:nvSpPr>
        <p:spPr/>
        <p:txBody>
          <a:bodyPr/>
          <a:p>
            <a:r>
              <a:rPr altLang="en-US" lang="zh-CN"/>
              <a:t>个性化课程与教育公平性的提升</a:t>
            </a:r>
            <a:endParaRPr altLang="en-US" lang="zh-CN"/>
          </a:p>
        </p:txBody>
      </p:sp>
      <p:sp>
        <p:nvSpPr>
          <p:cNvPr id="1049518"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0"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22"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4"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26"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8"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30"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2"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34"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个性化课程有助于提高教育公平性，让每个学生都能够得到适合自己的教育</a:t>
            </a:r>
            <a:endParaRPr altLang="en-US" dirty="0" sz="2400" lang="zh-CN">
              <a:latin typeface="+mn-ea"/>
              <a:ea typeface="+mn-ea"/>
            </a:endParaRPr>
          </a:p>
        </p:txBody>
      </p:sp>
      <p:sp>
        <p:nvSpPr>
          <p:cNvPr id="1049536"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个性化课程需要教师具备较高的专业素养和教学能力</a:t>
            </a:r>
            <a:endParaRPr altLang="en-US" dirty="0" sz="2400" lang="zh-CN">
              <a:latin typeface="+mn-ea"/>
              <a:ea typeface="+mn-ea"/>
            </a:endParaRPr>
          </a:p>
        </p:txBody>
      </p:sp>
      <p:sp>
        <p:nvSpPr>
          <p:cNvPr id="1049538"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个性化课程能够满足不同学生的需求，提高学习效果</a:t>
            </a:r>
            <a:endParaRPr altLang="en-US" dirty="0" sz="2400" lang="zh-CN">
              <a:latin typeface="+mn-ea"/>
              <a:ea typeface="+mn-ea"/>
            </a:endParaRPr>
          </a:p>
        </p:txBody>
      </p:sp>
      <p:sp>
        <p:nvSpPr>
          <p:cNvPr id="1049540"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个性化课程有助于培养学生的兴趣爱好和特长</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74" name="文本占位符 1"/>
          <p:cNvSpPr>
            <a:spLocks noGrp="1"/>
          </p:cNvSpPr>
          <p:nvPr>
            <p:ph type="body" idx="2"/>
            <p:custDataLst>
              <p:tags r:id="rId1"/>
            </p:custDataLst>
          </p:nvPr>
        </p:nvSpPr>
        <p:spPr/>
        <p:txBody>
          <a:bodyPr/>
          <a:p>
            <a:r>
              <a:rPr altLang="en-US" lang="zh-CN"/>
              <a:t>Part Four</a:t>
            </a:r>
            <a:endParaRPr altLang="en-US" lang="zh-CN"/>
          </a:p>
        </p:txBody>
      </p:sp>
      <p:sp>
        <p:nvSpPr>
          <p:cNvPr id="1049576" name="标题 3"/>
          <p:cNvSpPr>
            <a:spLocks noGrp="1"/>
          </p:cNvSpPr>
          <p:nvPr>
            <p:ph type="title" idx="1"/>
            <p:custDataLst>
              <p:tags r:id="rId2"/>
            </p:custDataLst>
          </p:nvPr>
        </p:nvSpPr>
        <p:spPr/>
        <p:txBody>
          <a:bodyPr/>
          <a:p>
            <a:r>
              <a:rPr altLang="en-US" lang="zh-CN"/>
              <a:t>数字校园中的自主学习与课程个性化的融合</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8" name="标题 1"/>
          <p:cNvSpPr>
            <a:spLocks noGrp="1"/>
          </p:cNvSpPr>
          <p:nvPr>
            <p:ph type="title" idx="2"/>
          </p:nvPr>
        </p:nvSpPr>
        <p:spPr/>
        <p:txBody>
          <a:bodyPr/>
          <a:p>
            <a:r>
              <a:rPr altLang="en-US" lang="zh-CN"/>
              <a:t>自主学习与课程个性化之间的关系</a:t>
            </a:r>
            <a:endParaRPr altLang="en-US" lang="zh-CN"/>
          </a:p>
        </p:txBody>
      </p:sp>
      <p:sp>
        <p:nvSpPr>
          <p:cNvPr id="1049640"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2"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4"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6"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8"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0"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2"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4"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6"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课程个性化为自主学习提供更多选择</a:t>
            </a:r>
            <a:endParaRPr altLang="en-US" dirty="0" sz="2400" lang="zh-CN">
              <a:latin typeface="+mn-ea"/>
              <a:ea typeface="+mn-ea"/>
            </a:endParaRPr>
          </a:p>
        </p:txBody>
      </p:sp>
      <p:sp>
        <p:nvSpPr>
          <p:cNvPr id="1049658"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自主学习与课程个性化共同推动数字校园发展</a:t>
            </a:r>
            <a:endParaRPr altLang="en-US" dirty="0" sz="2400" lang="zh-CN">
              <a:latin typeface="+mn-ea"/>
              <a:ea typeface="+mn-ea"/>
            </a:endParaRPr>
          </a:p>
        </p:txBody>
      </p:sp>
      <p:sp>
        <p:nvSpPr>
          <p:cNvPr id="1049660"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自主学习与课程个性化相互促进</a:t>
            </a:r>
            <a:endParaRPr altLang="en-US" dirty="0" sz="2400" lang="zh-CN">
              <a:latin typeface="+mn-ea"/>
              <a:ea typeface="+mn-ea"/>
            </a:endParaRPr>
          </a:p>
        </p:txBody>
      </p:sp>
      <p:sp>
        <p:nvSpPr>
          <p:cNvPr id="1049662"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自主学习为课程个性化提供更多可能性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96" name="标题 1"/>
          <p:cNvSpPr>
            <a:spLocks noGrp="1"/>
          </p:cNvSpPr>
          <p:nvPr>
            <p:ph type="title" idx="2"/>
          </p:nvPr>
        </p:nvSpPr>
        <p:spPr/>
        <p:txBody>
          <a:bodyPr/>
          <a:p>
            <a:r>
              <a:rPr altLang="en-US" lang="zh-CN"/>
              <a:t>数字校园在自主学习与课程个性化融合中的作用</a:t>
            </a:r>
            <a:endParaRPr altLang="en-US" lang="zh-CN"/>
          </a:p>
        </p:txBody>
      </p:sp>
      <p:sp>
        <p:nvSpPr>
          <p:cNvPr id="1049698" name="任意多边形 35"/>
          <p:cNvSpPr/>
          <p:nvPr>
            <p:custDataLst>
              <p:tags r:id="rId1"/>
            </p:custDataLst>
          </p:nvPr>
        </p:nvSpPr>
        <p:spPr>
          <a:xfrm>
            <a:off x="608330" y="1491604"/>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00" name="任意多边形 39"/>
          <p:cNvSpPr/>
          <p:nvPr>
            <p:custDataLst>
              <p:tags r:id="rId2"/>
            </p:custDataLst>
          </p:nvPr>
        </p:nvSpPr>
        <p:spPr>
          <a:xfrm>
            <a:off x="691549" y="1581810"/>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29" name="直接连接符 40"/>
          <p:cNvCxnSpPr>
            <a:cxnSpLocks/>
          </p:cNvCxnSpPr>
          <p:nvPr>
            <p:custDataLst>
              <p:tags r:id="rId3"/>
            </p:custDataLst>
          </p:nvPr>
        </p:nvCxnSpPr>
        <p:spPr>
          <a:xfrm>
            <a:off x="1997003" y="1805421"/>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02" name="正文"/>
          <p:cNvSpPr txBox="1"/>
          <p:nvPr>
            <p:custDataLst>
              <p:tags r:id="rId4"/>
            </p:custDataLst>
          </p:nvPr>
        </p:nvSpPr>
        <p:spPr>
          <a:xfrm>
            <a:off x="2260635" y="1567199"/>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提供数字化学习资源：数字校园可以为学生提供丰富的学习资源，包括电子图书、在线课程、学习工具等，帮助学生自主学习和个性化发展。</a:t>
            </a:r>
            <a:endParaRPr altLang="en-US" dirty="0" lang="zh-CN">
              <a:solidFill>
                <a:schemeClr val="tx1">
                  <a:lumMod val="65000"/>
                  <a:lumOff val="35000"/>
                </a:schemeClr>
              </a:solidFill>
              <a:latin typeface="+中文正文" charset="0"/>
            </a:endParaRPr>
          </a:p>
        </p:txBody>
      </p:sp>
      <p:sp>
        <p:nvSpPr>
          <p:cNvPr id="1049704" name="矩形 42"/>
          <p:cNvSpPr>
            <a:spLocks noChangeAspect="1"/>
          </p:cNvSpPr>
          <p:nvPr>
            <p:custDataLst>
              <p:tags r:id="rId5"/>
            </p:custDataLst>
          </p:nvPr>
        </p:nvSpPr>
        <p:spPr>
          <a:xfrm flipH="1">
            <a:off x="920877" y="1563388"/>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06" name="任意多边形 45"/>
          <p:cNvSpPr/>
          <p:nvPr>
            <p:custDataLst>
              <p:tags r:id="rId6"/>
            </p:custDataLst>
          </p:nvPr>
        </p:nvSpPr>
        <p:spPr>
          <a:xfrm>
            <a:off x="608330" y="2729085"/>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08" name="任意多边形 46"/>
          <p:cNvSpPr/>
          <p:nvPr>
            <p:custDataLst>
              <p:tags r:id="rId7"/>
            </p:custDataLst>
          </p:nvPr>
        </p:nvSpPr>
        <p:spPr>
          <a:xfrm>
            <a:off x="691549" y="2819292"/>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1" name="直接连接符 47"/>
          <p:cNvCxnSpPr>
            <a:cxnSpLocks/>
          </p:cNvCxnSpPr>
          <p:nvPr>
            <p:custDataLst>
              <p:tags r:id="rId8"/>
            </p:custDataLst>
          </p:nvPr>
        </p:nvCxnSpPr>
        <p:spPr>
          <a:xfrm>
            <a:off x="1997003" y="3042902"/>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10" name="正文"/>
          <p:cNvSpPr txBox="1"/>
          <p:nvPr>
            <p:custDataLst>
              <p:tags r:id="rId9"/>
            </p:custDataLst>
          </p:nvPr>
        </p:nvSpPr>
        <p:spPr>
          <a:xfrm>
            <a:off x="2260635" y="2804681"/>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促进个性化学习：数字校园可以根据学生的学习需求和兴趣，提供个性化的学习资源和课程，帮助学生更好地发挥自己的优势和潜力。</a:t>
            </a:r>
            <a:endParaRPr altLang="en-US" dirty="0" lang="zh-CN">
              <a:solidFill>
                <a:schemeClr val="tx1">
                  <a:lumMod val="65000"/>
                  <a:lumOff val="35000"/>
                </a:schemeClr>
              </a:solidFill>
              <a:latin typeface="+中文正文" charset="0"/>
            </a:endParaRPr>
          </a:p>
        </p:txBody>
      </p:sp>
      <p:sp>
        <p:nvSpPr>
          <p:cNvPr id="1049712" name="矩形 49"/>
          <p:cNvSpPr>
            <a:spLocks noChangeAspect="1"/>
          </p:cNvSpPr>
          <p:nvPr>
            <p:custDataLst>
              <p:tags r:id="rId10"/>
            </p:custDataLst>
          </p:nvPr>
        </p:nvSpPr>
        <p:spPr>
          <a:xfrm flipH="1">
            <a:off x="920877" y="2800869"/>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14" name="任意多边形 51"/>
          <p:cNvSpPr/>
          <p:nvPr>
            <p:custDataLst>
              <p:tags r:id="rId11"/>
            </p:custDataLst>
          </p:nvPr>
        </p:nvSpPr>
        <p:spPr>
          <a:xfrm>
            <a:off x="608330" y="3966567"/>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16" name="任意多边形 52"/>
          <p:cNvSpPr/>
          <p:nvPr>
            <p:custDataLst>
              <p:tags r:id="rId12"/>
            </p:custDataLst>
          </p:nvPr>
        </p:nvSpPr>
        <p:spPr>
          <a:xfrm>
            <a:off x="691549" y="4056773"/>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3" name="直接连接符 53"/>
          <p:cNvCxnSpPr>
            <a:cxnSpLocks/>
          </p:cNvCxnSpPr>
          <p:nvPr>
            <p:custDataLst>
              <p:tags r:id="rId13"/>
            </p:custDataLst>
          </p:nvPr>
        </p:nvCxnSpPr>
        <p:spPr>
          <a:xfrm>
            <a:off x="1997003" y="4280384"/>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18" name="正文"/>
          <p:cNvSpPr txBox="1"/>
          <p:nvPr>
            <p:custDataLst>
              <p:tags r:id="rId14"/>
            </p:custDataLst>
          </p:nvPr>
        </p:nvSpPr>
        <p:spPr>
          <a:xfrm>
            <a:off x="2260635" y="4042162"/>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促进自主学习：数字校园可以为学生提供自主学习的平台和机会，学生可以根据自己的时间和进度进行学习，提高学习效果和自主学习能力。</a:t>
            </a:r>
            <a:endParaRPr altLang="en-US" dirty="0" lang="zh-CN">
              <a:solidFill>
                <a:schemeClr val="tx1">
                  <a:lumMod val="65000"/>
                  <a:lumOff val="35000"/>
                </a:schemeClr>
              </a:solidFill>
              <a:latin typeface="+中文正文" charset="0"/>
            </a:endParaRPr>
          </a:p>
        </p:txBody>
      </p:sp>
      <p:sp>
        <p:nvSpPr>
          <p:cNvPr id="1049720" name="矩形 55"/>
          <p:cNvSpPr>
            <a:spLocks noChangeAspect="1"/>
          </p:cNvSpPr>
          <p:nvPr>
            <p:custDataLst>
              <p:tags r:id="rId15"/>
            </p:custDataLst>
          </p:nvPr>
        </p:nvSpPr>
        <p:spPr>
          <a:xfrm flipH="1">
            <a:off x="920877" y="4038351"/>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722" name="任意多边形 57"/>
          <p:cNvSpPr/>
          <p:nvPr>
            <p:custDataLst>
              <p:tags r:id="rId16"/>
            </p:custDataLst>
          </p:nvPr>
        </p:nvSpPr>
        <p:spPr>
          <a:xfrm>
            <a:off x="608330" y="5204048"/>
            <a:ext cx="10970260" cy="104436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24" name="任意多边形 58"/>
          <p:cNvSpPr/>
          <p:nvPr>
            <p:custDataLst>
              <p:tags r:id="rId17"/>
            </p:custDataLst>
          </p:nvPr>
        </p:nvSpPr>
        <p:spPr>
          <a:xfrm>
            <a:off x="691549" y="5294255"/>
            <a:ext cx="10804458" cy="8645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5" name="直接连接符 59"/>
          <p:cNvCxnSpPr>
            <a:cxnSpLocks/>
          </p:cNvCxnSpPr>
          <p:nvPr>
            <p:custDataLst>
              <p:tags r:id="rId18"/>
            </p:custDataLst>
          </p:nvPr>
        </p:nvCxnSpPr>
        <p:spPr>
          <a:xfrm>
            <a:off x="1997003" y="5517865"/>
            <a:ext cx="0" cy="431975"/>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726" name="正文"/>
          <p:cNvSpPr txBox="1"/>
          <p:nvPr>
            <p:custDataLst>
              <p:tags r:id="rId19"/>
            </p:custDataLst>
          </p:nvPr>
        </p:nvSpPr>
        <p:spPr>
          <a:xfrm>
            <a:off x="2260635" y="5279644"/>
            <a:ext cx="9010491" cy="879196"/>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促进师生互动：数字校园可以促进师生之间的互动和交流，学生可以通过在线学习平台与教师进行实时交流和讨论，提高学习效果和问题解决能力。</a:t>
            </a:r>
            <a:endParaRPr altLang="en-US" dirty="0" lang="zh-CN">
              <a:solidFill>
                <a:schemeClr val="tx1">
                  <a:lumMod val="65000"/>
                  <a:lumOff val="35000"/>
                </a:schemeClr>
              </a:solidFill>
              <a:latin typeface="+中文正文" charset="0"/>
            </a:endParaRPr>
          </a:p>
        </p:txBody>
      </p:sp>
      <p:sp>
        <p:nvSpPr>
          <p:cNvPr id="1049728" name="矩形 61"/>
          <p:cNvSpPr>
            <a:spLocks noChangeAspect="1"/>
          </p:cNvSpPr>
          <p:nvPr>
            <p:custDataLst>
              <p:tags r:id="rId20"/>
            </p:custDataLst>
          </p:nvPr>
        </p:nvSpPr>
        <p:spPr>
          <a:xfrm flipH="1">
            <a:off x="920877" y="5275832"/>
            <a:ext cx="900160" cy="900795"/>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2" name="标题 1"/>
          <p:cNvSpPr>
            <a:spLocks noGrp="1"/>
          </p:cNvSpPr>
          <p:nvPr>
            <p:ph type="title" idx="2"/>
          </p:nvPr>
        </p:nvSpPr>
        <p:spPr/>
        <p:txBody>
          <a:bodyPr/>
          <a:p>
            <a:r>
              <a:rPr altLang="en-US" lang="zh-CN"/>
              <a:t>自主学习与课程个性化融合的实践案例</a:t>
            </a:r>
            <a:endParaRPr altLang="en-US" lang="zh-CN"/>
          </a:p>
        </p:txBody>
      </p:sp>
      <p:sp>
        <p:nvSpPr>
          <p:cNvPr id="1049764"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6"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68"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0"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72"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4"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76"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8"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80"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案例三：某高中英语自主学习平台</a:t>
            </a:r>
            <a:endParaRPr altLang="en-US" dirty="0" sz="2400" lang="zh-CN">
              <a:latin typeface="+mn-ea"/>
              <a:ea typeface="+mn-ea"/>
            </a:endParaRPr>
          </a:p>
        </p:txBody>
      </p:sp>
      <p:sp>
        <p:nvSpPr>
          <p:cNvPr id="1049782"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案例四：某小学信息技术课程个性化教学</a:t>
            </a:r>
            <a:endParaRPr altLang="en-US" dirty="0" sz="2400" lang="zh-CN">
              <a:latin typeface="+mn-ea"/>
              <a:ea typeface="+mn-ea"/>
            </a:endParaRPr>
          </a:p>
        </p:txBody>
      </p:sp>
      <p:sp>
        <p:nvSpPr>
          <p:cNvPr id="1049784"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案例一：某高校在线教育平台</a:t>
            </a:r>
            <a:endParaRPr altLang="en-US" dirty="0" sz="2400" lang="zh-CN">
              <a:latin typeface="+mn-ea"/>
              <a:ea typeface="+mn-ea"/>
            </a:endParaRPr>
          </a:p>
        </p:txBody>
      </p:sp>
      <p:sp>
        <p:nvSpPr>
          <p:cNvPr id="1049786"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案例二：某初中数学个性化教学</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0" name="标题 1"/>
          <p:cNvSpPr>
            <a:spLocks noGrp="1"/>
          </p:cNvSpPr>
          <p:nvPr>
            <p:ph type="title" idx="2"/>
          </p:nvPr>
        </p:nvSpPr>
        <p:spPr/>
        <p:txBody>
          <a:bodyPr/>
          <a:p>
            <a:r>
              <a:rPr altLang="en-US" lang="zh-CN"/>
              <a:t>自主学习与课程个性化融合的未来发展</a:t>
            </a:r>
            <a:endParaRPr altLang="en-US" lang="zh-CN"/>
          </a:p>
        </p:txBody>
      </p:sp>
      <p:sp>
        <p:nvSpPr>
          <p:cNvPr id="1049822"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4"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6"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8"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自主学习与课程个性化融合的背景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自主学习与课程个性化融合的未来发展趋势</a:t>
            </a:r>
            <a:endParaRPr dirty="0" sz="2000" err="1">
              <a:solidFill>
                <a:schemeClr val="tx1">
                  <a:lumMod val="75000"/>
                  <a:lumOff val="25000"/>
                </a:schemeClr>
              </a:solidFill>
              <a:latin typeface="+mn-ea"/>
              <a:ea typeface="+mn-ea"/>
              <a:cs typeface="+mn-ea"/>
              <a:sym typeface="+mn-lt"/>
            </a:endParaRPr>
          </a:p>
        </p:txBody>
      </p:sp>
      <p:sp>
        <p:nvSpPr>
          <p:cNvPr id="1049842"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6"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48"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2"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4"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自主学习与课程个性化融合的挑战与对策</a:t>
            </a:r>
            <a:endParaRPr dirty="0" sz="2000" err="1">
              <a:solidFill>
                <a:schemeClr val="tx1">
                  <a:lumMod val="75000"/>
                  <a:lumOff val="25000"/>
                </a:schemeClr>
              </a:solidFill>
              <a:latin typeface="+mn-ea"/>
              <a:ea typeface="+mn-ea"/>
              <a:cs typeface="+mn-ea"/>
              <a:sym typeface="+mn-lt"/>
            </a:endParaRPr>
          </a:p>
        </p:txBody>
      </p:sp>
      <p:sp>
        <p:nvSpPr>
          <p:cNvPr id="10498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自主学习与课程个性化融合的现状</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94"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96" name="标题 3"/>
          <p:cNvSpPr>
            <a:spLocks noGrp="1"/>
          </p:cNvSpPr>
          <p:nvPr>
            <p:ph type="title" idx="1"/>
            <p:custDataLst>
              <p:tags r:id="rId2"/>
            </p:custDataLst>
          </p:nvPr>
        </p:nvSpPr>
        <p:spPr/>
        <p:txBody>
          <a:bodyPr/>
          <a:p>
            <a:r>
              <a:rPr altLang="en-US" lang="zh-CN"/>
              <a:t>挑战与对策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58" name="标题 1"/>
          <p:cNvSpPr>
            <a:spLocks noGrp="1"/>
          </p:cNvSpPr>
          <p:nvPr>
            <p:ph type="title" idx="2"/>
          </p:nvPr>
        </p:nvSpPr>
        <p:spPr/>
        <p:txBody>
          <a:bodyPr/>
          <a:p>
            <a:r>
              <a:rPr altLang="en-US" lang="zh-CN"/>
              <a:t>数字校园中自主学习的挑战</a:t>
            </a:r>
            <a:endParaRPr altLang="en-US" lang="zh-CN"/>
          </a:p>
        </p:txBody>
      </p:sp>
      <p:sp>
        <p:nvSpPr>
          <p:cNvPr id="1049960" name="任意多边形: 形状 16"/>
          <p:cNvSpPr/>
          <p:nvPr>
            <p:custDataLst>
              <p:tags r:id="rId1"/>
            </p:custDataLst>
          </p:nvPr>
        </p:nvSpPr>
        <p:spPr>
          <a:xfrm>
            <a:off x="608330" y="1506593"/>
            <a:ext cx="5545114" cy="91456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962" name="Freeform 488"/>
          <p:cNvSpPr/>
          <p:nvPr>
            <p:custDataLst>
              <p:tags r:id="rId2"/>
            </p:custDataLst>
          </p:nvPr>
        </p:nvSpPr>
        <p:spPr>
          <a:xfrm rot="5400000">
            <a:off x="5213290" y="1491800"/>
            <a:ext cx="826230" cy="943545"/>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64" name="序号"/>
          <p:cNvSpPr txBox="1"/>
          <p:nvPr>
            <p:custDataLst>
              <p:tags r:id="rId3"/>
            </p:custDataLst>
          </p:nvPr>
        </p:nvSpPr>
        <p:spPr>
          <a:xfrm>
            <a:off x="5340090" y="1722153"/>
            <a:ext cx="572224" cy="525277"/>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966" name="标题"/>
          <p:cNvSpPr txBox="1"/>
          <p:nvPr>
            <p:custDataLst>
              <p:tags r:id="rId4"/>
            </p:custDataLst>
          </p:nvPr>
        </p:nvSpPr>
        <p:spPr>
          <a:xfrm>
            <a:off x="996479" y="1559426"/>
            <a:ext cx="3744087" cy="391383"/>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技术支持不足：缺乏必要的技术设备和网络支持，影响自主学习效果</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968" name="正文"/>
          <p:cNvSpPr txBox="1"/>
          <p:nvPr>
            <p:custDataLst>
              <p:tags r:id="rId5"/>
            </p:custDataLst>
          </p:nvPr>
        </p:nvSpPr>
        <p:spPr>
          <a:xfrm>
            <a:off x="996479" y="2019429"/>
            <a:ext cx="3744087" cy="381417"/>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970" name="任意多边形: 形状 17"/>
          <p:cNvSpPr/>
          <p:nvPr>
            <p:custDataLst>
              <p:tags r:id="rId6"/>
            </p:custDataLst>
          </p:nvPr>
        </p:nvSpPr>
        <p:spPr>
          <a:xfrm flipH="1">
            <a:off x="6032560" y="2053243"/>
            <a:ext cx="5545114" cy="91456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972" name="Freeform 488"/>
          <p:cNvSpPr/>
          <p:nvPr>
            <p:custDataLst>
              <p:tags r:id="rId7"/>
            </p:custDataLst>
          </p:nvPr>
        </p:nvSpPr>
        <p:spPr>
          <a:xfrm rot="5400000">
            <a:off x="6147385" y="2038449"/>
            <a:ext cx="826230" cy="943545"/>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74" name="序号"/>
          <p:cNvSpPr txBox="1"/>
          <p:nvPr>
            <p:custDataLst>
              <p:tags r:id="rId8"/>
            </p:custDataLst>
          </p:nvPr>
        </p:nvSpPr>
        <p:spPr>
          <a:xfrm>
            <a:off x="6255869" y="2263167"/>
            <a:ext cx="572224" cy="525277"/>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976" name="任意多边形: 形状 2"/>
          <p:cNvSpPr/>
          <p:nvPr>
            <p:custDataLst>
              <p:tags r:id="rId9"/>
            </p:custDataLst>
          </p:nvPr>
        </p:nvSpPr>
        <p:spPr>
          <a:xfrm>
            <a:off x="608330" y="2599892"/>
            <a:ext cx="5545114" cy="91456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978" name="Freeform 488"/>
          <p:cNvSpPr/>
          <p:nvPr>
            <p:custDataLst>
              <p:tags r:id="rId10"/>
            </p:custDataLst>
          </p:nvPr>
        </p:nvSpPr>
        <p:spPr>
          <a:xfrm rot="5400000">
            <a:off x="5213290" y="2585099"/>
            <a:ext cx="826230" cy="943545"/>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80" name="序号"/>
          <p:cNvSpPr txBox="1"/>
          <p:nvPr>
            <p:custDataLst>
              <p:tags r:id="rId11"/>
            </p:custDataLst>
          </p:nvPr>
        </p:nvSpPr>
        <p:spPr>
          <a:xfrm>
            <a:off x="5340090" y="2814748"/>
            <a:ext cx="572224" cy="525277"/>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982" name="任意多边形: 形状 32"/>
          <p:cNvSpPr/>
          <p:nvPr>
            <p:custDataLst>
              <p:tags r:id="rId12"/>
            </p:custDataLst>
          </p:nvPr>
        </p:nvSpPr>
        <p:spPr>
          <a:xfrm flipH="1">
            <a:off x="6032560" y="3141611"/>
            <a:ext cx="5545114" cy="91456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984" name="Freeform 488"/>
          <p:cNvSpPr/>
          <p:nvPr>
            <p:custDataLst>
              <p:tags r:id="rId13"/>
            </p:custDataLst>
          </p:nvPr>
        </p:nvSpPr>
        <p:spPr>
          <a:xfrm rot="5400000">
            <a:off x="6147385" y="3127522"/>
            <a:ext cx="826230" cy="943545"/>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86" name="序号"/>
          <p:cNvSpPr txBox="1"/>
          <p:nvPr>
            <p:custDataLst>
              <p:tags r:id="rId14"/>
            </p:custDataLst>
          </p:nvPr>
        </p:nvSpPr>
        <p:spPr>
          <a:xfrm>
            <a:off x="6255869" y="3348718"/>
            <a:ext cx="572224" cy="525277"/>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988" name="任意多边形: 形状 12"/>
          <p:cNvSpPr/>
          <p:nvPr>
            <p:custDataLst>
              <p:tags r:id="rId15"/>
            </p:custDataLst>
          </p:nvPr>
        </p:nvSpPr>
        <p:spPr>
          <a:xfrm>
            <a:off x="608330" y="3692487"/>
            <a:ext cx="5545114" cy="91456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990" name="Freeform 488"/>
          <p:cNvSpPr/>
          <p:nvPr>
            <p:custDataLst>
              <p:tags r:id="rId16"/>
            </p:custDataLst>
          </p:nvPr>
        </p:nvSpPr>
        <p:spPr>
          <a:xfrm rot="5400000">
            <a:off x="5213290" y="3678398"/>
            <a:ext cx="826230" cy="943545"/>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92" name="序号"/>
          <p:cNvSpPr txBox="1"/>
          <p:nvPr>
            <p:custDataLst>
              <p:tags r:id="rId17"/>
            </p:custDataLst>
          </p:nvPr>
        </p:nvSpPr>
        <p:spPr>
          <a:xfrm>
            <a:off x="5340090" y="3908048"/>
            <a:ext cx="572224" cy="525277"/>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994" name="任意多边形: 形状 22"/>
          <p:cNvSpPr/>
          <p:nvPr>
            <p:custDataLst>
              <p:tags r:id="rId18"/>
            </p:custDataLst>
          </p:nvPr>
        </p:nvSpPr>
        <p:spPr>
          <a:xfrm flipH="1">
            <a:off x="6032560" y="4230684"/>
            <a:ext cx="5545114" cy="91456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996" name="Freeform 488"/>
          <p:cNvSpPr/>
          <p:nvPr>
            <p:custDataLst>
              <p:tags r:id="rId19"/>
            </p:custDataLst>
          </p:nvPr>
        </p:nvSpPr>
        <p:spPr>
          <a:xfrm rot="5400000">
            <a:off x="6147385" y="4215890"/>
            <a:ext cx="826230" cy="943545"/>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998" name="序号"/>
          <p:cNvSpPr txBox="1"/>
          <p:nvPr>
            <p:custDataLst>
              <p:tags r:id="rId20"/>
            </p:custDataLst>
          </p:nvPr>
        </p:nvSpPr>
        <p:spPr>
          <a:xfrm>
            <a:off x="6255869" y="4437086"/>
            <a:ext cx="572224" cy="525277"/>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000" name="任意多边形: 形状 27"/>
          <p:cNvSpPr/>
          <p:nvPr>
            <p:custDataLst>
              <p:tags r:id="rId21"/>
            </p:custDataLst>
          </p:nvPr>
        </p:nvSpPr>
        <p:spPr>
          <a:xfrm>
            <a:off x="608330" y="4785787"/>
            <a:ext cx="5545114" cy="91456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002" name="Freeform 488"/>
          <p:cNvSpPr/>
          <p:nvPr>
            <p:custDataLst>
              <p:tags r:id="rId22"/>
            </p:custDataLst>
          </p:nvPr>
        </p:nvSpPr>
        <p:spPr>
          <a:xfrm rot="5400000">
            <a:off x="5213290" y="4770993"/>
            <a:ext cx="826230" cy="943545"/>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004" name="序号"/>
          <p:cNvSpPr txBox="1"/>
          <p:nvPr>
            <p:custDataLst>
              <p:tags r:id="rId23"/>
            </p:custDataLst>
          </p:nvPr>
        </p:nvSpPr>
        <p:spPr>
          <a:xfrm>
            <a:off x="5340090" y="5001347"/>
            <a:ext cx="572224" cy="525277"/>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50006" name="任意多边形: 形状 37"/>
          <p:cNvSpPr/>
          <p:nvPr>
            <p:custDataLst>
              <p:tags r:id="rId24"/>
            </p:custDataLst>
          </p:nvPr>
        </p:nvSpPr>
        <p:spPr>
          <a:xfrm flipH="1">
            <a:off x="6032560" y="5319052"/>
            <a:ext cx="5545114" cy="914560"/>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008" name="Freeform 488"/>
          <p:cNvSpPr/>
          <p:nvPr>
            <p:custDataLst>
              <p:tags r:id="rId25"/>
            </p:custDataLst>
          </p:nvPr>
        </p:nvSpPr>
        <p:spPr>
          <a:xfrm rot="5400000">
            <a:off x="6147385" y="5304963"/>
            <a:ext cx="826230" cy="943545"/>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010" name="序号"/>
          <p:cNvSpPr txBox="1"/>
          <p:nvPr>
            <p:custDataLst>
              <p:tags r:id="rId26"/>
            </p:custDataLst>
          </p:nvPr>
        </p:nvSpPr>
        <p:spPr>
          <a:xfrm>
            <a:off x="6255869" y="5526159"/>
            <a:ext cx="572224" cy="525277"/>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012" name="标题"/>
          <p:cNvSpPr txBox="1"/>
          <p:nvPr>
            <p:custDataLst>
              <p:tags r:id="rId27"/>
            </p:custDataLst>
          </p:nvPr>
        </p:nvSpPr>
        <p:spPr>
          <a:xfrm>
            <a:off x="7445678" y="2094805"/>
            <a:ext cx="3744087" cy="391383"/>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学习资源匮乏：数字校园中的学习资源有限，难以满足学生多样化的学习需求</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014" name="正文"/>
          <p:cNvSpPr txBox="1"/>
          <p:nvPr>
            <p:custDataLst>
              <p:tags r:id="rId28"/>
            </p:custDataLst>
          </p:nvPr>
        </p:nvSpPr>
        <p:spPr>
          <a:xfrm>
            <a:off x="7445678" y="2554103"/>
            <a:ext cx="3744087" cy="381417"/>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016" name="标题"/>
          <p:cNvSpPr txBox="1"/>
          <p:nvPr>
            <p:custDataLst>
              <p:tags r:id="rId29"/>
            </p:custDataLst>
          </p:nvPr>
        </p:nvSpPr>
        <p:spPr>
          <a:xfrm>
            <a:off x="996479" y="2654135"/>
            <a:ext cx="3744087" cy="391383"/>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学习监管缺失：数字校园中的自主学习缺乏有效的监管机制，难以保证学习质量</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018" name="正文"/>
          <p:cNvSpPr txBox="1"/>
          <p:nvPr>
            <p:custDataLst>
              <p:tags r:id="rId30"/>
            </p:custDataLst>
          </p:nvPr>
        </p:nvSpPr>
        <p:spPr>
          <a:xfrm>
            <a:off x="996479" y="3113433"/>
            <a:ext cx="3744087" cy="381417"/>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020" name="标题"/>
          <p:cNvSpPr txBox="1"/>
          <p:nvPr>
            <p:custDataLst>
              <p:tags r:id="rId31"/>
            </p:custDataLst>
          </p:nvPr>
        </p:nvSpPr>
        <p:spPr>
          <a:xfrm>
            <a:off x="7445678" y="3188809"/>
            <a:ext cx="3744087" cy="391383"/>
          </a:xfrm>
          <a:prstGeom prst="rect"/>
          <a:noFill/>
        </p:spPr>
        <p:txBody>
          <a:bodyPr anchor="b" bIns="0" lIns="0" rIns="0" rtlCol="0" tIns="0" wrap="square">
            <a:normAutofit fontScale="6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学习动力不足：部分学生缺乏自主学习意识，需要更多的引导和激励  数字校园中自主学习的对策</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50022" name="正文"/>
          <p:cNvSpPr txBox="1"/>
          <p:nvPr>
            <p:custDataLst>
              <p:tags r:id="rId32"/>
            </p:custDataLst>
          </p:nvPr>
        </p:nvSpPr>
        <p:spPr>
          <a:xfrm>
            <a:off x="7445678" y="3648107"/>
            <a:ext cx="3744087" cy="381417"/>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数字校园中自主学习的对策</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024" name="标题"/>
          <p:cNvSpPr txBox="1"/>
          <p:nvPr>
            <p:custDataLst>
              <p:tags r:id="rId33"/>
            </p:custDataLst>
          </p:nvPr>
        </p:nvSpPr>
        <p:spPr>
          <a:xfrm>
            <a:off x="996479" y="3741094"/>
            <a:ext cx="3744087" cy="391383"/>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加强技术支持：提供必要的技术设备和网络支持，保障自主学习效果</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026" name="正文"/>
          <p:cNvSpPr txBox="1"/>
          <p:nvPr>
            <p:custDataLst>
              <p:tags r:id="rId34"/>
            </p:custDataLst>
          </p:nvPr>
        </p:nvSpPr>
        <p:spPr>
          <a:xfrm>
            <a:off x="996479" y="4200392"/>
            <a:ext cx="3744087" cy="381417"/>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028" name="标题"/>
          <p:cNvSpPr txBox="1"/>
          <p:nvPr>
            <p:custDataLst>
              <p:tags r:id="rId35"/>
            </p:custDataLst>
          </p:nvPr>
        </p:nvSpPr>
        <p:spPr>
          <a:xfrm>
            <a:off x="7445678" y="4286335"/>
            <a:ext cx="3744087" cy="391383"/>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丰富学习资源：积极开发多样化的学习资源，满足学生不同的学习需求</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030" name="正文"/>
          <p:cNvSpPr txBox="1"/>
          <p:nvPr>
            <p:custDataLst>
              <p:tags r:id="rId36"/>
            </p:custDataLst>
          </p:nvPr>
        </p:nvSpPr>
        <p:spPr>
          <a:xfrm>
            <a:off x="7445678" y="4745633"/>
            <a:ext cx="3744087" cy="381417"/>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032" name="标题"/>
          <p:cNvSpPr txBox="1"/>
          <p:nvPr>
            <p:custDataLst>
              <p:tags r:id="rId37"/>
            </p:custDataLst>
          </p:nvPr>
        </p:nvSpPr>
        <p:spPr>
          <a:xfrm>
            <a:off x="996479" y="4820304"/>
            <a:ext cx="3744087" cy="391383"/>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完善学习监管：建立有效的监管机制，确保自主学习的质量和效果</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034" name="正文"/>
          <p:cNvSpPr txBox="1"/>
          <p:nvPr>
            <p:custDataLst>
              <p:tags r:id="rId38"/>
            </p:custDataLst>
          </p:nvPr>
        </p:nvSpPr>
        <p:spPr>
          <a:xfrm>
            <a:off x="996479" y="5280307"/>
            <a:ext cx="3744087" cy="381417"/>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036" name="标题"/>
          <p:cNvSpPr txBox="1"/>
          <p:nvPr>
            <p:custDataLst>
              <p:tags r:id="rId39"/>
            </p:custDataLst>
          </p:nvPr>
        </p:nvSpPr>
        <p:spPr>
          <a:xfrm>
            <a:off x="7445678" y="5367659"/>
            <a:ext cx="3744087" cy="391383"/>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激发学习动力：通过引导和激励等方式，增强学生的自主学习意识</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038" name="正文"/>
          <p:cNvSpPr txBox="1"/>
          <p:nvPr>
            <p:custDataLst>
              <p:tags r:id="rId40"/>
            </p:custDataLst>
          </p:nvPr>
        </p:nvSpPr>
        <p:spPr>
          <a:xfrm>
            <a:off x="7445678" y="5827661"/>
            <a:ext cx="3744087" cy="381417"/>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72" name="标题 1"/>
          <p:cNvSpPr>
            <a:spLocks noGrp="1"/>
          </p:cNvSpPr>
          <p:nvPr>
            <p:ph type="title" idx="2"/>
          </p:nvPr>
        </p:nvSpPr>
        <p:spPr/>
        <p:txBody>
          <a:bodyPr/>
          <a:p>
            <a:r>
              <a:rPr altLang="en-US" lang="zh-CN"/>
              <a:t>课程个性化面临的挑战</a:t>
            </a:r>
            <a:endParaRPr altLang="en-US" lang="zh-CN"/>
          </a:p>
        </p:txBody>
      </p:sp>
      <p:sp>
        <p:nvSpPr>
          <p:cNvPr id="1050074"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资源整合与共享：如何有效整合各类资源，实现资源共享，提高个性化课程的质量和效率</a:t>
            </a:r>
            <a:endParaRPr altLang="en-US" dirty="0" sz="1200" lang="zh-CN" spc="150">
              <a:solidFill>
                <a:schemeClr val="tx1">
                  <a:lumMod val="85000"/>
                  <a:lumOff val="15000"/>
                </a:schemeClr>
              </a:solidFill>
              <a:latin typeface="+mn-ea"/>
              <a:sym typeface="+mn-ea"/>
            </a:endParaRPr>
          </a:p>
        </p:txBody>
      </p:sp>
      <p:sp>
        <p:nvSpPr>
          <p:cNvPr id="1050076"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78"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0"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技术支持：如何提供稳定、高效的技术支持，确保个性化课程的顺利实施</a:t>
            </a:r>
            <a:endParaRPr altLang="en-US" dirty="0" sz="1200" lang="zh-CN" spc="150">
              <a:solidFill>
                <a:schemeClr val="tx1">
                  <a:lumMod val="85000"/>
                  <a:lumOff val="15000"/>
                </a:schemeClr>
              </a:solidFill>
              <a:latin typeface="+mn-ea"/>
              <a:sym typeface="+mn-ea"/>
            </a:endParaRPr>
          </a:p>
        </p:txBody>
      </p:sp>
      <p:sp>
        <p:nvSpPr>
          <p:cNvPr id="1050082"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4"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86"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教师培训：如何提高教师对个性化课程的认识和实施能力，满足学生的个性化需求</a:t>
            </a:r>
            <a:endParaRPr altLang="en-US" dirty="0" sz="1200" lang="zh-CN" spc="150">
              <a:solidFill>
                <a:schemeClr val="tx1">
                  <a:lumMod val="85000"/>
                  <a:lumOff val="15000"/>
                </a:schemeClr>
              </a:solidFill>
              <a:latin typeface="+mn-ea"/>
              <a:sym typeface="+mn-ea"/>
            </a:endParaRPr>
          </a:p>
        </p:txBody>
      </p:sp>
      <p:sp>
        <p:nvSpPr>
          <p:cNvPr id="1050088"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0"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2"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评价与反馈：如何建立有效的评价和反馈机制，对个性化课程进行持续改进和优化</a:t>
            </a:r>
            <a:endParaRPr altLang="en-US" dirty="0" sz="1200" lang="zh-CN" spc="150">
              <a:solidFill>
                <a:schemeClr val="tx1">
                  <a:lumMod val="85000"/>
                  <a:lumOff val="15000"/>
                </a:schemeClr>
              </a:solidFill>
              <a:latin typeface="+mn-ea"/>
              <a:sym typeface="+mn-ea"/>
            </a:endParaRPr>
          </a:p>
        </p:txBody>
      </p:sp>
      <p:sp>
        <p:nvSpPr>
          <p:cNvPr id="1050094"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96"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30" name="标题 1"/>
          <p:cNvSpPr>
            <a:spLocks noGrp="1"/>
          </p:cNvSpPr>
          <p:nvPr>
            <p:ph type="title" idx="2"/>
          </p:nvPr>
        </p:nvSpPr>
        <p:spPr/>
        <p:txBody>
          <a:bodyPr/>
          <a:p>
            <a:r>
              <a:rPr altLang="en-US" lang="zh-CN"/>
              <a:t>应对挑战的策略与建议</a:t>
            </a:r>
            <a:endParaRPr altLang="en-US" lang="zh-CN"/>
          </a:p>
        </p:txBody>
      </p:sp>
      <p:sp>
        <p:nvSpPr>
          <p:cNvPr id="1050132"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34"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6"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建立完善的自主学习平台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38"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40"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42"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制定个性化的学习计划</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44"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46"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48"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加强教师指导与支持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50"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2"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54"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鼓励学生积极参与和合作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88" name="标题 1"/>
          <p:cNvSpPr>
            <a:spLocks noGrp="1"/>
          </p:cNvSpPr>
          <p:nvPr>
            <p:ph type="title" idx="2"/>
          </p:nvPr>
        </p:nvSpPr>
        <p:spPr/>
        <p:txBody>
          <a:bodyPr/>
          <a:p>
            <a:r>
              <a:rPr altLang="en-US" lang="zh-CN"/>
              <a:t>未来研究方向与发展趋势</a:t>
            </a:r>
            <a:endParaRPr altLang="en-US" lang="zh-CN"/>
          </a:p>
        </p:txBody>
      </p:sp>
      <p:sp>
        <p:nvSpPr>
          <p:cNvPr id="1050190"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92"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194"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自主学习与个性化教育：探讨数字校园环境下如何更好地支持学生的自主学习和个性化发展。</a:t>
            </a:r>
            <a:endParaRPr altLang="en-US" dirty="0" sz="2000" lang="zh-CN" spc="200">
              <a:solidFill>
                <a:schemeClr val="tx1">
                  <a:lumMod val="85000"/>
                  <a:lumOff val="15000"/>
                </a:schemeClr>
              </a:solidFill>
              <a:latin typeface="+mn-ea"/>
              <a:sym typeface="+mn-ea"/>
            </a:endParaRPr>
          </a:p>
        </p:txBody>
      </p:sp>
      <p:sp>
        <p:nvSpPr>
          <p:cNvPr id="1050196"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98"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00"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挑战与对策：分析当前数字校园中自主学习与个性化教育所面临的挑战，并提出相应的对策。</a:t>
            </a:r>
            <a:endParaRPr altLang="en-US" dirty="0" sz="2000" lang="zh-CN" spc="200">
              <a:solidFill>
                <a:schemeClr val="tx1">
                  <a:lumMod val="85000"/>
                  <a:lumOff val="15000"/>
                </a:schemeClr>
              </a:solidFill>
              <a:latin typeface="+mn-ea"/>
              <a:sym typeface="+mn-ea"/>
            </a:endParaRPr>
          </a:p>
        </p:txBody>
      </p:sp>
      <p:sp>
        <p:nvSpPr>
          <p:cNvPr id="1050202"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04"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06"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技术创新与教育变革：探讨未来数字校园中的技术创新如何推动教育变革，实现更加个性化、高效的学习体验。</a:t>
            </a:r>
            <a:endParaRPr altLang="en-US" dirty="0" sz="2000" lang="zh-CN" spc="200">
              <a:solidFill>
                <a:schemeClr val="tx1">
                  <a:lumMod val="85000"/>
                  <a:lumOff val="15000"/>
                </a:schemeClr>
              </a:solidFill>
              <a:latin typeface="+mn-ea"/>
              <a:sym typeface="+mn-ea"/>
            </a:endParaRPr>
          </a:p>
        </p:txBody>
      </p:sp>
      <p:sp>
        <p:nvSpPr>
          <p:cNvPr id="1050208"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10"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12"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跨学科合作与协同创新：强调跨学科合作在数字校园中的重要性，以及如何通过协同创新推动自主学习与个性化教育的发展。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46" name="文本占位符 1"/>
          <p:cNvSpPr>
            <a:spLocks noGrp="1"/>
          </p:cNvSpPr>
          <p:nvPr>
            <p:ph type="body" idx="2"/>
            <p:custDataLst>
              <p:tags r:id="rId1"/>
            </p:custDataLst>
          </p:nvPr>
        </p:nvSpPr>
        <p:spPr/>
        <p:txBody>
          <a:bodyPr/>
          <a:p>
            <a:r>
              <a:rPr altLang="en-US" lang="zh-CN"/>
              <a:t>Part Six</a:t>
            </a:r>
            <a:endParaRPr altLang="en-US" lang="zh-CN"/>
          </a:p>
        </p:txBody>
      </p:sp>
      <p:sp>
        <p:nvSpPr>
          <p:cNvPr id="1050248" name="标题 3"/>
          <p:cNvSpPr>
            <a:spLocks noGrp="1"/>
          </p:cNvSpPr>
          <p:nvPr>
            <p:ph type="title" idx="1"/>
            <p:custDataLst>
              <p:tags r:id="rId2"/>
            </p:custDataLst>
          </p:nvPr>
        </p:nvSpPr>
        <p:spPr/>
        <p:txBody>
          <a:bodyPr/>
          <a:p>
            <a:r>
              <a:rPr altLang="en-US" lang="zh-CN"/>
              <a:t>结论与展望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10" name="标题 1"/>
          <p:cNvSpPr>
            <a:spLocks noGrp="1"/>
          </p:cNvSpPr>
          <p:nvPr>
            <p:ph type="title" idx="2"/>
          </p:nvPr>
        </p:nvSpPr>
        <p:spPr/>
        <p:txBody>
          <a:bodyPr/>
          <a:p>
            <a:r>
              <a:rPr altLang="en-US" lang="zh-CN"/>
              <a:t>研究结论总结</a:t>
            </a:r>
            <a:endParaRPr altLang="en-US" lang="zh-CN"/>
          </a:p>
        </p:txBody>
      </p:sp>
      <p:sp>
        <p:nvSpPr>
          <p:cNvPr id="1050312"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14"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316"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数字校园中的自主学习与课程个性化有助于提高学生的学习积极性和学习效果</a:t>
            </a:r>
            <a:endParaRPr altLang="en-US" dirty="0" sz="2000" lang="zh-CN" spc="200">
              <a:solidFill>
                <a:schemeClr val="tx1">
                  <a:lumMod val="85000"/>
                  <a:lumOff val="15000"/>
                </a:schemeClr>
              </a:solidFill>
              <a:latin typeface="+mn-ea"/>
              <a:sym typeface="+mn-ea"/>
            </a:endParaRPr>
          </a:p>
        </p:txBody>
      </p:sp>
      <p:sp>
        <p:nvSpPr>
          <p:cNvPr id="1050318"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0"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22"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自主学习与课程个性化可以促进学生的个性化发展，提高学生的学习体验</a:t>
            </a:r>
            <a:endParaRPr altLang="en-US" dirty="0" sz="2000" lang="zh-CN" spc="200">
              <a:solidFill>
                <a:schemeClr val="tx1">
                  <a:lumMod val="85000"/>
                  <a:lumOff val="15000"/>
                </a:schemeClr>
              </a:solidFill>
              <a:latin typeface="+mn-ea"/>
              <a:sym typeface="+mn-ea"/>
            </a:endParaRPr>
          </a:p>
        </p:txBody>
      </p:sp>
      <p:sp>
        <p:nvSpPr>
          <p:cNvPr id="1050324"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6"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28"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数字校园中的自主学习与课程个性化需要进一步推广和应用，以促进教育教学的改进和发展</a:t>
            </a:r>
            <a:endParaRPr altLang="en-US" dirty="0" sz="2000" lang="zh-CN" spc="200">
              <a:solidFill>
                <a:schemeClr val="tx1">
                  <a:lumMod val="85000"/>
                  <a:lumOff val="15000"/>
                </a:schemeClr>
              </a:solidFill>
              <a:latin typeface="+mn-ea"/>
              <a:sym typeface="+mn-ea"/>
            </a:endParaRPr>
          </a:p>
        </p:txBody>
      </p:sp>
      <p:sp>
        <p:nvSpPr>
          <p:cNvPr id="1050330"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2"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34"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未来需要进一步研究和探索数字校园中的自主学习与课程个性化的应用和推广策略</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68" name="标题 1"/>
          <p:cNvSpPr>
            <a:spLocks noGrp="1"/>
          </p:cNvSpPr>
          <p:nvPr>
            <p:ph type="title" idx="2"/>
          </p:nvPr>
        </p:nvSpPr>
        <p:spPr/>
        <p:txBody>
          <a:bodyPr/>
          <a:p>
            <a:r>
              <a:rPr altLang="en-US" lang="zh-CN"/>
              <a:t>对数字校园中自主学习与课程个性化的展望</a:t>
            </a:r>
            <a:endParaRPr altLang="en-US" lang="zh-CN"/>
          </a:p>
        </p:txBody>
      </p:sp>
      <p:sp>
        <p:nvSpPr>
          <p:cNvPr id="1050370"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72"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4"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未来数字校园将更加注重自主学习与课程个性化的融合</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376"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78"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0"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借助先进技术，实现更加精准的学生个性化学习推荐</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382"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84"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数字校园将为学生提供更加丰富的学习资源和工具，促进自主学习</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386"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8"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90"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2"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未来数字校园将更加注重教师与学生的互动，提升学习效果</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26" name="标题 2"/>
          <p:cNvSpPr>
            <a:spLocks noGrp="1"/>
          </p:cNvSpPr>
          <p:nvPr>
            <p:ph type="title" idx="8"/>
            <p:custDataLst>
              <p:tags r:id="rId1"/>
            </p:custDataLst>
          </p:nvPr>
        </p:nvSpPr>
        <p:spPr/>
        <p:txBody>
          <a:bodyPr/>
          <a:p>
            <a:r>
              <a:rPr altLang="en-US" lang="zh-CN"/>
              <a:t>THANKS</a:t>
            </a:r>
            <a:endParaRPr altLang="en-US" lang="zh-CN"/>
          </a:p>
        </p:txBody>
      </p:sp>
      <p:sp>
        <p:nvSpPr>
          <p:cNvPr id="1050428"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8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4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3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91.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4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418.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2023-12-15T11:26:45Z</dcterms:created>
  <dcterms:modified xsi:type="dcterms:W3CDTF">2023-12-15T11:26:45Z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3bf984ca8df544c9bfbe4b328cdfca68_21</vt:lpwstr>
  </property>
</Properties>
</file>