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542" r:id="rId1"/>
    <p:sldMasterId id="2147504579" r:id="rId2"/>
  </p:sldMasterIdLst>
  <p:notesMasterIdLst>
    <p:notesMasterId r:id="rId3"/>
  </p:notesMasterIdLst>
  <p:sldIdLst>
    <p:sldId id="10013" r:id="rId4"/>
    <p:sldId id="10017" r:id="rId5"/>
    <p:sldId id="10020" r:id="rId6"/>
    <p:sldId id="10023" r:id="rId7"/>
    <p:sldId id="10029" r:id="rId9"/>
    <p:sldId id="10032" r:id="rId10"/>
    <p:sldId id="10035" r:id="rId11"/>
    <p:sldId id="10038" r:id="rId12"/>
    <p:sldId id="10041" r:id="rId13"/>
    <p:sldId id="10047" r:id="rId15"/>
    <p:sldId id="10050" r:id="rId16"/>
    <p:sldId id="10053" r:id="rId17"/>
    <p:sldId id="10056" r:id="rId18"/>
    <p:sldId id="10059" r:id="rId19"/>
    <p:sldId id="10065" r:id="rId21"/>
    <p:sldId id="10068" r:id="rId22"/>
    <p:sldId id="10071" r:id="rId23"/>
    <p:sldId id="10074" r:id="rId24"/>
    <p:sldId id="10080" r:id="rId26"/>
    <p:sldId id="10083" r:id="rId27"/>
    <p:sldId id="10086" r:id="rId28"/>
    <p:sldId id="10090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image" Target="../media/image2.png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tags" Target="../tags/tag24.xml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3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68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38201" y="1018390"/>
            <a:ext cx="6911108" cy="17743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670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38201" y="3021580"/>
            <a:ext cx="6903960" cy="36512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2" name="文本占位符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838200" y="504000"/>
            <a:ext cx="6903960" cy="504000"/>
          </a:xfrm>
          <a:noFill/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sz="1100" lang="zh-CN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indent="0" lvl="0" marL="0">
              <a:lnSpc>
                <a:spcPct val="100000"/>
              </a:lnSpc>
              <a:buNone/>
            </a:pPr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7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19171" y="3534481"/>
            <a:ext cx="4992413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893281" y="3677626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/>
        </p:spPr>
      </p:pic>
      <p:sp>
        <p:nvSpPr>
          <p:cNvPr id="1048686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48293" y="5037135"/>
            <a:ext cx="5285241" cy="1081088"/>
          </a:xfrm>
          <a:noFill/>
        </p:spPr>
        <p:txBody>
          <a:bodyPr anchor="b">
            <a:normAutofit/>
          </a:bodyPr>
          <a:lstStyle>
            <a:lvl1pPr>
              <a:defRPr sz="5400">
                <a:gradFill>
                  <a:gsLst>
                    <a:gs pos="0">
                      <a:schemeClr val="tx1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688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0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2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506" y="0"/>
            <a:ext cx="12188988" cy="6858000"/>
          </a:xfrm>
          <a:prstGeom prst="rect"/>
        </p:spPr>
      </p:pic>
      <p:sp>
        <p:nvSpPr>
          <p:cNvPr id="1048694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90691" y="2308321"/>
            <a:ext cx="7841673" cy="1152000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/>
          <a:lstStyle>
            <a:lvl1pPr algn="l">
              <a:defRPr sz="54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单击此处编辑母版标题</a:t>
            </a:r>
            <a:endParaRPr altLang="en-US" dirty="0" lang="zh-CN"/>
          </a:p>
        </p:txBody>
      </p:sp>
      <p:sp>
        <p:nvSpPr>
          <p:cNvPr id="104869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02" name="文本占位符 7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971405" y="442221"/>
            <a:ext cx="7841673" cy="2174364"/>
          </a:xfr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b">
            <a:normAutofit/>
          </a:bodyPr>
          <a:lstStyle>
            <a:lvl1pPr algn="l" indent="0" marL="0">
              <a:buNone/>
              <a:defRPr sz="7200" i="1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0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2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5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1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72" y="0"/>
            <a:ext cx="12185855" cy="6858000"/>
          </a:xfrm>
          <a:prstGeom prst="rect"/>
        </p:spPr>
      </p:pic>
      <p:sp>
        <p:nvSpPr>
          <p:cNvPr id="1048764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45713" y="1288864"/>
            <a:ext cx="6892636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6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altLang="en-US" dirty="0" lang="zh-CN"/>
              <a:t>单击编辑母版标题</a:t>
            </a:r>
            <a:endParaRPr altLang="en-US" dirty="0" lang="zh-CN"/>
          </a:p>
        </p:txBody>
      </p:sp>
      <p:sp>
        <p:nvSpPr>
          <p:cNvPr id="1048766" name="文本占位符 9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38200" y="324000"/>
            <a:ext cx="6892636" cy="504000"/>
          </a:xfrm>
          <a:noFill/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sz="11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68" name="文本占位符 23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1163207" y="3307686"/>
            <a:ext cx="5785996" cy="504000"/>
          </a:xfrm>
        </p:spPr>
        <p:txBody>
          <a:bodyPr anchor="ctr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gradFill>
                  <a:gsLst>
                    <a:gs pos="0">
                      <a:srgbClr val="FFFFFF"/>
                    </a:gs>
                    <a:gs pos="8500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1" name="直接连接符 16"/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892921" y="3439172"/>
            <a:ext cx="0" cy="242570"/>
          </a:xfrm>
          <a:prstGeom prst="line"/>
          <a:solidFill>
            <a:srgbClr val="21D29E"/>
          </a:solidFill>
          <a:ln w="50800" cap="rnd">
            <a:solidFill>
              <a:schemeClr val="accent1"/>
            </a:solidFill>
          </a:ln>
          <a:effectLst>
            <a:outerShdw algn="ctr" blurRad="63500" rotWithShape="0" sx="102000" sy="102000">
              <a:schemeClr val="accent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58.xml"/><Relationship Id="rId13" Type="http://schemas.openxmlformats.org/officeDocument/2006/relationships/tags" Target="../tags/tag59.xml"/><Relationship Id="rId14" Type="http://schemas.openxmlformats.org/officeDocument/2006/relationships/tags" Target="../tags/tag60.xml"/><Relationship Id="rId15" Type="http://schemas.openxmlformats.org/officeDocument/2006/relationships/tags" Target="../tags/tag61.xml"/><Relationship Id="rId16" Type="http://schemas.openxmlformats.org/officeDocument/2006/relationships/tags" Target="../tags/tag62.xml"/><Relationship Id="rId17" Type="http://schemas.openxmlformats.org/officeDocument/2006/relationships/tags" Target="../tags/tag63.xml"/><Relationship Id="rId1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543" r:id="rId1"/>
    <p:sldLayoutId id="2147504544" r:id="rId2"/>
    <p:sldLayoutId id="2147504545" r:id="rId3"/>
    <p:sldLayoutId id="2147504546" r:id="rId4"/>
    <p:sldLayoutId id="2147504547" r:id="rId5"/>
    <p:sldLayoutId id="2147504548" r:id="rId6"/>
    <p:sldLayoutId id="2147504549" r:id="rId7"/>
    <p:sldLayoutId id="2147504550" r:id="rId8"/>
    <p:sldLayoutId id="2147504551" r:id="rId9"/>
    <p:sldLayoutId id="2147504552" r:id="rId10"/>
    <p:sldLayoutId id="214750455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2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4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504580" r:id="rId1"/>
    <p:sldLayoutId id="2147504581" r:id="rId2"/>
    <p:sldLayoutId id="2147504582" r:id="rId3"/>
    <p:sldLayoutId id="2147504583" r:id="rId4"/>
    <p:sldLayoutId id="2147504584" r:id="rId5"/>
    <p:sldLayoutId id="2147504585" r:id="rId6"/>
    <p:sldLayoutId id="2147504586" r:id="rId7"/>
    <p:sldLayoutId id="2147504587" r:id="rId8"/>
    <p:sldLayoutId id="2147504588" r:id="rId9"/>
    <p:sldLayoutId id="2147504589" r:id="rId10"/>
    <p:sldLayoutId id="214750459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tags" Target="../tags/tag77.xml"/><Relationship Id="rId10" Type="http://schemas.openxmlformats.org/officeDocument/2006/relationships/tags" Target="../tags/tag78.xml"/><Relationship Id="rId11" Type="http://schemas.openxmlformats.org/officeDocument/2006/relationships/tags" Target="../tags/tag79.xml"/><Relationship Id="rId12" Type="http://schemas.openxmlformats.org/officeDocument/2006/relationships/tags" Target="../tags/tag80.xml"/><Relationship Id="rId13" Type="http://schemas.openxmlformats.org/officeDocument/2006/relationships/tags" Target="../tags/tag81.xml"/><Relationship Id="rId14" Type="http://schemas.openxmlformats.org/officeDocument/2006/relationships/tags" Target="../tags/tag82.xml"/><Relationship Id="rId15" Type="http://schemas.openxmlformats.org/officeDocument/2006/relationships/tags" Target="../tags/tag83.xml"/><Relationship Id="rId16" Type="http://schemas.openxmlformats.org/officeDocument/2006/relationships/tags" Target="../tags/tag84.xml"/><Relationship Id="rId17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slideLayout" Target="../slideLayouts/slideLayout1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91.xml"/><Relationship Id="rId2" Type="http://schemas.openxmlformats.org/officeDocument/2006/relationships/tags" Target="../tags/tag92.xml"/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tags" Target="../tags/tag98.xml"/><Relationship Id="rId9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tags" Target="../tags/tag116.xml"/><Relationship Id="rId3" Type="http://schemas.openxmlformats.org/officeDocument/2006/relationships/tags" Target="../tags/tag117.xml"/><Relationship Id="rId4" Type="http://schemas.openxmlformats.org/officeDocument/2006/relationships/tags" Target="../tags/tag118.xml"/><Relationship Id="rId5" Type="http://schemas.openxmlformats.org/officeDocument/2006/relationships/tags" Target="../tags/tag119.xml"/><Relationship Id="rId6" Type="http://schemas.openxmlformats.org/officeDocument/2006/relationships/tags" Target="../tags/tag120.xml"/><Relationship Id="rId7" Type="http://schemas.openxmlformats.org/officeDocument/2006/relationships/tags" Target="../tags/tag121.xml"/><Relationship Id="rId8" Type="http://schemas.openxmlformats.org/officeDocument/2006/relationships/tags" Target="../tags/tag122.xml"/><Relationship Id="rId9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26.xml"/><Relationship Id="rId2" Type="http://schemas.openxmlformats.org/officeDocument/2006/relationships/tags" Target="../tags/tag127.xml"/><Relationship Id="rId3" Type="http://schemas.openxmlformats.org/officeDocument/2006/relationships/tags" Target="../tags/tag128.xml"/><Relationship Id="rId4" Type="http://schemas.openxmlformats.org/officeDocument/2006/relationships/tags" Target="../tags/tag129.xml"/><Relationship Id="rId5" Type="http://schemas.openxmlformats.org/officeDocument/2006/relationships/tags" Target="../tags/tag130.xml"/><Relationship Id="rId6" Type="http://schemas.openxmlformats.org/officeDocument/2006/relationships/tags" Target="../tags/tag131.xml"/><Relationship Id="rId7" Type="http://schemas.openxmlformats.org/officeDocument/2006/relationships/tags" Target="../tags/tag132.xml"/><Relationship Id="rId8" Type="http://schemas.openxmlformats.org/officeDocument/2006/relationships/tags" Target="../tags/tag133.xml"/><Relationship Id="rId9" Type="http://schemas.openxmlformats.org/officeDocument/2006/relationships/tags" Target="../tags/tag134.xml"/><Relationship Id="rId10" Type="http://schemas.openxmlformats.org/officeDocument/2006/relationships/tags" Target="../tags/tag135.xml"/><Relationship Id="rId11" Type="http://schemas.openxmlformats.org/officeDocument/2006/relationships/tags" Target="../tags/tag136.xml"/><Relationship Id="rId12" Type="http://schemas.openxmlformats.org/officeDocument/2006/relationships/tags" Target="../tags/tag13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tags" Target="../tags/tag142.xml"/><Relationship Id="rId6" Type="http://schemas.openxmlformats.org/officeDocument/2006/relationships/tags" Target="../tags/tag143.xml"/><Relationship Id="rId7" Type="http://schemas.openxmlformats.org/officeDocument/2006/relationships/tags" Target="../tags/tag144.xml"/><Relationship Id="rId8" Type="http://schemas.openxmlformats.org/officeDocument/2006/relationships/tags" Target="../tags/tag145.xml"/><Relationship Id="rId9" Type="http://schemas.openxmlformats.org/officeDocument/2006/relationships/tags" Target="../tags/tag146.xml"/><Relationship Id="rId10" Type="http://schemas.openxmlformats.org/officeDocument/2006/relationships/tags" Target="../tags/tag147.xml"/><Relationship Id="rId11" Type="http://schemas.openxmlformats.org/officeDocument/2006/relationships/tags" Target="../tags/tag148.xml"/><Relationship Id="rId12" Type="http://schemas.openxmlformats.org/officeDocument/2006/relationships/tags" Target="../tags/tag14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tags" Target="../tags/tag159.xml"/><Relationship Id="rId11" Type="http://schemas.openxmlformats.org/officeDocument/2006/relationships/tags" Target="../tags/tag160.xml"/><Relationship Id="rId12" Type="http://schemas.openxmlformats.org/officeDocument/2006/relationships/tags" Target="../tags/tag161.xml"/><Relationship Id="rId13" Type="http://schemas.openxmlformats.org/officeDocument/2006/relationships/tags" Target="../tags/tag162.xml"/><Relationship Id="rId14" Type="http://schemas.openxmlformats.org/officeDocument/2006/relationships/tags" Target="../tags/tag163.xml"/><Relationship Id="rId15" Type="http://schemas.openxmlformats.org/officeDocument/2006/relationships/tags" Target="../tags/tag164.xml"/><Relationship Id="rId16" Type="http://schemas.openxmlformats.org/officeDocument/2006/relationships/tags" Target="../tags/tag165.xml"/><Relationship Id="rId17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Relationship Id="rId11" Type="http://schemas.openxmlformats.org/officeDocument/2006/relationships/tags" Target="../tags/tag203.xml"/><Relationship Id="rId12" Type="http://schemas.openxmlformats.org/officeDocument/2006/relationships/tags" Target="../tags/tag204.xml"/><Relationship Id="rId13" Type="http://schemas.openxmlformats.org/officeDocument/2006/relationships/tags" Target="../tags/tag205.xml"/><Relationship Id="rId14" Type="http://schemas.openxmlformats.org/officeDocument/2006/relationships/tags" Target="../tags/tag206.xml"/><Relationship Id="rId15" Type="http://schemas.openxmlformats.org/officeDocument/2006/relationships/tags" Target="../tags/tag207.xml"/><Relationship Id="rId16" Type="http://schemas.openxmlformats.org/officeDocument/2006/relationships/tags" Target="../tags/tag208.xml"/><Relationship Id="rId17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24.xml"/><Relationship Id="rId2" Type="http://schemas.openxmlformats.org/officeDocument/2006/relationships/tags" Target="../tags/tag225.xml"/><Relationship Id="rId3" Type="http://schemas.openxmlformats.org/officeDocument/2006/relationships/tags" Target="../tags/tag226.xml"/><Relationship Id="rId4" Type="http://schemas.openxmlformats.org/officeDocument/2006/relationships/tags" Target="../tags/tag227.xml"/><Relationship Id="rId5" Type="http://schemas.openxmlformats.org/officeDocument/2006/relationships/tags" Target="../tags/tag228.xml"/><Relationship Id="rId6" Type="http://schemas.openxmlformats.org/officeDocument/2006/relationships/tags" Target="../tags/tag229.xml"/><Relationship Id="rId7" Type="http://schemas.openxmlformats.org/officeDocument/2006/relationships/tags" Target="../tags/tag230.xml"/><Relationship Id="rId8" Type="http://schemas.openxmlformats.org/officeDocument/2006/relationships/tags" Target="../tags/tag231.xml"/><Relationship Id="rId9" Type="http://schemas.openxmlformats.org/officeDocument/2006/relationships/tags" Target="../tags/tag232.xml"/><Relationship Id="rId10" Type="http://schemas.openxmlformats.org/officeDocument/2006/relationships/tags" Target="../tags/tag233.xml"/><Relationship Id="rId11" Type="http://schemas.openxmlformats.org/officeDocument/2006/relationships/tags" Target="../tags/tag234.xml"/><Relationship Id="rId12" Type="http://schemas.openxmlformats.org/officeDocument/2006/relationships/tags" Target="../tags/tag23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slideLayout" Target="../slideLayouts/slideLayout22.xml"/><Relationship Id="rId6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8333"/>
          </a:bodyPr>
          <a:p>
            <a:r>
              <a:rPr altLang="en-US" lang="zh-CN"/>
              <a:t>新能源行业工作总结及工作展望2024</a:t>
            </a:r>
            <a:endParaRPr altLang="en-US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2" name="联系方式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indent="0" marL="0">
              <a:buNone/>
            </a:pPr>
            <a:r>
              <a:rPr altLang="zh-CN" lang="en-US"/>
              <a:t>YOUR LOGO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8293" y="5037135"/>
            <a:ext cx="5285241" cy="1081088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cxnSp>
        <p:nvCxnSpPr>
          <p:cNvPr id="3145735" name="直接连接符 13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501161" y="6318738"/>
            <a:ext cx="5008685" cy="0"/>
          </a:xfrm>
          <a:prstGeom prst="line"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0" name="序号"/>
          <p:cNvSpPr txBox="1"/>
          <p:nvPr>
            <p:custDataLst>
              <p:tags r:id="rId3"/>
            </p:custDataLst>
          </p:nvPr>
        </p:nvSpPr>
        <p:spPr>
          <a:xfrm>
            <a:off x="445643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03.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2" name="项标题"/>
          <p:cNvSpPr txBox="1"/>
          <p:nvPr>
            <p:custDataLst>
              <p:tags r:id="rId4"/>
            </p:custDataLst>
          </p:nvPr>
        </p:nvSpPr>
        <p:spPr>
          <a:xfrm>
            <a:off x="591756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新能源行业工作展望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4" name="序号"/>
          <p:cNvSpPr txBox="1"/>
          <p:nvPr>
            <p:custDataLst>
              <p:tags r:id="rId5"/>
            </p:custDataLst>
          </p:nvPr>
        </p:nvSpPr>
        <p:spPr>
          <a:xfrm>
            <a:off x="8014970" y="226822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04.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86" name="项标题"/>
          <p:cNvSpPr txBox="1"/>
          <p:nvPr>
            <p:custDataLst>
              <p:tags r:id="rId6"/>
            </p:custDataLst>
          </p:nvPr>
        </p:nvSpPr>
        <p:spPr>
          <a:xfrm>
            <a:off x="9476105" y="235966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新能源行业工作挑战与机遇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88" name="序号"/>
          <p:cNvSpPr txBox="1"/>
          <p:nvPr>
            <p:custDataLst>
              <p:tags r:id="rId7"/>
            </p:custDataLst>
          </p:nvPr>
        </p:nvSpPr>
        <p:spPr>
          <a:xfrm>
            <a:off x="4456430" y="355219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05.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0" name="项标题"/>
          <p:cNvSpPr txBox="1"/>
          <p:nvPr>
            <p:custDataLst>
              <p:tags r:id="rId8"/>
            </p:custDataLst>
          </p:nvPr>
        </p:nvSpPr>
        <p:spPr>
          <a:xfrm>
            <a:off x="5917565" y="364363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新能源行业工作总结与展望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7" name="直接连接符 8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60060" y="4542155"/>
            <a:ext cx="621601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2" name="序号"/>
          <p:cNvSpPr txBox="1"/>
          <p:nvPr>
            <p:custDataLst>
              <p:tags r:id="rId10"/>
            </p:custDataLst>
          </p:nvPr>
        </p:nvSpPr>
        <p:spPr>
          <a:xfrm>
            <a:off x="445643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01.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4" name="项标题"/>
          <p:cNvSpPr txBox="1"/>
          <p:nvPr>
            <p:custDataLst>
              <p:tags r:id="rId11"/>
            </p:custDataLst>
          </p:nvPr>
        </p:nvSpPr>
        <p:spPr>
          <a:xfrm>
            <a:off x="591756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单击添加标题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sp>
        <p:nvSpPr>
          <p:cNvPr id="1048796" name="序号"/>
          <p:cNvSpPr txBox="1"/>
          <p:nvPr>
            <p:custDataLst>
              <p:tags r:id="rId12"/>
            </p:custDataLst>
          </p:nvPr>
        </p:nvSpPr>
        <p:spPr>
          <a:xfrm>
            <a:off x="8014970" y="984250"/>
            <a:ext cx="1115060" cy="61150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dirty="0" sz="3600" i="1" lang="en-US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rgbClr val="34FEC3"/>
                    </a:gs>
                  </a:gsLst>
                  <a:lin ang="16200000" scaled="0"/>
                </a:gradFill>
                <a:latin typeface="+mj-ea"/>
                <a:ea typeface="+mj-ea"/>
              </a:rPr>
              <a:t>02.</a:t>
            </a:r>
            <a:endParaRPr b="1" dirty="0" sz="3600" i="1" lang="en-US"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rgbClr val="34FEC3"/>
                  </a:gs>
                </a:gsLst>
                <a:lin ang="16200000" scaled="0"/>
              </a:gradFill>
              <a:latin typeface="+mj-ea"/>
              <a:ea typeface="+mj-ea"/>
            </a:endParaRPr>
          </a:p>
        </p:txBody>
      </p:sp>
      <p:sp>
        <p:nvSpPr>
          <p:cNvPr id="1048798" name="项标题"/>
          <p:cNvSpPr txBox="1"/>
          <p:nvPr>
            <p:custDataLst>
              <p:tags r:id="rId13"/>
            </p:custDataLst>
          </p:nvPr>
        </p:nvSpPr>
        <p:spPr>
          <a:xfrm>
            <a:off x="9476105" y="1075690"/>
            <a:ext cx="2281555" cy="89979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2400" kern="0" lang="zh-CN" spc="100">
                <a:solidFill>
                  <a:schemeClr val="lt1">
                    <a:lumMod val="100000"/>
                  </a:schemeClr>
                </a:solidFill>
                <a:latin typeface="+中文标题" charset="0"/>
                <a:ea typeface="+mj-ea"/>
              </a:rPr>
              <a:t>新能源行业工作总结</a:t>
            </a:r>
            <a:endParaRPr altLang="en-US" b="1" dirty="0" sz="2400" kern="0" lang="zh-CN" spc="100">
              <a:solidFill>
                <a:schemeClr val="lt1">
                  <a:lumMod val="100000"/>
                </a:schemeClr>
              </a:solidFill>
              <a:latin typeface="+中文标题" charset="0"/>
              <a:ea typeface="+mj-ea"/>
            </a:endParaRPr>
          </a:p>
        </p:txBody>
      </p:sp>
      <p:cxnSp>
        <p:nvCxnSpPr>
          <p:cNvPr id="314573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00400" y="328549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3200400" y="2001520"/>
            <a:ext cx="8575675" cy="0"/>
          </a:xfrm>
          <a:prstGeom prst="line"/>
          <a:ln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8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新能源行业工作总结</a:t>
            </a:r>
            <a:endParaRPr altLang="en-US" dirty="0" lang="zh-CN"/>
          </a:p>
        </p:txBody>
      </p:sp>
      <p:sp>
        <p:nvSpPr>
          <p:cNvPr id="104886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行业发展概况</a:t>
            </a:r>
            <a:endParaRPr altLang="en-US" lang="zh-CN"/>
          </a:p>
        </p:txBody>
      </p:sp>
      <p:sp>
        <p:nvSpPr>
          <p:cNvPr id="104893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3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行业发展历程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新能源行业概述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行业市场规模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4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行业发展趋势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行业政策环境</a:t>
            </a:r>
            <a:endParaRPr altLang="en-US" lang="zh-CN"/>
          </a:p>
        </p:txBody>
      </p:sp>
      <p:sp>
        <p:nvSpPr>
          <p:cNvPr id="1048980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新能源政策概述：国家对新能源行业的政策支持与引导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2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政策法规：新能源行业相关的政策法规及其影响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4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政策执行情况：政策在新能源行业的执行情况及效果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86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未来政策趋势：新能源行业未来政策的发展趋势及展望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</a:t>
            </a:r>
            <a:endParaRPr altLang="en-US" lang="zh-CN"/>
          </a:p>
        </p:txBody>
      </p:sp>
      <p:sp>
        <p:nvSpPr>
          <p:cNvPr id="104902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2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2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电池技术创新：提高电池能量密度、充电速度和安全性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光伏技术升级：降低成本、提高效率，推动光伏发电普及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3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新能源汽车技术突破：提高续航里程、降低充电时间，推动新能源汽车市场发展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4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智能电网技术应用：实现能源高效利用和优化配置，提高能源利用效率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</a:t>
            </a:r>
            <a:endParaRPr altLang="en-US" lang="zh-CN"/>
          </a:p>
        </p:txBody>
      </p:sp>
      <p:sp>
        <p:nvSpPr>
          <p:cNvPr id="104908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08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新能源汽车市场占比逐年提高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新能源行业市场规模持续扩大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光伏、风电等新能源发电装机规模不断增长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9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储能、氢能等新兴领域市场潜力巨大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/>
          <a:p>
            <a:r>
              <a:rPr altLang="en-US" dirty="0" lang="zh-CN"/>
              <a:t>新能源行业工作展望</a:t>
            </a:r>
            <a:endParaRPr altLang="en-US" dirty="0" lang="zh-CN"/>
          </a:p>
        </p:txBody>
      </p:sp>
      <p:sp>
        <p:nvSpPr>
          <p:cNvPr id="10491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</a:t>
            </a:r>
            <a:endParaRPr altLang="en-US" lang="zh-CN"/>
          </a:p>
        </p:txBody>
      </p:sp>
      <p:sp>
        <p:nvSpPr>
          <p:cNvPr id="104919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19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0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20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0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光伏、风能等可再生能源将得到更广泛应用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储能技术将成为新能源发展的重要方向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新能源行业市场规模将持续扩大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21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新能源汽车市场将保持快速增长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行业政策走向</a:t>
            </a:r>
            <a:endParaRPr altLang="en-US" lang="zh-CN"/>
          </a:p>
        </p:txBody>
      </p:sp>
      <p:sp>
        <p:nvSpPr>
          <p:cNvPr id="1049252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54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6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政策支持：政府加大对新能源行业的扶持力度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8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0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2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法规完善：相关法规不断完善，为行业发展提供保障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4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6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68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产业升级：推动新能源产业向高端化、智能化方向发展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70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2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274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跨界合作：加强与其他领域的跨界合作，推动新能源产业创新发展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行业技术创新方向</a:t>
            </a:r>
            <a:endParaRPr altLang="en-US" lang="zh-CN"/>
          </a:p>
        </p:txBody>
      </p:sp>
      <p:sp>
        <p:nvSpPr>
          <p:cNvPr id="104931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1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自动驾驶技术的应用：将新能源与自动驾驶技术相结合，提高行车安全和效率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电池技术的创新：提高电池能量密度、充电速度和安全性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2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充电设施的改进：建设更快速、更便捷的充电网络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3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4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智能网联的推广：通过智能网联技术，实现车辆与基础设施的互联互通，提高交通效率和安全性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行业市场规模预测</a:t>
            </a:r>
            <a:endParaRPr altLang="en-US" lang="zh-CN"/>
          </a:p>
        </p:txBody>
      </p:sp>
      <p:sp>
        <p:nvSpPr>
          <p:cNvPr id="104937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7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市场规模增长趋势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8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未来几年市场规模预测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8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39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市场规模增长驱动因素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39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39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市场规模增长面临的挑战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新能源行业工作挑战与机遇</a:t>
            </a:r>
            <a:endParaRPr altLang="en-US" dirty="0" lang="zh-CN"/>
          </a:p>
        </p:txBody>
      </p:sp>
      <p:sp>
        <p:nvSpPr>
          <p:cNvPr id="1049434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行业工作挑战</a:t>
            </a:r>
            <a:endParaRPr altLang="en-US" lang="zh-CN"/>
          </a:p>
        </p:txBody>
      </p:sp>
      <p:sp>
        <p:nvSpPr>
          <p:cNvPr id="104949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00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2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技术更新换代快，需要不断学习和掌握新知识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0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06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08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行业竞争激烈，需要不断提高产品质量和服务水平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512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政策法规变化频繁，需要随时关注并调整业务策略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514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1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518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520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环保要求不断提高，需要加强环保意识和技术研发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行业工作机遇</a:t>
            </a:r>
            <a:endParaRPr altLang="en-US" lang="zh-CN"/>
          </a:p>
        </p:txBody>
      </p:sp>
      <p:sp>
        <p:nvSpPr>
          <p:cNvPr id="1049556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58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0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2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光伏、风能等可再生能源的广泛应用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6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68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0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新能源行业的发展前景广阔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72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4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6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78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新能源汽车市场的快速增长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80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2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4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586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政府对新能源行业的政策支持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行业工作建议</a:t>
            </a:r>
            <a:endParaRPr altLang="en-US" lang="zh-CN"/>
          </a:p>
        </p:txBody>
      </p:sp>
      <p:sp>
        <p:nvSpPr>
          <p:cNvPr id="1049622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4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关注政策变化，及时调整业务方向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28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0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加强技术研发，提高核心竞争力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34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拓展市场渠道，扩大市场份额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40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加强人才培养，提升团队素质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0691" y="2308321"/>
            <a:ext cx="7841673" cy="1152000"/>
          </a:xfrm>
        </p:spPr>
        <p:txBody>
          <a:bodyPr>
            <a:normAutofit fontScale="93704"/>
          </a:bodyPr>
          <a:p>
            <a:r>
              <a:rPr altLang="en-US" dirty="0" lang="zh-CN"/>
              <a:t>新能源行业工作总结与展望</a:t>
            </a:r>
            <a:endParaRPr altLang="en-US" dirty="0" lang="zh-CN"/>
          </a:p>
        </p:txBody>
      </p:sp>
      <p:sp>
        <p:nvSpPr>
          <p:cNvPr id="104968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71405" y="442221"/>
            <a:ext cx="7841673" cy="2174364"/>
          </a:xfrm>
        </p:spPr>
        <p:txBody>
          <a:bodyPr>
            <a:normAutofit/>
          </a:bodyPr>
          <a:p>
            <a:r>
              <a:rPr altLang="zh-CN" dirty="0" lang="en-US"/>
              <a:t>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行业工作总结</a:t>
            </a:r>
            <a:endParaRPr altLang="en-US" lang="zh-CN"/>
          </a:p>
        </p:txBody>
      </p:sp>
      <p:sp>
        <p:nvSpPr>
          <p:cNvPr id="1049744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48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52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756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760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行业工作挑战：包括市场竞争、技术瓶颈、政策风险等方面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2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行业工作展望：包括未来发展趋势、技术创新方向、政策支持力度等方面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4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新能源行业发展概况：包括市场规模、政策支持、技术进步等方面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766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行业工作成果：包括技术创新、产品研发、市场拓展等方面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行业工作展望</a:t>
            </a:r>
            <a:endParaRPr altLang="en-US" lang="zh-CN"/>
          </a:p>
        </p:txBody>
      </p:sp>
      <p:sp>
        <p:nvSpPr>
          <p:cNvPr id="1049802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4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6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08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0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行业合作与交流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12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4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16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政策支持与市场拓展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未来技术研发方向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824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新能源行业发展趋势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行业工作建议</a:t>
            </a:r>
            <a:endParaRPr altLang="en-US" lang="zh-CN"/>
          </a:p>
        </p:txBody>
      </p:sp>
      <p:sp>
        <p:nvSpPr>
          <p:cNvPr id="10498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加强技术创新，提高新能源产业的核心竞争力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推动产业协同发展，形成完整的产业链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加大政策支持力度，促进新能源产业的快速发展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加强人才培养和引进，为新能源产业发展提供人才保障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5713" y="1288864"/>
            <a:ext cx="6892636" cy="1800000"/>
          </a:xfrm>
        </p:spPr>
        <p:txBody>
          <a:bodyPr>
            <a:normAutofit/>
          </a:bodyPr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49906" name="联系方式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24000"/>
            <a:ext cx="6892636" cy="504000"/>
          </a:xfrm>
        </p:spPr>
        <p:txBody>
          <a:bodyPr>
            <a:normAutofit/>
          </a:bodyPr>
          <a:p>
            <a:r>
              <a:rPr altLang="zh-CN" dirty="0" lang="en-US"/>
              <a:t>YOUR LOGO</a:t>
            </a:r>
            <a:endParaRPr altLang="zh-CN" dirty="0" lang="zh-CN"/>
          </a:p>
        </p:txBody>
      </p:sp>
      <p:sp>
        <p:nvSpPr>
          <p:cNvPr id="1049908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163207" y="3307686"/>
            <a:ext cx="5785996" cy="504000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47"/>
  <p:tag name="KSO_WM_UNIT_TYPE" val="f"/>
  <p:tag name="KSO_WM_UNIT_INDEX" val="2"/>
  <p:tag name="KSO_WM_UNIT_SUBTYPE" val="g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96"/>
  <p:tag name="KSO_WM_UNIT_TYPE" val="f"/>
  <p:tag name="KSO_WM_UNIT_INDEX" val="2"/>
  <p:tag name="KSO_WM_UNIT_SUBTYPE" val="g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CATEGORY" val="custom"/>
  <p:tag name="KSO_WM_TEMPLATE_INDEX" val="20230997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40"/>
  <p:tag name="KSO_WM_UNIT_TYPE" val="f"/>
  <p:tag name="KSO_WM_UNIT_INDEX" val="1"/>
  <p:tag name="KSO_WM_TEMPLATE_CATEGORY" val="custom"/>
  <p:tag name="KSO_WM_TEMPLATE_INDEX" val="20230997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97"/>
  <p:tag name="KSO_WM_TEMPLATE_THUMBS_INDEX" val="1、9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97_1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文档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97_1*b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单击此处添加副标题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1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67.xml><?xml version="1.0" encoding="utf-8"?>
<p:tagLst xmlns:p="http://schemas.openxmlformats.org/presentationml/2006/main">
  <p:tag name="KSO_WM_UNIT_SUBTYPE" val="b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97_1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PRESET_TEXT" val="汇报人：WPS"/>
</p:tagLst>
</file>

<file path=ppt/tags/tag68.xml><?xml version="1.0" encoding="utf-8"?>
<p:tagLst xmlns:p="http://schemas.openxmlformats.org/presentationml/2006/main">
  <p:tag name="KSO_WM_SLIDE_ID" val="custom2023099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97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5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i*1"/>
  <p:tag name="KSO_WM_TEMPLATE_CATEGORY" val="custom"/>
  <p:tag name="KSO_WM_TEMPLATE_INDEX" val="20230997"/>
  <p:tag name="KSO_WM_UNIT_LAYERLEVEL" val="1"/>
  <p:tag name="KSO_WM_TAG_VERSION" val="1.0"/>
  <p:tag name="KSO_WM_DIAGRAM_GROUP_CODE" val="l1-1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97_5*l_h_i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97_5*l_h_a*1_3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97_5*l_h_i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97_5*l_h_a*1_4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97_5*l_h_i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97_5*l_h_a*1_5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1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97_5*l_h_i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97_5*l_h_a*1_1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97_5*l_h_i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2,&quot;pos&quot;:1,&quot;rgb&quot;:&quot;#34fec3&quot;,&quot;transparency&quot;:0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97_5*l_h_a*1_2_1"/>
  <p:tag name="KSO_WM_TEMPLATE_CATEGORY" val="custom"/>
  <p:tag name="KSO_WM_TEMPLATE_INDEX" val="2023099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标题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2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2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97_5*l_i*1_3"/>
  <p:tag name="KSO_WM_TEMPLATE_CATEGORY" val="custom"/>
  <p:tag name="KSO_WM_TEMPLATE_INDEX" val="20230997"/>
  <p:tag name="KSO_WM_UNIT_LAYERLEVEL" val="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i"/>
  <p:tag name="KSO_WM_UNIT_INDEX" val="1_3"/>
  <p:tag name="KSO_WM_DIAGRAM_MAX_ITEMCNT" val="6"/>
  <p:tag name="KSO_WM_DIAGRAM_MIN_ITEMCNT" val="2"/>
  <p:tag name="KSO_WM_DIAGRAM_VIRTUALLY_FRAME" val="{&quot;height&quot;:280.25,&quot;width&quot;:675.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4.xml><?xml version="1.0" encoding="utf-8"?>
<p:tagLst xmlns:p="http://schemas.openxmlformats.org/presentationml/2006/main">
  <p:tag name="KSO_WM_SLIDE_ID" val="custom2023099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9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87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8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9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25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7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180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7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2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97_7*e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23.xml><?xml version="1.0" encoding="utf-8"?>
<p:tagLst xmlns:p="http://schemas.openxmlformats.org/presentationml/2006/main">
  <p:tag name="KSO_WM_SLIDE_ID" val="custom2023099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97"/>
  <p:tag name="KSO_WM_SLIDE_TYPE" val="sectionTitle"/>
  <p:tag name="KSO_WM_SLIDE_SUBTYPE" val="pureTxt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a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1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g"/>
  <p:tag name="KSO_WM_UNIT_NOCLEAR" val="0"/>
  <p:tag name="KSO_WM_UNIT_VALUE" val="96"/>
  <p:tag name="KSO_WM_UNIT_TYPE" val="f"/>
  <p:tag name="KSO_WM_UNIT_INDEX" val="1"/>
  <p:tag name="KSO_WM_UNIT_PRESET_TEXT" val="YOUR LOGO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97_9*f*2"/>
  <p:tag name="KSO_WM_TEMPLATE_CATEGORY" val="custom"/>
  <p:tag name="KSO_WM_TEMPLATE_INDEX" val="2023099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24"/>
  <p:tag name="KSO_WM_UNIT_TYPE" val="f"/>
  <p:tag name="KSO_WM_UNIT_INDEX" val="2"/>
  <p:tag name="KSO_WM_UNIT_PRESET_TEXT" val="汇报人：WPS"/>
</p:tagLst>
</file>

<file path=ppt/tags/tag257.xml><?xml version="1.0" encoding="utf-8"?>
<p:tagLst xmlns:p="http://schemas.openxmlformats.org/presentationml/2006/main">
  <p:tag name="KSO_WM_SLIDE_ID" val="custom2023099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97"/>
  <p:tag name="KSO_WM_SLIDE_TYPE" val="endPage"/>
  <p:tag name="KSO_WM_SLIDE_SUBTYPE" val="pureTxt"/>
  <p:tag name="KSO_WM_SLIDE_LAYOUT" val="a_f"/>
  <p:tag name="KSO_WM_SLIDE_LAYOUT_CNT" val="1_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123">
      <a:dk1>
        <a:srgbClr val="000000"/>
      </a:dk1>
      <a:lt1>
        <a:srgbClr val="FFFFFF"/>
      </a:lt1>
      <a:dk2>
        <a:srgbClr val="02202B"/>
      </a:dk2>
      <a:lt2>
        <a:srgbClr val="EBFFFF"/>
      </a:lt2>
      <a:accent1>
        <a:srgbClr val="34FEC3"/>
      </a:accent1>
      <a:accent2>
        <a:srgbClr val="0AE8A9"/>
      </a:accent2>
      <a:accent3>
        <a:srgbClr val="19F0DE"/>
      </a:accent3>
      <a:accent4>
        <a:srgbClr val="19CFF0"/>
      </a:accent4>
      <a:accent5>
        <a:srgbClr val="3FABF8"/>
      </a:accent5>
      <a:accent6>
        <a:srgbClr val="3493FE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2023-12-17T15:33:43Z</dcterms:created>
  <dcterms:modified xsi:type="dcterms:W3CDTF">2023-12-17T15:33:43Z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3af6f70ca88142418963abbeda435be8_21</vt:lpwstr>
  </property>
</Properties>
</file>