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480" r:id="rId1"/>
    <p:sldMasterId id="2147485517" r:id="rId2"/>
  </p:sldMasterIdLst>
  <p:notesMasterIdLst>
    <p:notesMasterId r:id="rId3"/>
  </p:notesMasterIdLst>
  <p:sldIdLst>
    <p:sldId id="1095" r:id="rId4"/>
    <p:sldId id="1100" r:id="rId5"/>
    <p:sldId id="1104" r:id="rId6"/>
    <p:sldId id="1107" r:id="rId7"/>
    <p:sldId id="1113" r:id="rId9"/>
    <p:sldId id="1116" r:id="rId10"/>
    <p:sldId id="1119" r:id="rId11"/>
    <p:sldId id="1125" r:id="rId13"/>
    <p:sldId id="1128" r:id="rId14"/>
    <p:sldId id="1131" r:id="rId15"/>
    <p:sldId id="1134" r:id="rId16"/>
    <p:sldId id="1137" r:id="rId17"/>
    <p:sldId id="1143" r:id="rId19"/>
    <p:sldId id="1146" r:id="rId20"/>
    <p:sldId id="1149" r:id="rId21"/>
    <p:sldId id="1152" r:id="rId22"/>
    <p:sldId id="1155" r:id="rId23"/>
    <p:sldId id="1161" r:id="rId25"/>
    <p:sldId id="1164" r:id="rId26"/>
    <p:sldId id="1167" r:id="rId27"/>
    <p:sldId id="1170" r:id="rId28"/>
    <p:sldId id="1173" r:id="rId29"/>
    <p:sldId id="1179" r:id="rId31"/>
    <p:sldId id="1182" r:id="rId32"/>
    <p:sldId id="1185" r:id="rId33"/>
    <p:sldId id="1188" r:id="rId34"/>
    <p:sldId id="1191" r:id="rId35"/>
    <p:sldId id="1197" r:id="rId37"/>
    <p:sldId id="1200" r:id="rId38"/>
    <p:sldId id="1204"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481" r:id="rId1"/>
    <p:sldLayoutId id="2147485482" r:id="rId2"/>
    <p:sldLayoutId id="2147485483" r:id="rId3"/>
    <p:sldLayoutId id="2147485484" r:id="rId4"/>
    <p:sldLayoutId id="2147485485" r:id="rId5"/>
    <p:sldLayoutId id="2147485486" r:id="rId6"/>
    <p:sldLayoutId id="2147485487" r:id="rId7"/>
    <p:sldLayoutId id="2147485488" r:id="rId8"/>
    <p:sldLayoutId id="2147485489" r:id="rId9"/>
    <p:sldLayoutId id="2147485490" r:id="rId10"/>
    <p:sldLayoutId id="214748549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518" r:id="rId1"/>
    <p:sldLayoutId id="2147485519" r:id="rId2"/>
    <p:sldLayoutId id="2147485520" r:id="rId3"/>
    <p:sldLayoutId id="2147485521" r:id="rId4"/>
    <p:sldLayoutId id="2147485522" r:id="rId5"/>
    <p:sldLayoutId id="2147485523" r:id="rId6"/>
    <p:sldLayoutId id="2147485524" r:id="rId7"/>
    <p:sldLayoutId id="2147485525" r:id="rId8"/>
    <p:sldLayoutId id="2147485526" r:id="rId9"/>
    <p:sldLayoutId id="2147485527" r:id="rId10"/>
    <p:sldLayoutId id="214748552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tags" Target="../tags/tag148.xml"/><Relationship Id="rId18" Type="http://schemas.openxmlformats.org/officeDocument/2006/relationships/tags" Target="../tags/tag149.xml"/><Relationship Id="rId19" Type="http://schemas.openxmlformats.org/officeDocument/2006/relationships/tags" Target="../tags/tag150.xml"/><Relationship Id="rId20" Type="http://schemas.openxmlformats.org/officeDocument/2006/relationships/tags" Target="../tags/tag151.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tags" Target="../tags/tag218.xml"/><Relationship Id="rId18" Type="http://schemas.openxmlformats.org/officeDocument/2006/relationships/tags" Target="../tags/tag219.xml"/><Relationship Id="rId19" Type="http://schemas.openxmlformats.org/officeDocument/2006/relationships/tags" Target="../tags/tag220.xml"/><Relationship Id="rId20" Type="http://schemas.openxmlformats.org/officeDocument/2006/relationships/tags" Target="../tags/tag221.xml"/><Relationship Id="rId21" Type="http://schemas.openxmlformats.org/officeDocument/2006/relationships/tags" Target="../tags/tag222.xml"/><Relationship Id="rId22" Type="http://schemas.openxmlformats.org/officeDocument/2006/relationships/tags" Target="../tags/tag223.xml"/><Relationship Id="rId23" Type="http://schemas.openxmlformats.org/officeDocument/2006/relationships/tags" Target="../tags/tag224.xml"/><Relationship Id="rId24" Type="http://schemas.openxmlformats.org/officeDocument/2006/relationships/tags" Target="../tags/tag225.xml"/><Relationship Id="rId25" Type="http://schemas.openxmlformats.org/officeDocument/2006/relationships/tags" Target="../tags/tag226.xml"/><Relationship Id="rId26" Type="http://schemas.openxmlformats.org/officeDocument/2006/relationships/tags" Target="../tags/tag227.xml"/><Relationship Id="rId27" Type="http://schemas.openxmlformats.org/officeDocument/2006/relationships/tags" Target="../tags/tag228.xml"/><Relationship Id="rId28" Type="http://schemas.openxmlformats.org/officeDocument/2006/relationships/tags" Target="../tags/tag229.xml"/><Relationship Id="rId29" Type="http://schemas.openxmlformats.org/officeDocument/2006/relationships/tags" Target="../tags/tag230.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tags" Target="../tags/tag310.xml"/><Relationship Id="rId22" Type="http://schemas.openxmlformats.org/officeDocument/2006/relationships/tags" Target="../tags/tag311.xml"/><Relationship Id="rId23" Type="http://schemas.openxmlformats.org/officeDocument/2006/relationships/tags" Target="../tags/tag312.xml"/><Relationship Id="rId24" Type="http://schemas.openxmlformats.org/officeDocument/2006/relationships/tags" Target="../tags/tag313.xml"/><Relationship Id="rId25" Type="http://schemas.openxmlformats.org/officeDocument/2006/relationships/tags" Target="../tags/tag314.xml"/><Relationship Id="rId26" Type="http://schemas.openxmlformats.org/officeDocument/2006/relationships/tags" Target="../tags/tag315.xml"/><Relationship Id="rId27" Type="http://schemas.openxmlformats.org/officeDocument/2006/relationships/tags" Target="../tags/tag316.xml"/><Relationship Id="rId28" Type="http://schemas.openxmlformats.org/officeDocument/2006/relationships/tags" Target="../tags/tag317.xml"/><Relationship Id="rId29" Type="http://schemas.openxmlformats.org/officeDocument/2006/relationships/tags" Target="../tags/tag318.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tags" Target="../tags/tag346.xml"/><Relationship Id="rId14" Type="http://schemas.openxmlformats.org/officeDocument/2006/relationships/tags" Target="../tags/tag347.xml"/><Relationship Id="rId15" Type="http://schemas.openxmlformats.org/officeDocument/2006/relationships/tags" Target="../tags/tag348.xml"/><Relationship Id="rId16" Type="http://schemas.openxmlformats.org/officeDocument/2006/relationships/tags" Target="../tags/tag349.xml"/><Relationship Id="rId17" Type="http://schemas.openxmlformats.org/officeDocument/2006/relationships/tags" Target="../tags/tag350.xml"/><Relationship Id="rId18" Type="http://schemas.openxmlformats.org/officeDocument/2006/relationships/tags" Target="../tags/tag351.xml"/><Relationship Id="rId19" Type="http://schemas.openxmlformats.org/officeDocument/2006/relationships/tags" Target="../tags/tag352.xml"/><Relationship Id="rId20" Type="http://schemas.openxmlformats.org/officeDocument/2006/relationships/tags" Target="../tags/tag353.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tags" Target="../tags/tag381.xml"/><Relationship Id="rId17" Type="http://schemas.openxmlformats.org/officeDocument/2006/relationships/tags" Target="../tags/tag382.xml"/><Relationship Id="rId18" Type="http://schemas.openxmlformats.org/officeDocument/2006/relationships/tags" Target="../tags/tag383.xml"/><Relationship Id="rId19" Type="http://schemas.openxmlformats.org/officeDocument/2006/relationships/tags" Target="../tags/tag384.xml"/><Relationship Id="rId20" Type="http://schemas.openxmlformats.org/officeDocument/2006/relationships/tags" Target="../tags/tag38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tags" Target="../tags/tag405.xml"/><Relationship Id="rId14" Type="http://schemas.openxmlformats.org/officeDocument/2006/relationships/tags" Target="../tags/tag406.xml"/><Relationship Id="rId15" Type="http://schemas.openxmlformats.org/officeDocument/2006/relationships/tags" Target="../tags/tag407.xml"/><Relationship Id="rId16" Type="http://schemas.openxmlformats.org/officeDocument/2006/relationships/tags" Target="../tags/tag408.xml"/><Relationship Id="rId17" Type="http://schemas.openxmlformats.org/officeDocument/2006/relationships/tags" Target="../tags/tag409.xml"/><Relationship Id="rId18" Type="http://schemas.openxmlformats.org/officeDocument/2006/relationships/tags" Target="../tags/tag410.xml"/><Relationship Id="rId19" Type="http://schemas.openxmlformats.org/officeDocument/2006/relationships/tags" Target="../tags/tag411.xml"/><Relationship Id="rId20" Type="http://schemas.openxmlformats.org/officeDocument/2006/relationships/tags" Target="../tags/tag412.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3.xml"/><Relationship Id="rId2" Type="http://schemas.openxmlformats.org/officeDocument/2006/relationships/tags" Target="../tags/tag414.xml"/><Relationship Id="rId3" Type="http://schemas.openxmlformats.org/officeDocument/2006/relationships/tags" Target="../tags/tag415.xml"/><Relationship Id="rId4" Type="http://schemas.openxmlformats.org/officeDocument/2006/relationships/tags" Target="../tags/tag416.xml"/><Relationship Id="rId5" Type="http://schemas.openxmlformats.org/officeDocument/2006/relationships/tags" Target="../tags/tag417.xml"/><Relationship Id="rId6" Type="http://schemas.openxmlformats.org/officeDocument/2006/relationships/tags" Target="../tags/tag418.xml"/><Relationship Id="rId7" Type="http://schemas.openxmlformats.org/officeDocument/2006/relationships/tags" Target="../tags/tag419.xml"/><Relationship Id="rId8" Type="http://schemas.openxmlformats.org/officeDocument/2006/relationships/tags" Target="../tags/tag420.xml"/><Relationship Id="rId9" Type="http://schemas.openxmlformats.org/officeDocument/2006/relationships/tags" Target="../tags/tag421.xml"/><Relationship Id="rId10" Type="http://schemas.openxmlformats.org/officeDocument/2006/relationships/tags" Target="../tags/tag422.xml"/><Relationship Id="rId11" Type="http://schemas.openxmlformats.org/officeDocument/2006/relationships/tags" Target="../tags/tag423.xml"/><Relationship Id="rId12" Type="http://schemas.openxmlformats.org/officeDocument/2006/relationships/tags" Target="../tags/tag424.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手机应用在数字化校园中的功能与应用</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数字化校园的发展与现状</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手机应用在数字化校园中的功能</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手机应用在数字化校园中的应用案例</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手机应用在数字化校园中的优势与挑战</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未来手机应用在数字化校园中的发展趋势</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normAutofit fontScale="92593"/>
          </a:bodyPr>
          <a:p>
            <a:r>
              <a:rPr altLang="en-US" lang="zh-CN"/>
              <a:t>数字化校园的发展与现状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数字化校园的定义与发展</a:t>
            </a:r>
            <a:endParaRPr altLang="en-US" lang="zh-CN"/>
          </a:p>
        </p:txBody>
      </p:sp>
      <p:sp>
        <p:nvSpPr>
          <p:cNvPr id="10489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发展趋势：随着信息技术的不断发展和普及，数字化校园的建设也在不断推进，未来数字化校园将更加注重个性化服务和智能化管理，提高学校的整体办学水平和教育质量。</a:t>
            </a:r>
            <a:endParaRPr altLang="zh-CN" dirty="0" lang="en-US">
              <a:solidFill>
                <a:schemeClr val="dk1">
                  <a:lumMod val="80000"/>
                  <a:lumOff val="20000"/>
                </a:schemeClr>
              </a:solidFill>
              <a:latin typeface="+mn-ea"/>
              <a:sym typeface="+mn-ea"/>
            </a:endParaRPr>
          </a:p>
        </p:txBody>
      </p:sp>
      <p:sp>
        <p:nvSpPr>
          <p:cNvPr id="10489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定义：数字化校园是指利用信息技术手段，将学校的教学、管理、服务等方面进行数字化整合，形成数字化环境，提高学校的教育教学和管理效率。</a:t>
            </a:r>
            <a:endParaRPr altLang="en-US" dirty="0" lang="zh-CN">
              <a:solidFill>
                <a:schemeClr val="dk1">
                  <a:lumMod val="80000"/>
                  <a:lumOff val="20000"/>
                </a:schemeClr>
              </a:solidFill>
              <a:latin typeface="+mn-ea"/>
              <a:sym typeface="+mn-ea"/>
            </a:endParaRPr>
          </a:p>
        </p:txBody>
      </p:sp>
      <p:sp>
        <p:nvSpPr>
          <p:cNvPr id="10489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发展历程：数字化校园的发展经历了多个阶段，从最初的校园网建设，到后来的数字化教学、数字化管理、数字化服务等各个方面的不断发展和完善。</a:t>
            </a:r>
            <a:endParaRPr altLang="en-US" dirty="0" lang="zh-CN">
              <a:solidFill>
                <a:schemeClr val="dk1">
                  <a:lumMod val="80000"/>
                  <a:lumOff val="20000"/>
                </a:schemeClr>
              </a:solidFill>
              <a:latin typeface="+mn-ea"/>
              <a:sym typeface="+mn-ea"/>
            </a:endParaRPr>
          </a:p>
        </p:txBody>
      </p:sp>
      <p:sp>
        <p:nvSpPr>
          <p:cNvPr id="10489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数字化校园的意义：数字化校园的建设对于提高学校的教育教学和管理效率具有重要意义，同时也有利于推动教育信息化的发展，促进教育现代化的实现。</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34" name="标题 2"/>
          <p:cNvSpPr>
            <a:spLocks noGrp="1"/>
          </p:cNvSpPr>
          <p:nvPr>
            <p:ph type="title" idx="1"/>
          </p:nvPr>
        </p:nvSpPr>
        <p:spPr/>
        <p:txBody>
          <a:bodyPr>
            <a:normAutofit fontScale="94444"/>
          </a:bodyPr>
          <a:p>
            <a:r>
              <a:rPr altLang="en-US" lang="zh-CN"/>
              <a:t>手机应用在数字化校园中的重要性</a:t>
            </a:r>
            <a:endParaRPr altLang="en-US" lang="zh-CN"/>
          </a:p>
        </p:txBody>
      </p:sp>
      <p:sp>
        <p:nvSpPr>
          <p:cNvPr id="104903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数字化校园的发展与现状</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手机应用在数字化校园中的应用</a:t>
            </a:r>
            <a:endParaRPr dirty="0" sz="2000" err="1">
              <a:solidFill>
                <a:schemeClr val="tx1">
                  <a:lumMod val="75000"/>
                  <a:lumOff val="25000"/>
                </a:schemeClr>
              </a:solidFill>
              <a:latin typeface="+mn-ea"/>
              <a:ea typeface="+mn-ea"/>
              <a:cs typeface="+mn-ea"/>
              <a:sym typeface="+mn-lt"/>
            </a:endParaRPr>
          </a:p>
        </p:txBody>
      </p:sp>
      <p:sp>
        <p:nvSpPr>
          <p:cNvPr id="104905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6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手机应用在数字化校园中的重要性</a:t>
            </a:r>
            <a:endParaRPr dirty="0" sz="2000" err="1">
              <a:solidFill>
                <a:schemeClr val="tx1">
                  <a:lumMod val="75000"/>
                  <a:lumOff val="25000"/>
                </a:schemeClr>
              </a:solidFill>
              <a:latin typeface="+mn-ea"/>
              <a:ea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手机应用在数字化校园中的功能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8"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10" name="标题 4"/>
          <p:cNvSpPr>
            <a:spLocks noGrp="1"/>
          </p:cNvSpPr>
          <p:nvPr>
            <p:ph type="title" idx="1"/>
            <p:custDataLst>
              <p:tags r:id="rId2"/>
            </p:custDataLst>
          </p:nvPr>
        </p:nvSpPr>
        <p:spPr/>
        <p:txBody>
          <a:bodyPr>
            <a:normAutofit fontScale="96296"/>
          </a:bodyPr>
          <a:p>
            <a:r>
              <a:rPr altLang="en-US" lang="zh-CN"/>
              <a:t>手机应用在数字化校园中的功能</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72" name="标题 2"/>
          <p:cNvSpPr>
            <a:spLocks noGrp="1"/>
          </p:cNvSpPr>
          <p:nvPr>
            <p:ph type="title" idx="1"/>
          </p:nvPr>
        </p:nvSpPr>
        <p:spPr/>
        <p:txBody>
          <a:bodyPr>
            <a:normAutofit fontScale="94444"/>
          </a:bodyPr>
          <a:p>
            <a:r>
              <a:rPr altLang="en-US" lang="zh-CN"/>
              <a:t>信息查询功能</a:t>
            </a:r>
            <a:endParaRPr altLang="en-US" lang="zh-CN"/>
          </a:p>
        </p:txBody>
      </p:sp>
      <p:sp>
        <p:nvSpPr>
          <p:cNvPr id="10491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校园新闻动态查询</a:t>
            </a:r>
            <a:endParaRPr altLang="en-US" dirty="0" sz="2000" lang="zh-CN" spc="150">
              <a:solidFill>
                <a:schemeClr val="tx1">
                  <a:lumMod val="85000"/>
                  <a:lumOff val="15000"/>
                </a:schemeClr>
              </a:solidFill>
              <a:latin typeface="+mn-ea"/>
              <a:sym typeface="+mn-ea"/>
            </a:endParaRPr>
          </a:p>
        </p:txBody>
      </p:sp>
      <p:sp>
        <p:nvSpPr>
          <p:cNvPr id="10491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课程安排查询</a:t>
            </a:r>
            <a:endParaRPr altLang="en-US" dirty="0" sz="2000" lang="zh-CN" spc="150">
              <a:solidFill>
                <a:schemeClr val="tx1">
                  <a:lumMod val="85000"/>
                  <a:lumOff val="15000"/>
                </a:schemeClr>
              </a:solidFill>
              <a:latin typeface="+mn-ea"/>
              <a:sym typeface="+mn-ea"/>
            </a:endParaRPr>
          </a:p>
        </p:txBody>
      </p:sp>
      <p:sp>
        <p:nvSpPr>
          <p:cNvPr id="10491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考试成绩查询</a:t>
            </a:r>
            <a:endParaRPr altLang="en-US" dirty="0" sz="2000" lang="zh-CN" spc="150">
              <a:solidFill>
                <a:schemeClr val="tx1">
                  <a:lumMod val="85000"/>
                  <a:lumOff val="15000"/>
                </a:schemeClr>
              </a:solidFill>
              <a:latin typeface="+mn-ea"/>
              <a:sym typeface="+mn-ea"/>
            </a:endParaRPr>
          </a:p>
        </p:txBody>
      </p:sp>
      <p:sp>
        <p:nvSpPr>
          <p:cNvPr id="10491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图书馆资源查询</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0" name="标题 2"/>
          <p:cNvSpPr>
            <a:spLocks noGrp="1"/>
          </p:cNvSpPr>
          <p:nvPr>
            <p:ph type="title" idx="1"/>
          </p:nvPr>
        </p:nvSpPr>
        <p:spPr/>
        <p:txBody>
          <a:bodyPr>
            <a:normAutofit fontScale="94444"/>
          </a:bodyPr>
          <a:p>
            <a:r>
              <a:rPr altLang="en-US" lang="zh-CN"/>
              <a:t>教务管理功能</a:t>
            </a:r>
            <a:endParaRPr altLang="en-US" lang="zh-CN"/>
          </a:p>
        </p:txBody>
      </p:sp>
      <p:sp>
        <p:nvSpPr>
          <p:cNvPr id="104923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选课与退课：学生可以在线选课、退课，提高选课效率</a:t>
            </a:r>
            <a:endParaRPr altLang="zh-CN" dirty="0" lang="en-US">
              <a:solidFill>
                <a:schemeClr val="dk1">
                  <a:lumMod val="80000"/>
                  <a:lumOff val="20000"/>
                </a:schemeClr>
              </a:solidFill>
              <a:latin typeface="+mn-ea"/>
              <a:sym typeface="+mn-ea"/>
            </a:endParaRPr>
          </a:p>
        </p:txBody>
      </p:sp>
      <p:sp>
        <p:nvSpPr>
          <p:cNvPr id="104924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课程安排与查询：方便学生查看个人课表、考试安排等信息</a:t>
            </a:r>
            <a:endParaRPr altLang="en-US" dirty="0" lang="zh-CN">
              <a:solidFill>
                <a:schemeClr val="dk1">
                  <a:lumMod val="80000"/>
                  <a:lumOff val="20000"/>
                </a:schemeClr>
              </a:solidFill>
              <a:latin typeface="+mn-ea"/>
              <a:sym typeface="+mn-ea"/>
            </a:endParaRPr>
          </a:p>
        </p:txBody>
      </p:sp>
      <p:sp>
        <p:nvSpPr>
          <p:cNvPr id="104924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成绩查询与录入：学生可以查询各科成绩，教师也可以录入学生成绩</a:t>
            </a:r>
            <a:endParaRPr altLang="en-US" dirty="0" lang="zh-CN">
              <a:solidFill>
                <a:schemeClr val="dk1">
                  <a:lumMod val="80000"/>
                  <a:lumOff val="20000"/>
                </a:schemeClr>
              </a:solidFill>
              <a:latin typeface="+mn-ea"/>
              <a:sym typeface="+mn-ea"/>
            </a:endParaRPr>
          </a:p>
        </p:txBody>
      </p:sp>
      <p:sp>
        <p:nvSpPr>
          <p:cNvPr id="104925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学籍管理：方便学校管理学生学籍信息，包括学生注册、休学、退学等操作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6" name="标题 2"/>
          <p:cNvSpPr>
            <a:spLocks noGrp="1"/>
          </p:cNvSpPr>
          <p:nvPr>
            <p:ph type="title" idx="1"/>
          </p:nvPr>
        </p:nvSpPr>
        <p:spPr/>
        <p:txBody>
          <a:bodyPr>
            <a:normAutofit fontScale="94444"/>
          </a:bodyPr>
          <a:p>
            <a:r>
              <a:rPr altLang="en-US" lang="zh-CN"/>
              <a:t>社交互动功能</a:t>
            </a:r>
            <a:endParaRPr altLang="en-US" lang="zh-CN"/>
          </a:p>
        </p:txBody>
      </p:sp>
      <p:sp>
        <p:nvSpPr>
          <p:cNvPr id="104929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社交网络：提供类似于微信、微博等社交平台，方便师生之间的互动</a:t>
            </a:r>
            <a:endParaRPr altLang="en-US" sz="1400" lang="zh-CN" spc="150">
              <a:solidFill>
                <a:schemeClr val="tx1"/>
              </a:solidFill>
              <a:effectLst/>
              <a:latin typeface="+mn-ea"/>
              <a:sym typeface="+mn-ea"/>
            </a:endParaRPr>
          </a:p>
        </p:txBody>
      </p:sp>
      <p:sp>
        <p:nvSpPr>
          <p:cNvPr id="104930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实时通讯：支持文字、语音、视频等多种形式的通讯，方便师生之间的交流</a:t>
            </a:r>
            <a:endParaRPr altLang="en-US" dirty="0" sz="1400" lang="zh-CN" spc="150">
              <a:solidFill>
                <a:schemeClr val="tx1"/>
              </a:solidFill>
              <a:effectLst/>
              <a:latin typeface="+mn-ea"/>
              <a:sym typeface="+mn-ea"/>
            </a:endParaRPr>
          </a:p>
        </p:txBody>
      </p:sp>
      <p:sp>
        <p:nvSpPr>
          <p:cNvPr id="104931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群组功能：支持创建各种群组，方便师生之间的讨论和协作</a:t>
            </a:r>
            <a:endParaRPr altLang="en-US" sz="1400" lang="zh-CN" spc="150">
              <a:solidFill>
                <a:schemeClr val="tx1"/>
              </a:solidFill>
              <a:effectLst/>
              <a:latin typeface="+mn-ea"/>
              <a:sym typeface="+mn-ea"/>
            </a:endParaRPr>
          </a:p>
        </p:txBody>
      </p:sp>
      <p:sp>
        <p:nvSpPr>
          <p:cNvPr id="104931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通知功能：可以发布各种通知，及时传达学校的最新动态和信息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6" name="标题 2"/>
          <p:cNvSpPr>
            <a:spLocks noGrp="1"/>
          </p:cNvSpPr>
          <p:nvPr>
            <p:ph type="title" idx="1"/>
          </p:nvPr>
        </p:nvSpPr>
        <p:spPr/>
        <p:txBody>
          <a:bodyPr>
            <a:normAutofit fontScale="94444"/>
          </a:bodyPr>
          <a:p>
            <a:r>
              <a:rPr altLang="en-US" lang="zh-CN"/>
              <a:t>校园服务功能</a:t>
            </a:r>
            <a:endParaRPr altLang="en-US" lang="zh-CN"/>
          </a:p>
        </p:txBody>
      </p:sp>
      <p:sp>
        <p:nvSpPr>
          <p:cNvPr id="10493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图书馆服务：借阅图书、查看图书排行榜等</a:t>
            </a:r>
            <a:endParaRPr altLang="en-US" sz="1400" lang="zh-CN" spc="150">
              <a:solidFill>
                <a:schemeClr val="tx1"/>
              </a:solidFill>
              <a:effectLst/>
              <a:latin typeface="+mn-ea"/>
              <a:sym typeface="+mn-ea"/>
            </a:endParaRPr>
          </a:p>
        </p:txBody>
      </p:sp>
      <p:sp>
        <p:nvSpPr>
          <p:cNvPr id="10493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教务管理：查询课程安排、考试成绩等信息</a:t>
            </a:r>
            <a:endParaRPr altLang="en-US" dirty="0" sz="1400" lang="zh-CN" spc="150">
              <a:solidFill>
                <a:schemeClr val="tx1"/>
              </a:solidFill>
              <a:effectLst/>
              <a:latin typeface="+mn-ea"/>
              <a:sym typeface="+mn-ea"/>
            </a:endParaRPr>
          </a:p>
        </p:txBody>
      </p:sp>
      <p:sp>
        <p:nvSpPr>
          <p:cNvPr id="10493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校园资讯：查看学校新闻、通知公告等</a:t>
            </a:r>
            <a:endParaRPr altLang="en-US" sz="1400" lang="zh-CN" spc="150">
              <a:solidFill>
                <a:schemeClr val="tx1"/>
              </a:solidFill>
              <a:effectLst/>
              <a:latin typeface="+mn-ea"/>
              <a:sym typeface="+mn-ea"/>
            </a:endParaRPr>
          </a:p>
        </p:txBody>
      </p:sp>
      <p:sp>
        <p:nvSpPr>
          <p:cNvPr id="10493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校园社交：与同学、老师进行在线交流，分享校园生活</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6"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98" name="标题 4"/>
          <p:cNvSpPr>
            <a:spLocks noGrp="1"/>
          </p:cNvSpPr>
          <p:nvPr>
            <p:ph type="title" idx="1"/>
            <p:custDataLst>
              <p:tags r:id="rId2"/>
            </p:custDataLst>
          </p:nvPr>
        </p:nvSpPr>
        <p:spPr/>
        <p:txBody>
          <a:bodyPr>
            <a:normAutofit fontScale="96296"/>
          </a:bodyPr>
          <a:p>
            <a:r>
              <a:rPr altLang="en-US" lang="zh-CN"/>
              <a:t>手机应用在数字化校园中的应用案例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60" name="标题 2"/>
          <p:cNvSpPr>
            <a:spLocks noGrp="1"/>
          </p:cNvSpPr>
          <p:nvPr>
            <p:ph type="title" idx="1"/>
          </p:nvPr>
        </p:nvSpPr>
        <p:spPr/>
        <p:txBody>
          <a:bodyPr>
            <a:normAutofit fontScale="94444"/>
          </a:bodyPr>
          <a:p>
            <a:r>
              <a:rPr altLang="en-US" lang="zh-CN"/>
              <a:t>移动图书馆应用</a:t>
            </a:r>
            <a:endParaRPr altLang="en-US" lang="zh-CN"/>
          </a:p>
        </p:txBody>
      </p:sp>
      <p:sp>
        <p:nvSpPr>
          <p:cNvPr id="104946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6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7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7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8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9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移动图书馆应用的功能：查询图书、借阅、归还、续借等</a:t>
            </a:r>
            <a:endParaRPr altLang="en-US" dirty="0" sz="1200" lang="zh-CN" spc="150">
              <a:solidFill>
                <a:schemeClr val="tx1">
                  <a:lumMod val="65000"/>
                  <a:lumOff val="35000"/>
                </a:schemeClr>
              </a:solidFill>
              <a:latin typeface="+mn-ea"/>
              <a:sym typeface="+mn-ea"/>
            </a:endParaRPr>
          </a:p>
        </p:txBody>
      </p:sp>
      <p:sp>
        <p:nvSpPr>
          <p:cNvPr id="104950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移动图书馆应用的未来发展：智能化、个性化、社交化等</a:t>
            </a:r>
            <a:endParaRPr altLang="en-US" dirty="0" sz="1200" lang="zh-CN" spc="150">
              <a:solidFill>
                <a:schemeClr val="tx1">
                  <a:lumMod val="65000"/>
                  <a:lumOff val="35000"/>
                </a:schemeClr>
              </a:solidFill>
              <a:latin typeface="+mn-ea"/>
              <a:sym typeface="+mn-ea"/>
            </a:endParaRPr>
          </a:p>
        </p:txBody>
      </p:sp>
      <p:sp>
        <p:nvSpPr>
          <p:cNvPr id="104950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移动图书馆应用的使用场景：学生、教师、科研人员等</a:t>
            </a:r>
            <a:endParaRPr altLang="en-US" dirty="0" sz="1200" lang="zh-CN" spc="150">
              <a:solidFill>
                <a:schemeClr val="tx1">
                  <a:lumMod val="65000"/>
                  <a:lumOff val="35000"/>
                </a:schemeClr>
              </a:solidFill>
              <a:latin typeface="+mn-ea"/>
              <a:sym typeface="+mn-ea"/>
            </a:endParaRPr>
          </a:p>
        </p:txBody>
      </p:sp>
      <p:sp>
        <p:nvSpPr>
          <p:cNvPr id="104950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移动图书馆应用的优点：方便快捷、随时随地、节省时间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8" name="标题 2"/>
          <p:cNvSpPr>
            <a:spLocks noGrp="1"/>
          </p:cNvSpPr>
          <p:nvPr>
            <p:ph type="title" idx="1"/>
          </p:nvPr>
        </p:nvSpPr>
        <p:spPr/>
        <p:txBody>
          <a:bodyPr>
            <a:normAutofit fontScale="94444"/>
          </a:bodyPr>
          <a:p>
            <a:r>
              <a:rPr altLang="en-US" lang="zh-CN"/>
              <a:t>在线选课系统应用</a:t>
            </a:r>
            <a:endParaRPr altLang="en-US" lang="zh-CN"/>
          </a:p>
        </p:txBody>
      </p:sp>
      <p:sp>
        <p:nvSpPr>
          <p:cNvPr id="10495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实现课程选择与安排的数字化</a:t>
            </a:r>
            <a:endParaRPr altLang="en-US" dirty="0" sz="2000" lang="zh-CN" spc="150">
              <a:solidFill>
                <a:schemeClr val="tx1">
                  <a:lumMod val="85000"/>
                  <a:lumOff val="15000"/>
                </a:schemeClr>
              </a:solidFill>
              <a:latin typeface="+mn-ea"/>
              <a:sym typeface="+mn-ea"/>
            </a:endParaRPr>
          </a:p>
        </p:txBody>
      </p:sp>
      <p:sp>
        <p:nvSpPr>
          <p:cNvPr id="10495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提供个性化学习计划与推荐</a:t>
            </a:r>
            <a:endParaRPr altLang="en-US" dirty="0" sz="2000" lang="zh-CN" spc="150">
              <a:solidFill>
                <a:schemeClr val="tx1">
                  <a:lumMod val="85000"/>
                  <a:lumOff val="15000"/>
                </a:schemeClr>
              </a:solidFill>
              <a:latin typeface="+mn-ea"/>
              <a:sym typeface="+mn-ea"/>
            </a:endParaRPr>
          </a:p>
        </p:txBody>
      </p:sp>
      <p:sp>
        <p:nvSpPr>
          <p:cNvPr id="10495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优化选课流程，提高效率</a:t>
            </a:r>
            <a:endParaRPr altLang="en-US" dirty="0" sz="2000" lang="zh-CN" spc="150">
              <a:solidFill>
                <a:schemeClr val="tx1">
                  <a:lumMod val="85000"/>
                  <a:lumOff val="15000"/>
                </a:schemeClr>
              </a:solidFill>
              <a:latin typeface="+mn-ea"/>
              <a:sym typeface="+mn-ea"/>
            </a:endParaRPr>
          </a:p>
        </p:txBody>
      </p:sp>
      <p:sp>
        <p:nvSpPr>
          <p:cNvPr id="10495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促进学校教育与信息技术的融合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6" name="标题 2"/>
          <p:cNvSpPr>
            <a:spLocks noGrp="1"/>
          </p:cNvSpPr>
          <p:nvPr>
            <p:ph type="title" idx="1"/>
          </p:nvPr>
        </p:nvSpPr>
        <p:spPr/>
        <p:txBody>
          <a:bodyPr>
            <a:normAutofit fontScale="94444"/>
          </a:bodyPr>
          <a:p>
            <a:r>
              <a:rPr altLang="en-US" lang="zh-CN"/>
              <a:t>校园一卡通应用</a:t>
            </a:r>
            <a:endParaRPr altLang="en-US" lang="zh-CN"/>
          </a:p>
        </p:txBody>
      </p:sp>
      <p:sp>
        <p:nvSpPr>
          <p:cNvPr id="10495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校园一卡通概述：介绍校园一卡通的概念、功能和发展历程</a:t>
            </a:r>
            <a:endParaRPr altLang="en-US" dirty="0" sz="1200" lang="zh-CN" spc="150">
              <a:solidFill>
                <a:schemeClr val="tx1">
                  <a:lumMod val="65000"/>
                  <a:lumOff val="35000"/>
                </a:schemeClr>
              </a:solidFill>
              <a:latin typeface="+mn-ea"/>
              <a:sym typeface="+mn-ea"/>
            </a:endParaRPr>
          </a:p>
        </p:txBody>
      </p:sp>
      <p:sp>
        <p:nvSpPr>
          <p:cNvPr id="10496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校园一卡通应用场景：列举校园一卡通在数字化校园中的应用场景，如食堂用餐、图书馆借阅、超市购物等</a:t>
            </a:r>
            <a:endParaRPr altLang="en-US" dirty="0" sz="1200" lang="zh-CN" spc="150">
              <a:solidFill>
                <a:schemeClr val="tx1">
                  <a:lumMod val="65000"/>
                  <a:lumOff val="35000"/>
                </a:schemeClr>
              </a:solidFill>
              <a:latin typeface="+mn-ea"/>
              <a:sym typeface="+mn-ea"/>
            </a:endParaRPr>
          </a:p>
        </p:txBody>
      </p:sp>
      <p:sp>
        <p:nvSpPr>
          <p:cNvPr id="10496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校园一卡通优势：分析校园一卡通在数字化校园中的优势，如方便快捷、安全可靠、降低成本等</a:t>
            </a:r>
            <a:endParaRPr altLang="en-US" dirty="0" sz="1200" lang="zh-CN" spc="150">
              <a:solidFill>
                <a:schemeClr val="tx1">
                  <a:lumMod val="65000"/>
                  <a:lumOff val="35000"/>
                </a:schemeClr>
              </a:solidFill>
              <a:latin typeface="+mn-ea"/>
              <a:sym typeface="+mn-ea"/>
            </a:endParaRPr>
          </a:p>
        </p:txBody>
      </p:sp>
      <p:sp>
        <p:nvSpPr>
          <p:cNvPr id="10496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校园一卡通未来发展：探讨校园一卡通在数字化校园中的未来发展趋势和前景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8" name="标题 2"/>
          <p:cNvSpPr>
            <a:spLocks noGrp="1"/>
          </p:cNvSpPr>
          <p:nvPr>
            <p:ph type="title" idx="1"/>
          </p:nvPr>
        </p:nvSpPr>
        <p:spPr/>
        <p:txBody>
          <a:bodyPr>
            <a:normAutofit fontScale="94444"/>
          </a:bodyPr>
          <a:p>
            <a:r>
              <a:rPr altLang="en-US" lang="zh-CN"/>
              <a:t>移动办公应用</a:t>
            </a:r>
            <a:endParaRPr altLang="en-US" lang="zh-CN"/>
          </a:p>
        </p:txBody>
      </p:sp>
      <p:sp>
        <p:nvSpPr>
          <p:cNvPr id="10496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移动OA系统：实现远程办公、审批、文档管理等功能</a:t>
            </a:r>
            <a:endParaRPr altLang="en-US" dirty="0" sz="2000" lang="zh-CN" spc="150">
              <a:solidFill>
                <a:schemeClr val="tx1">
                  <a:lumMod val="75000"/>
                  <a:lumOff val="25000"/>
                </a:schemeClr>
              </a:solidFill>
              <a:latin typeface="+mn-ea"/>
              <a:sym typeface="+mn-ea"/>
            </a:endParaRPr>
          </a:p>
        </p:txBody>
      </p:sp>
      <p:sp>
        <p:nvSpPr>
          <p:cNvPr id="10496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移动教务系统：查询课程安排、成绩、考试通知等信息</a:t>
            </a:r>
            <a:endParaRPr altLang="en-US" dirty="0" sz="2000" lang="zh-CN" spc="150">
              <a:solidFill>
                <a:schemeClr val="tx1">
                  <a:lumMod val="75000"/>
                  <a:lumOff val="25000"/>
                </a:schemeClr>
              </a:solidFill>
              <a:latin typeface="+mn-ea"/>
              <a:sym typeface="+mn-ea"/>
            </a:endParaRPr>
          </a:p>
        </p:txBody>
      </p:sp>
      <p:sp>
        <p:nvSpPr>
          <p:cNvPr id="10496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移动学工系统：管理学生信息、奖惩助贷、就业信息等</a:t>
            </a:r>
            <a:endParaRPr altLang="en-US" dirty="0" sz="2000" lang="zh-CN" spc="150">
              <a:solidFill>
                <a:schemeClr val="tx1">
                  <a:lumMod val="75000"/>
                  <a:lumOff val="25000"/>
                </a:schemeClr>
              </a:solidFill>
              <a:latin typeface="+mn-ea"/>
              <a:sym typeface="+mn-ea"/>
            </a:endParaRPr>
          </a:p>
        </p:txBody>
      </p:sp>
      <p:sp>
        <p:nvSpPr>
          <p:cNvPr id="10496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移动图书馆：借阅图书、查询资料、在线阅读等</a:t>
            </a:r>
            <a:endParaRPr altLang="en-US" dirty="0" sz="2000" lang="zh-CN" spc="150">
              <a:solidFill>
                <a:schemeClr val="tx1">
                  <a:lumMod val="75000"/>
                  <a:lumOff val="25000"/>
                </a:schemeClr>
              </a:solidFill>
              <a:latin typeface="+mn-ea"/>
              <a:sym typeface="+mn-ea"/>
            </a:endParaRPr>
          </a:p>
        </p:txBody>
      </p:sp>
      <p:sp>
        <p:nvSpPr>
          <p:cNvPr id="10496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96"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98" name="标题 4"/>
          <p:cNvSpPr>
            <a:spLocks noGrp="1"/>
          </p:cNvSpPr>
          <p:nvPr>
            <p:ph type="title" idx="1"/>
            <p:custDataLst>
              <p:tags r:id="rId2"/>
            </p:custDataLst>
          </p:nvPr>
        </p:nvSpPr>
        <p:spPr/>
        <p:txBody>
          <a:bodyPr>
            <a:normAutofit fontScale="90000"/>
          </a:bodyPr>
          <a:p>
            <a:r>
              <a:rPr altLang="en-US" lang="zh-CN"/>
              <a:t>手机应用在数字化校园中的优势与挑战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60" name="标题 2"/>
          <p:cNvSpPr>
            <a:spLocks noGrp="1"/>
          </p:cNvSpPr>
          <p:nvPr>
            <p:ph type="title" idx="1"/>
          </p:nvPr>
        </p:nvSpPr>
        <p:spPr/>
        <p:txBody>
          <a:bodyPr>
            <a:normAutofit fontScale="94444"/>
          </a:bodyPr>
          <a:p>
            <a:r>
              <a:rPr altLang="en-US" lang="zh-CN"/>
              <a:t>提高信息获取效率</a:t>
            </a:r>
            <a:endParaRPr altLang="en-US" lang="zh-CN"/>
          </a:p>
        </p:txBody>
      </p:sp>
      <p:sp>
        <p:nvSpPr>
          <p:cNvPr id="104976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实时更新：手机应用可以实时推送校园资讯和通知，方便学生随时了解最新动态</a:t>
            </a:r>
            <a:endParaRPr altLang="en-US" dirty="0" sz="2000" lang="zh-CN" spc="150">
              <a:solidFill>
                <a:schemeClr val="tx1">
                  <a:lumMod val="75000"/>
                  <a:lumOff val="25000"/>
                </a:schemeClr>
              </a:solidFill>
              <a:latin typeface="+mn-ea"/>
              <a:sym typeface="+mn-ea"/>
            </a:endParaRPr>
          </a:p>
        </p:txBody>
      </p:sp>
      <p:sp>
        <p:nvSpPr>
          <p:cNvPr id="104976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6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个性化定制：根据学生的兴趣和需求，提供个性化的信息推荐和定制服务</a:t>
            </a:r>
            <a:endParaRPr altLang="en-US" dirty="0" sz="2000" lang="zh-CN" spc="150">
              <a:solidFill>
                <a:schemeClr val="tx1">
                  <a:lumMod val="75000"/>
                  <a:lumOff val="25000"/>
                </a:schemeClr>
              </a:solidFill>
              <a:latin typeface="+mn-ea"/>
              <a:sym typeface="+mn-ea"/>
            </a:endParaRPr>
          </a:p>
        </p:txBody>
      </p:sp>
      <p:sp>
        <p:nvSpPr>
          <p:cNvPr id="104977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便捷搜索：通过手机应用，学生可以快速搜索到所需的学习资料、课程信息等</a:t>
            </a:r>
            <a:endParaRPr altLang="en-US" dirty="0" sz="2000" lang="zh-CN" spc="150">
              <a:solidFill>
                <a:schemeClr val="tx1">
                  <a:lumMod val="75000"/>
                  <a:lumOff val="25000"/>
                </a:schemeClr>
              </a:solidFill>
              <a:latin typeface="+mn-ea"/>
              <a:sym typeface="+mn-ea"/>
            </a:endParaRPr>
          </a:p>
        </p:txBody>
      </p:sp>
      <p:sp>
        <p:nvSpPr>
          <p:cNvPr id="104977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跨平台使用：手机应用支持多种平台，方便学生在不同设备上获取信息</a:t>
            </a:r>
            <a:endParaRPr altLang="en-US" dirty="0" sz="2000" lang="zh-CN" spc="150">
              <a:solidFill>
                <a:schemeClr val="tx1">
                  <a:lumMod val="75000"/>
                  <a:lumOff val="25000"/>
                </a:schemeClr>
              </a:solidFill>
              <a:latin typeface="+mn-ea"/>
              <a:sym typeface="+mn-ea"/>
            </a:endParaRPr>
          </a:p>
        </p:txBody>
      </p:sp>
      <p:sp>
        <p:nvSpPr>
          <p:cNvPr id="104978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18" name="标题 2"/>
          <p:cNvSpPr>
            <a:spLocks noGrp="1"/>
          </p:cNvSpPr>
          <p:nvPr>
            <p:ph type="title" idx="1"/>
          </p:nvPr>
        </p:nvSpPr>
        <p:spPr/>
        <p:txBody>
          <a:bodyPr>
            <a:normAutofit fontScale="94444"/>
          </a:bodyPr>
          <a:p>
            <a:r>
              <a:rPr altLang="en-US" lang="zh-CN"/>
              <a:t>提升教务管理效率</a:t>
            </a:r>
            <a:endParaRPr altLang="en-US" lang="zh-CN"/>
          </a:p>
        </p:txBody>
      </p:sp>
      <p:sp>
        <p:nvSpPr>
          <p:cNvPr id="10498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提高教务管理效率，减少人工操作成本</a:t>
            </a:r>
            <a:endParaRPr altLang="zh-CN" dirty="0" lang="en-US">
              <a:solidFill>
                <a:schemeClr val="dk1">
                  <a:lumMod val="80000"/>
                  <a:lumOff val="20000"/>
                </a:schemeClr>
              </a:solidFill>
              <a:latin typeface="+mn-ea"/>
              <a:sym typeface="+mn-ea"/>
            </a:endParaRPr>
          </a:p>
        </p:txBody>
      </p:sp>
      <p:sp>
        <p:nvSpPr>
          <p:cNvPr id="10498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实时更新课程安排和考试信息</a:t>
            </a:r>
            <a:endParaRPr altLang="en-US" dirty="0" lang="zh-CN">
              <a:solidFill>
                <a:schemeClr val="dk1">
                  <a:lumMod val="80000"/>
                  <a:lumOff val="20000"/>
                </a:schemeClr>
              </a:solidFill>
              <a:latin typeface="+mn-ea"/>
              <a:sym typeface="+mn-ea"/>
            </a:endParaRPr>
          </a:p>
        </p:txBody>
      </p:sp>
      <p:sp>
        <p:nvSpPr>
          <p:cNvPr id="10498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方便教师和学生进行在线交流和答疑</a:t>
            </a:r>
            <a:endParaRPr altLang="en-US" dirty="0" lang="zh-CN">
              <a:solidFill>
                <a:schemeClr val="dk1">
                  <a:lumMod val="80000"/>
                  <a:lumOff val="20000"/>
                </a:schemeClr>
              </a:solidFill>
              <a:latin typeface="+mn-ea"/>
              <a:sym typeface="+mn-ea"/>
            </a:endParaRPr>
          </a:p>
        </p:txBody>
      </p:sp>
      <p:sp>
        <p:nvSpPr>
          <p:cNvPr id="10498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促进数字化校园建设，提升学校信息化水平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84" name="标题 2"/>
          <p:cNvSpPr>
            <a:spLocks noGrp="1"/>
          </p:cNvSpPr>
          <p:nvPr>
            <p:ph type="title" idx="1"/>
          </p:nvPr>
        </p:nvSpPr>
        <p:spPr/>
        <p:txBody>
          <a:bodyPr>
            <a:normAutofit fontScale="94444"/>
          </a:bodyPr>
          <a:p>
            <a:r>
              <a:rPr altLang="en-US" lang="zh-CN"/>
              <a:t>促进社交互动与交流</a:t>
            </a:r>
            <a:endParaRPr altLang="en-US" lang="zh-CN"/>
          </a:p>
        </p:txBody>
      </p:sp>
      <p:sp>
        <p:nvSpPr>
          <p:cNvPr id="104988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1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1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2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实时通讯：方便师生之间的沟通与交流</a:t>
            </a:r>
            <a:endParaRPr altLang="en-US" dirty="0" sz="1200" lang="zh-CN" spc="150">
              <a:solidFill>
                <a:schemeClr val="tx1">
                  <a:lumMod val="65000"/>
                  <a:lumOff val="35000"/>
                </a:schemeClr>
              </a:solidFill>
              <a:latin typeface="+mn-ea"/>
              <a:sym typeface="+mn-ea"/>
            </a:endParaRPr>
          </a:p>
        </p:txBody>
      </p:sp>
      <p:sp>
        <p:nvSpPr>
          <p:cNvPr id="1049924"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增强归属感：通过手机应用，增强学生对数字化校园的归属感和认同感</a:t>
            </a:r>
            <a:endParaRPr altLang="en-US" dirty="0" sz="1200" lang="zh-CN" spc="150">
              <a:solidFill>
                <a:schemeClr val="tx1">
                  <a:lumMod val="65000"/>
                  <a:lumOff val="35000"/>
                </a:schemeClr>
              </a:solidFill>
              <a:latin typeface="+mn-ea"/>
              <a:sym typeface="+mn-ea"/>
            </a:endParaRPr>
          </a:p>
        </p:txBody>
      </p:sp>
      <p:sp>
        <p:nvSpPr>
          <p:cNvPr id="104992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促进学术合作：方便同学之间进行学术合作与讨论</a:t>
            </a:r>
            <a:endParaRPr altLang="en-US" dirty="0" sz="1200" lang="zh-CN" spc="150">
              <a:solidFill>
                <a:schemeClr val="tx1">
                  <a:lumMod val="65000"/>
                  <a:lumOff val="35000"/>
                </a:schemeClr>
              </a:solidFill>
              <a:latin typeface="+mn-ea"/>
              <a:sym typeface="+mn-ea"/>
            </a:endParaRPr>
          </a:p>
        </p:txBody>
      </p:sp>
      <p:sp>
        <p:nvSpPr>
          <p:cNvPr id="104992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社交功能：提供多种社交功能，如朋友圈、群聊等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62" name="标题 2"/>
          <p:cNvSpPr>
            <a:spLocks noGrp="1"/>
          </p:cNvSpPr>
          <p:nvPr>
            <p:ph type="title" idx="1"/>
          </p:nvPr>
        </p:nvSpPr>
        <p:spPr/>
        <p:txBody>
          <a:bodyPr>
            <a:normAutofit fontScale="94444"/>
          </a:bodyPr>
          <a:p>
            <a:r>
              <a:rPr altLang="en-US" lang="zh-CN"/>
              <a:t>面临的挑战与问题</a:t>
            </a:r>
            <a:endParaRPr altLang="en-US" lang="zh-CN"/>
          </a:p>
        </p:txBody>
      </p:sp>
      <p:sp>
        <p:nvSpPr>
          <p:cNvPr id="104996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6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68"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技术问题：手机应用在数字化校园中的技术难题和挑战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隐私保护：如何保护学生和教职工的隐私信息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7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安全性：如何确保手机应用在数字化校园中的安全性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8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兼容性：如何确保手机应用在各种不同设备上的兼容性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20" name="文本占位符 3"/>
          <p:cNvSpPr>
            <a:spLocks noGrp="1"/>
          </p:cNvSpPr>
          <p:nvPr>
            <p:ph type="body" idx="2"/>
            <p:custDataLst>
              <p:tags r:id="rId1"/>
            </p:custDataLst>
          </p:nvPr>
        </p:nvSpPr>
        <p:spPr/>
        <p:txBody>
          <a:bodyPr/>
          <a:p>
            <a:r>
              <a:rPr altLang="en-US" lang="zh-CN"/>
              <a:t>PART SIX</a:t>
            </a:r>
            <a:endParaRPr altLang="en-US" lang="zh-CN"/>
          </a:p>
        </p:txBody>
      </p:sp>
      <p:sp>
        <p:nvSpPr>
          <p:cNvPr id="1050022" name="标题 4"/>
          <p:cNvSpPr>
            <a:spLocks noGrp="1"/>
          </p:cNvSpPr>
          <p:nvPr>
            <p:ph type="title" idx="1"/>
            <p:custDataLst>
              <p:tags r:id="rId2"/>
            </p:custDataLst>
          </p:nvPr>
        </p:nvSpPr>
        <p:spPr/>
        <p:txBody>
          <a:bodyPr>
            <a:normAutofit fontScale="90000"/>
          </a:bodyPr>
          <a:p>
            <a:r>
              <a:rPr altLang="en-US" lang="zh-CN"/>
              <a:t>未来手机应用在数字化校园中的发展趋势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84" name="标题 2"/>
          <p:cNvSpPr>
            <a:spLocks noGrp="1"/>
          </p:cNvSpPr>
          <p:nvPr>
            <p:ph type="title" idx="1"/>
          </p:nvPr>
        </p:nvSpPr>
        <p:spPr/>
        <p:txBody>
          <a:bodyPr>
            <a:normAutofit fontScale="94444"/>
          </a:bodyPr>
          <a:p>
            <a:r>
              <a:rPr altLang="en-US" lang="zh-CN"/>
              <a:t>个性化定制服务的发展</a:t>
            </a:r>
            <a:endParaRPr altLang="en-US" lang="zh-CN"/>
          </a:p>
        </p:txBody>
      </p:sp>
      <p:sp>
        <p:nvSpPr>
          <p:cNvPr id="1050086" name="Freeform 27"/>
          <p:cNvSpPr/>
          <p:nvPr>
            <p:custDataLst>
              <p:tags r:id="rId1"/>
            </p:custDataLst>
          </p:nvPr>
        </p:nvSpPr>
        <p:spPr bwMode="auto">
          <a:xfrm>
            <a:off x="69095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088" name="矩形: 圆角 32"/>
          <p:cNvSpPr/>
          <p:nvPr>
            <p:custDataLst>
              <p:tags r:id="rId2"/>
            </p:custDataLst>
          </p:nvPr>
        </p:nvSpPr>
        <p:spPr>
          <a:xfrm flipH="1">
            <a:off x="81901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90" name="任意多边形: 形状 33"/>
          <p:cNvSpPr/>
          <p:nvPr>
            <p:custDataLst>
              <p:tags r:id="rId3"/>
            </p:custDataLst>
          </p:nvPr>
        </p:nvSpPr>
        <p:spPr bwMode="auto">
          <a:xfrm>
            <a:off x="69095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092" name="正文"/>
          <p:cNvSpPr txBox="1"/>
          <p:nvPr>
            <p:custDataLst>
              <p:tags r:id="rId4"/>
            </p:custDataLst>
          </p:nvPr>
        </p:nvSpPr>
        <p:spPr>
          <a:xfrm>
            <a:off x="952172" y="1580232"/>
            <a:ext cx="1941988" cy="3589087"/>
          </a:xfrm>
          <a:prstGeom prst="rect"/>
          <a:noFill/>
        </p:spPr>
        <p:txBody>
          <a:bodyPr anchor="ctr" anchorCtr="0" bIns="46800" lIns="90000" rIns="90000" rtlCol="0" tIns="46800" wrap="square">
            <a:normAutofit fontScale="93750"/>
          </a:bodyPr>
          <a:p>
            <a:pPr algn="ctr">
              <a:lnSpc>
                <a:spcPct val="130000"/>
              </a:lnSpc>
              <a:spcAft>
                <a:spcPts val="1000"/>
              </a:spcAft>
            </a:pPr>
            <a:r>
              <a:rPr altLang="en-US" dirty="0" sz="1600" lang="zh-CN" spc="150">
                <a:solidFill>
                  <a:schemeClr val="tx1">
                    <a:lumMod val="65000"/>
                    <a:lumOff val="35000"/>
                  </a:schemeClr>
                </a:solidFill>
                <a:latin typeface="+mn-ea"/>
              </a:rPr>
              <a:t>用户需求多样化：随着数字化校园的发展，学生和教师对手机应用的需求越来越多样化，需要提供个性化的定制服务来满足他们的需求。</a:t>
            </a:r>
            <a:endParaRPr altLang="en-US" dirty="0" sz="1600" lang="zh-CN" spc="150">
              <a:solidFill>
                <a:schemeClr val="tx1">
                  <a:lumMod val="65000"/>
                  <a:lumOff val="35000"/>
                </a:schemeClr>
              </a:solidFill>
              <a:latin typeface="+mn-ea"/>
            </a:endParaRPr>
          </a:p>
        </p:txBody>
      </p:sp>
      <p:sp>
        <p:nvSpPr>
          <p:cNvPr id="1050094" name="标题"/>
          <p:cNvSpPr txBox="1"/>
          <p:nvPr>
            <p:custDataLst>
              <p:tags r:id="rId5"/>
            </p:custDataLst>
          </p:nvPr>
        </p:nvSpPr>
        <p:spPr>
          <a:xfrm>
            <a:off x="75976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096" name="Freeform 27"/>
          <p:cNvSpPr/>
          <p:nvPr>
            <p:custDataLst>
              <p:tags r:id="rId6"/>
            </p:custDataLst>
          </p:nvPr>
        </p:nvSpPr>
        <p:spPr bwMode="auto">
          <a:xfrm>
            <a:off x="351334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098" name="矩形: 圆角 38"/>
          <p:cNvSpPr/>
          <p:nvPr>
            <p:custDataLst>
              <p:tags r:id="rId7"/>
            </p:custDataLst>
          </p:nvPr>
        </p:nvSpPr>
        <p:spPr>
          <a:xfrm flipH="1">
            <a:off x="364140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0" name="任意多边形: 形状 39"/>
          <p:cNvSpPr/>
          <p:nvPr>
            <p:custDataLst>
              <p:tags r:id="rId8"/>
            </p:custDataLst>
          </p:nvPr>
        </p:nvSpPr>
        <p:spPr bwMode="auto">
          <a:xfrm>
            <a:off x="351334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102" name="正文"/>
          <p:cNvSpPr txBox="1"/>
          <p:nvPr>
            <p:custDataLst>
              <p:tags r:id="rId9"/>
            </p:custDataLst>
          </p:nvPr>
        </p:nvSpPr>
        <p:spPr>
          <a:xfrm>
            <a:off x="3774563" y="1580232"/>
            <a:ext cx="1941988" cy="3589087"/>
          </a:xfrm>
          <a:prstGeom prst="rect"/>
          <a:noFill/>
        </p:spPr>
        <p:txBody>
          <a:bodyPr anchor="ctr" anchorCtr="0" bIns="46800" lIns="90000" rIns="90000" rtlCol="0" tIns="46800" wrap="square">
            <a:normAutofit fontScale="93750"/>
          </a:bodyPr>
          <a:p>
            <a:pPr algn="ctr">
              <a:lnSpc>
                <a:spcPct val="130000"/>
              </a:lnSpc>
              <a:spcAft>
                <a:spcPts val="1000"/>
              </a:spcAft>
            </a:pPr>
            <a:r>
              <a:rPr altLang="en-US" dirty="0" sz="1600" lang="zh-CN" spc="150">
                <a:solidFill>
                  <a:schemeClr val="tx1">
                    <a:lumMod val="65000"/>
                    <a:lumOff val="35000"/>
                  </a:schemeClr>
                </a:solidFill>
                <a:latin typeface="+mn-ea"/>
              </a:rPr>
              <a:t>技术支持不断进步：随着技术的不断进步，手机应用可以提供更加个性化的定制服务，例如定制界面、功能和服务等，以满足不同用户的需求。</a:t>
            </a:r>
            <a:endParaRPr altLang="en-US" dirty="0" sz="1600" lang="zh-CN" spc="150">
              <a:solidFill>
                <a:schemeClr val="tx1">
                  <a:lumMod val="65000"/>
                  <a:lumOff val="35000"/>
                </a:schemeClr>
              </a:solidFill>
              <a:latin typeface="+mn-ea"/>
            </a:endParaRPr>
          </a:p>
        </p:txBody>
      </p:sp>
      <p:sp>
        <p:nvSpPr>
          <p:cNvPr id="1050104" name="标题"/>
          <p:cNvSpPr txBox="1"/>
          <p:nvPr>
            <p:custDataLst>
              <p:tags r:id="rId10"/>
            </p:custDataLst>
          </p:nvPr>
        </p:nvSpPr>
        <p:spPr>
          <a:xfrm>
            <a:off x="358215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106" name="Freeform 27"/>
          <p:cNvSpPr/>
          <p:nvPr>
            <p:custDataLst>
              <p:tags r:id="rId11"/>
            </p:custDataLst>
          </p:nvPr>
        </p:nvSpPr>
        <p:spPr bwMode="auto">
          <a:xfrm>
            <a:off x="633573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108" name="矩形: 圆角 68"/>
          <p:cNvSpPr/>
          <p:nvPr>
            <p:custDataLst>
              <p:tags r:id="rId12"/>
            </p:custDataLst>
          </p:nvPr>
        </p:nvSpPr>
        <p:spPr>
          <a:xfrm flipH="1">
            <a:off x="646379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0" name="任意多边形: 形状 69"/>
          <p:cNvSpPr/>
          <p:nvPr>
            <p:custDataLst>
              <p:tags r:id="rId13"/>
            </p:custDataLst>
          </p:nvPr>
        </p:nvSpPr>
        <p:spPr bwMode="auto">
          <a:xfrm>
            <a:off x="633573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112" name="正文"/>
          <p:cNvSpPr txBox="1"/>
          <p:nvPr>
            <p:custDataLst>
              <p:tags r:id="rId14"/>
            </p:custDataLst>
          </p:nvPr>
        </p:nvSpPr>
        <p:spPr>
          <a:xfrm>
            <a:off x="6596953" y="1580232"/>
            <a:ext cx="1941988" cy="3589087"/>
          </a:xfrm>
          <a:prstGeom prst="rect"/>
          <a:noFill/>
        </p:spPr>
        <p:txBody>
          <a:bodyPr anchor="ctr" anchorCtr="0" bIns="46800" lIns="90000" rIns="90000" rtlCol="0" tIns="46800" wrap="square">
            <a:normAutofit fontScale="93750" lnSpcReduction="10000"/>
          </a:bodyPr>
          <a:p>
            <a:pPr algn="ctr">
              <a:lnSpc>
                <a:spcPct val="130000"/>
              </a:lnSpc>
              <a:spcAft>
                <a:spcPts val="1000"/>
              </a:spcAft>
            </a:pPr>
            <a:r>
              <a:rPr altLang="en-US" dirty="0" sz="1600" lang="zh-CN" spc="150">
                <a:solidFill>
                  <a:schemeClr val="tx1">
                    <a:lumMod val="65000"/>
                    <a:lumOff val="35000"/>
                  </a:schemeClr>
                </a:solidFill>
                <a:latin typeface="+mn-ea"/>
              </a:rPr>
              <a:t>用户体验不断提升：个性化定制服务可以提供更加个性化的用户体验，例如根据用户的喜好和使用习惯来推荐相关内容和服务，提高用户的使用效率和满意度。</a:t>
            </a:r>
            <a:endParaRPr altLang="en-US" dirty="0" sz="1600" lang="zh-CN" spc="150">
              <a:solidFill>
                <a:schemeClr val="tx1">
                  <a:lumMod val="65000"/>
                  <a:lumOff val="35000"/>
                </a:schemeClr>
              </a:solidFill>
              <a:latin typeface="+mn-ea"/>
            </a:endParaRPr>
          </a:p>
        </p:txBody>
      </p:sp>
      <p:sp>
        <p:nvSpPr>
          <p:cNvPr id="1050114" name="标题"/>
          <p:cNvSpPr txBox="1"/>
          <p:nvPr>
            <p:custDataLst>
              <p:tags r:id="rId15"/>
            </p:custDataLst>
          </p:nvPr>
        </p:nvSpPr>
        <p:spPr>
          <a:xfrm>
            <a:off x="640454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116" name="Freeform 27"/>
          <p:cNvSpPr/>
          <p:nvPr>
            <p:custDataLst>
              <p:tags r:id="rId16"/>
            </p:custDataLst>
          </p:nvPr>
        </p:nvSpPr>
        <p:spPr bwMode="auto">
          <a:xfrm>
            <a:off x="9158129"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118" name="矩形: 圆角 74"/>
          <p:cNvSpPr/>
          <p:nvPr>
            <p:custDataLst>
              <p:tags r:id="rId17"/>
            </p:custDataLst>
          </p:nvPr>
        </p:nvSpPr>
        <p:spPr>
          <a:xfrm flipH="1">
            <a:off x="9286825"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0" name="任意多边形: 形状 75"/>
          <p:cNvSpPr/>
          <p:nvPr>
            <p:custDataLst>
              <p:tags r:id="rId18"/>
            </p:custDataLst>
          </p:nvPr>
        </p:nvSpPr>
        <p:spPr bwMode="auto">
          <a:xfrm>
            <a:off x="9158129"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122" name="正文"/>
          <p:cNvSpPr txBox="1"/>
          <p:nvPr>
            <p:custDataLst>
              <p:tags r:id="rId19"/>
            </p:custDataLst>
          </p:nvPr>
        </p:nvSpPr>
        <p:spPr>
          <a:xfrm>
            <a:off x="9419343" y="1580232"/>
            <a:ext cx="1941988" cy="3589087"/>
          </a:xfrm>
          <a:prstGeom prst="rect"/>
          <a:noFill/>
        </p:spPr>
        <p:txBody>
          <a:bodyPr anchor="ctr" anchorCtr="0" bIns="46800" lIns="90000" rIns="90000" rtlCol="0" tIns="46800" wrap="square">
            <a:normAutofit fontScale="87500" lnSpcReduction="10000"/>
          </a:bodyPr>
          <a:p>
            <a:pPr algn="ctr">
              <a:lnSpc>
                <a:spcPct val="130000"/>
              </a:lnSpc>
              <a:spcAft>
                <a:spcPts val="1000"/>
              </a:spcAft>
            </a:pPr>
            <a:r>
              <a:rPr altLang="en-US" dirty="0" sz="1600" lang="zh-CN" spc="150">
                <a:solidFill>
                  <a:schemeClr val="tx1">
                    <a:lumMod val="65000"/>
                    <a:lumOff val="35000"/>
                  </a:schemeClr>
                </a:solidFill>
                <a:latin typeface="+mn-ea"/>
              </a:rPr>
              <a:t>未来发展趋势：随着数字化校园的不断发展和用户需求的不断变化，未来手机应用将会更加注重个性化定制服务的发展，为用户提供更加便捷、高效、个性化的服务体验。</a:t>
            </a:r>
            <a:endParaRPr altLang="en-US" dirty="0" sz="1600" lang="zh-CN" spc="150">
              <a:solidFill>
                <a:schemeClr val="tx1">
                  <a:lumMod val="65000"/>
                  <a:lumOff val="35000"/>
                </a:schemeClr>
              </a:solidFill>
              <a:latin typeface="+mn-ea"/>
            </a:endParaRPr>
          </a:p>
        </p:txBody>
      </p:sp>
      <p:sp>
        <p:nvSpPr>
          <p:cNvPr id="1050124" name="标题"/>
          <p:cNvSpPr txBox="1"/>
          <p:nvPr>
            <p:custDataLst>
              <p:tags r:id="rId20"/>
            </p:custDataLst>
          </p:nvPr>
        </p:nvSpPr>
        <p:spPr>
          <a:xfrm>
            <a:off x="9227573"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58" name="标题 2"/>
          <p:cNvSpPr>
            <a:spLocks noGrp="1"/>
          </p:cNvSpPr>
          <p:nvPr>
            <p:ph type="title" idx="1"/>
          </p:nvPr>
        </p:nvSpPr>
        <p:spPr/>
        <p:txBody>
          <a:bodyPr>
            <a:normAutofit fontScale="94444"/>
          </a:bodyPr>
          <a:p>
            <a:r>
              <a:rPr altLang="en-US" lang="zh-CN"/>
              <a:t>跨平台整合的必要性</a:t>
            </a:r>
            <a:endParaRPr altLang="en-US" lang="zh-CN"/>
          </a:p>
        </p:txBody>
      </p:sp>
      <p:sp>
        <p:nvSpPr>
          <p:cNvPr id="105016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6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跨平台整合的定义和意义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6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6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数字化校园中手机应用的发展趋势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7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7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跨平台整合在数字化校园中的应用场景</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7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未来手机应用在数字化校园中的发展趋势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16" name="标题 2"/>
          <p:cNvSpPr>
            <a:spLocks noGrp="1"/>
          </p:cNvSpPr>
          <p:nvPr>
            <p:ph type="title" idx="1"/>
          </p:nvPr>
        </p:nvSpPr>
        <p:spPr/>
        <p:txBody>
          <a:bodyPr>
            <a:normAutofit fontScale="94444"/>
          </a:bodyPr>
          <a:p>
            <a:r>
              <a:rPr altLang="en-US" lang="zh-CN"/>
              <a:t>数据安全与隐私保护的关注</a:t>
            </a:r>
            <a:endParaRPr altLang="en-US" lang="zh-CN"/>
          </a:p>
        </p:txBody>
      </p:sp>
      <p:sp>
        <p:nvSpPr>
          <p:cNvPr id="105021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数据安全：加强数据加密和备份，防止数据泄露和损坏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法律法规：遵守相关法律法规，保护用户合法权益</a:t>
            </a:r>
            <a:endParaRPr dirty="0" sz="2000" err="1">
              <a:solidFill>
                <a:schemeClr val="tx1">
                  <a:lumMod val="75000"/>
                  <a:lumOff val="25000"/>
                </a:schemeClr>
              </a:solidFill>
              <a:latin typeface="+mn-ea"/>
              <a:ea typeface="+mn-ea"/>
              <a:cs typeface="+mn-ea"/>
              <a:sym typeface="+mn-lt"/>
            </a:endParaRPr>
          </a:p>
        </p:txBody>
      </p:sp>
      <p:sp>
        <p:nvSpPr>
          <p:cNvPr id="105023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4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技术创新：加强技术研发，提高手机应用在数字化校园中的安全性和稳定性</a:t>
            </a:r>
            <a:endParaRPr dirty="0" sz="2000" err="1">
              <a:solidFill>
                <a:schemeClr val="tx1">
                  <a:lumMod val="75000"/>
                  <a:lumOff val="25000"/>
                </a:schemeClr>
              </a:solidFill>
              <a:latin typeface="+mn-ea"/>
              <a:ea typeface="+mn-ea"/>
              <a:cs typeface="+mn-ea"/>
              <a:sym typeface="+mn-lt"/>
            </a:endParaRPr>
          </a:p>
        </p:txBody>
      </p:sp>
      <p:sp>
        <p:nvSpPr>
          <p:cNvPr id="1050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隐私保护：建立隐私保护政策，确保用户个人信息不被滥用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90" name="标题 2"/>
          <p:cNvSpPr>
            <a:spLocks noGrp="1"/>
          </p:cNvSpPr>
          <p:nvPr>
            <p:ph type="title" idx="1"/>
          </p:nvPr>
        </p:nvSpPr>
        <p:spPr/>
        <p:txBody>
          <a:bodyPr>
            <a:normAutofit fontScale="94444"/>
          </a:bodyPr>
          <a:p>
            <a:r>
              <a:rPr altLang="en-US" lang="zh-CN"/>
              <a:t>智能化与自动化技术的应用</a:t>
            </a:r>
            <a:endParaRPr altLang="en-US" lang="zh-CN"/>
          </a:p>
        </p:txBody>
      </p:sp>
      <p:sp>
        <p:nvSpPr>
          <p:cNvPr id="105029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人工智能技术：实现智能推荐、智能问答、智能搜索等功能，提高用户体验和效率。</a:t>
            </a:r>
            <a:endParaRPr altLang="en-US" dirty="0" sz="1200" lang="zh-CN" spc="150">
              <a:solidFill>
                <a:schemeClr val="tx1">
                  <a:lumMod val="65000"/>
                  <a:lumOff val="35000"/>
                </a:schemeClr>
              </a:solidFill>
              <a:latin typeface="+mn-ea"/>
              <a:sym typeface="+mn-ea"/>
            </a:endParaRPr>
          </a:p>
        </p:txBody>
      </p:sp>
      <p:sp>
        <p:nvSpPr>
          <p:cNvPr id="105029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自动化技术：实现自动化排课、自动化考试、自动化作业批改等功能，减轻教师工作负担，提高教学效率。</a:t>
            </a:r>
            <a:endParaRPr altLang="en-US" dirty="0" sz="1200" lang="zh-CN" spc="150">
              <a:solidFill>
                <a:schemeClr val="tx1">
                  <a:lumMod val="65000"/>
                  <a:lumOff val="35000"/>
                </a:schemeClr>
              </a:solidFill>
              <a:latin typeface="+mn-ea"/>
              <a:sym typeface="+mn-ea"/>
            </a:endParaRPr>
          </a:p>
        </p:txBody>
      </p:sp>
      <p:sp>
        <p:nvSpPr>
          <p:cNvPr id="105029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物联网技术：实现设备之间的互联互通，提高设备利用率和安全性。</a:t>
            </a:r>
            <a:endParaRPr altLang="en-US" dirty="0" sz="1200" lang="zh-CN" spc="150">
              <a:solidFill>
                <a:schemeClr val="tx1">
                  <a:lumMod val="65000"/>
                  <a:lumOff val="35000"/>
                </a:schemeClr>
              </a:solidFill>
              <a:latin typeface="+mn-ea"/>
              <a:sym typeface="+mn-ea"/>
            </a:endParaRPr>
          </a:p>
        </p:txBody>
      </p:sp>
      <p:sp>
        <p:nvSpPr>
          <p:cNvPr id="105029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大数据分析技术：对用户行为、学习进度等进行数据挖掘和分析，为个性化教学提供支持。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32"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334"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96" name="标题 2"/>
          <p:cNvSpPr>
            <a:spLocks noGrp="1"/>
          </p:cNvSpPr>
          <p:nvPr>
            <p:ph type="title" idx="1"/>
          </p:nvPr>
        </p:nvSpPr>
        <p:spPr/>
        <p:txBody>
          <a:bodyPr>
            <a:normAutofit fontScale="94444"/>
          </a:bodyPr>
          <a:p>
            <a:r>
              <a:rPr altLang="en-US" lang="zh-CN"/>
              <a:t>手机应用在数字化校园中的重要性与价值</a:t>
            </a:r>
            <a:endParaRPr altLang="en-US" lang="zh-CN"/>
          </a:p>
        </p:txBody>
      </p:sp>
      <p:sp>
        <p:nvSpPr>
          <p:cNvPr id="105039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0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提升教学效率：手机应用方便师生随时随地学习，提高教学效率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增强师生互动：手机应用为师生提供便捷的沟通渠道，促进师生互动</a:t>
            </a:r>
            <a:endParaRPr dirty="0" sz="2000" err="1">
              <a:solidFill>
                <a:schemeClr val="tx1">
                  <a:lumMod val="75000"/>
                  <a:lumOff val="25000"/>
                </a:schemeClr>
              </a:solidFill>
              <a:latin typeface="+mn-ea"/>
              <a:ea typeface="+mn-ea"/>
              <a:cs typeface="+mn-ea"/>
              <a:sym typeface="+mn-lt"/>
            </a:endParaRPr>
          </a:p>
        </p:txBody>
      </p:sp>
      <p:sp>
        <p:nvSpPr>
          <p:cNvPr id="105041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2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2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提升学校形象：优秀的手机应用能够展示学校形象，提高学校知名度</a:t>
            </a:r>
            <a:endParaRPr dirty="0" sz="2000" err="1">
              <a:solidFill>
                <a:schemeClr val="tx1">
                  <a:lumMod val="75000"/>
                  <a:lumOff val="25000"/>
                </a:schemeClr>
              </a:solidFill>
              <a:latin typeface="+mn-ea"/>
              <a:ea typeface="+mn-ea"/>
              <a:cs typeface="+mn-ea"/>
              <a:sym typeface="+mn-lt"/>
            </a:endParaRPr>
          </a:p>
        </p:txBody>
      </p:sp>
      <p:sp>
        <p:nvSpPr>
          <p:cNvPr id="10504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促进校园信息化建设：手机应用是数字化校园的重要组成部分，推动校园信息化建设</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70" name="标题 2"/>
          <p:cNvSpPr>
            <a:spLocks noGrp="1"/>
          </p:cNvSpPr>
          <p:nvPr>
            <p:ph type="title" idx="1"/>
          </p:nvPr>
        </p:nvSpPr>
        <p:spPr/>
        <p:txBody>
          <a:bodyPr>
            <a:normAutofit fontScale="94444"/>
          </a:bodyPr>
          <a:p>
            <a:r>
              <a:rPr altLang="en-US" lang="zh-CN"/>
              <a:t>未来发展趋势与展望</a:t>
            </a:r>
            <a:endParaRPr altLang="en-US" lang="zh-CN"/>
          </a:p>
        </p:txBody>
      </p:sp>
      <p:sp>
        <p:nvSpPr>
          <p:cNvPr id="105047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5G技术推动数字化校园发展</a:t>
            </a:r>
            <a:endParaRPr altLang="en-US" dirty="0" sz="2000" lang="zh-CN" spc="150">
              <a:solidFill>
                <a:schemeClr val="tx1">
                  <a:lumMod val="85000"/>
                  <a:lumOff val="15000"/>
                </a:schemeClr>
              </a:solidFill>
              <a:latin typeface="+mn-ea"/>
              <a:sym typeface="+mn-ea"/>
            </a:endParaRPr>
          </a:p>
        </p:txBody>
      </p:sp>
      <p:sp>
        <p:nvSpPr>
          <p:cNvPr id="105047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人工智能助力手机应用智能化</a:t>
            </a:r>
            <a:endParaRPr altLang="en-US" dirty="0" sz="2000" lang="zh-CN" spc="150">
              <a:solidFill>
                <a:schemeClr val="tx1">
                  <a:lumMod val="85000"/>
                  <a:lumOff val="15000"/>
                </a:schemeClr>
              </a:solidFill>
              <a:latin typeface="+mn-ea"/>
              <a:sym typeface="+mn-ea"/>
            </a:endParaRPr>
          </a:p>
        </p:txBody>
      </p:sp>
      <p:sp>
        <p:nvSpPr>
          <p:cNvPr id="105048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云计算提升数据存储与处理能力</a:t>
            </a:r>
            <a:endParaRPr altLang="en-US" dirty="0" sz="2000" lang="zh-CN" spc="150">
              <a:solidFill>
                <a:schemeClr val="tx1">
                  <a:lumMod val="85000"/>
                  <a:lumOff val="15000"/>
                </a:schemeClr>
              </a:solidFill>
              <a:latin typeface="+mn-ea"/>
              <a:sym typeface="+mn-ea"/>
            </a:endParaRPr>
          </a:p>
        </p:txBody>
      </p:sp>
      <p:sp>
        <p:nvSpPr>
          <p:cNvPr id="105049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未来数字化校园将更加便捷、高效、安全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28" name="标题 2"/>
          <p:cNvSpPr>
            <a:spLocks noGrp="1"/>
          </p:cNvSpPr>
          <p:nvPr>
            <p:ph type="title" idx="3"/>
            <p:custDataLst>
              <p:tags r:id="rId1"/>
            </p:custDataLst>
          </p:nvPr>
        </p:nvSpPr>
        <p:spPr/>
        <p:txBody>
          <a:bodyPr/>
          <a:p>
            <a:r>
              <a:rPr altLang="en-US" lang="zh-CN"/>
              <a:t>THANKS!</a:t>
            </a:r>
            <a:endParaRPr altLang="en-US" lang="zh-CN"/>
          </a:p>
        </p:txBody>
      </p:sp>
      <p:sp>
        <p:nvSpPr>
          <p:cNvPr id="1050530" name="文本占位符 3"/>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0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6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3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3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9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42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427.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2023-12-15T22:37:12Z</dcterms:created>
  <dcterms:modified xsi:type="dcterms:W3CDTF">2023-12-15T22:37:12Z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25b2131fe59742c78c1dab9ba9e3d653_21</vt:lpwstr>
  </property>
</Properties>
</file>