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237" r:id="rId1"/>
    <p:sldMasterId id="2147500274" r:id="rId2"/>
  </p:sldMasterIdLst>
  <p:notesMasterIdLst>
    <p:notesMasterId r:id="rId3"/>
  </p:notesMasterIdLst>
  <p:sldIdLst>
    <p:sldId id="8005" r:id="rId4"/>
    <p:sldId id="8009" r:id="rId5"/>
    <p:sldId id="8014" r:id="rId6"/>
    <p:sldId id="8019" r:id="rId7"/>
    <p:sldId id="8026" r:id="rId9"/>
    <p:sldId id="8029" r:id="rId10"/>
    <p:sldId id="8032" r:id="rId11"/>
    <p:sldId id="8035" r:id="rId12"/>
    <p:sldId id="8039" r:id="rId13"/>
    <p:sldId id="8046" r:id="rId15"/>
    <p:sldId id="8049" r:id="rId16"/>
    <p:sldId id="8052" r:id="rId17"/>
    <p:sldId id="8055" r:id="rId18"/>
    <p:sldId id="8058" r:id="rId1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tableStyles" Target="tableStyle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238" r:id="rId1"/>
    <p:sldLayoutId id="2147500239" r:id="rId2"/>
    <p:sldLayoutId id="2147500240" r:id="rId3"/>
    <p:sldLayoutId id="2147500241" r:id="rId4"/>
    <p:sldLayoutId id="2147500242" r:id="rId5"/>
    <p:sldLayoutId id="2147500243" r:id="rId6"/>
    <p:sldLayoutId id="2147500244" r:id="rId7"/>
    <p:sldLayoutId id="2147500245" r:id="rId8"/>
    <p:sldLayoutId id="2147500246" r:id="rId9"/>
    <p:sldLayoutId id="2147500247" r:id="rId10"/>
    <p:sldLayoutId id="214750024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275" r:id="rId1"/>
    <p:sldLayoutId id="2147500276" r:id="rId2"/>
    <p:sldLayoutId id="2147500277" r:id="rId3"/>
    <p:sldLayoutId id="2147500278" r:id="rId4"/>
    <p:sldLayoutId id="2147500279" r:id="rId5"/>
    <p:sldLayoutId id="2147500280" r:id="rId6"/>
    <p:sldLayoutId id="2147500281" r:id="rId7"/>
    <p:sldLayoutId id="2147500282" r:id="rId8"/>
    <p:sldLayoutId id="2147500283" r:id="rId9"/>
    <p:sldLayoutId id="2147500284" r:id="rId10"/>
    <p:sldLayoutId id="214750028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tags" Target="../tags/tag155.xml"/><Relationship Id="rId16" Type="http://schemas.openxmlformats.org/officeDocument/2006/relationships/tags" Target="../tags/tag156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tags" Target="../tags/tag176.xml"/><Relationship Id="rId18" Type="http://schemas.openxmlformats.org/officeDocument/2006/relationships/tags" Target="../tags/tag177.xml"/><Relationship Id="rId19" Type="http://schemas.openxmlformats.org/officeDocument/2006/relationships/tags" Target="../tags/tag178.xml"/><Relationship Id="rId20" Type="http://schemas.openxmlformats.org/officeDocument/2006/relationships/tags" Target="../tags/tag179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建筑行业的成就与展望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839788" y="3001472"/>
            <a:ext cx="2719705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223963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1145724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1145724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4109464" y="3001472"/>
            <a:ext cx="2719705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493639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4415400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4415400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建筑行业的成就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7379140" y="3001472"/>
            <a:ext cx="2719705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7763315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7685076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7685076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建筑行业的展望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建筑行业的成就</a:t>
            </a:r>
            <a:endParaRPr altLang="en-US" dirty="0" lang="zh-CN"/>
          </a:p>
        </p:txBody>
      </p:sp>
      <p:sp>
        <p:nvSpPr>
          <p:cNvPr id="10489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建筑行业的发展历程</a:t>
            </a:r>
            <a:endParaRPr altLang="en-US" lang="zh-CN"/>
          </a:p>
        </p:txBody>
      </p:sp>
      <p:sp>
        <p:nvSpPr>
          <p:cNvPr id="104898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8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古代建筑：古埃及、古希腊、古罗马等文明的发展，对建筑艺术的影响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9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中世纪建筑：哥特式、文艺复兴式等风格的兴起，对建筑艺术的影响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9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现代建筑：现代主义、后现代主义等风格的兴起，对建筑艺术的影响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0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当代建筑：绿色建筑、可持续建筑等理念的兴起，对建筑艺术的影响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建筑行业的创新成果</a:t>
            </a:r>
            <a:endParaRPr altLang="en-US" lang="zh-CN"/>
          </a:p>
        </p:txBody>
      </p:sp>
      <p:sp>
        <p:nvSpPr>
          <p:cNvPr id="10490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绿色建筑：采用环保材料和节能技术，减少对环境的影响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预制建筑：通过工厂化生产建筑部件，提高建筑质量和效率，缩短施工周期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3D打印技术：利用3D打印技术，快速建造出复杂的建筑结构，减少材料浪费和环境污染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智能建筑：利用先进的信息技术，提高建筑的智能化水平，提高居住和办公的舒适度和效率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建筑行业的国际影响力</a:t>
            </a:r>
            <a:endParaRPr altLang="en-US" lang="zh-CN"/>
          </a:p>
        </p:txBody>
      </p:sp>
      <p:sp>
        <p:nvSpPr>
          <p:cNvPr id="104911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建筑作品在国际上获奖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建筑行业标准制定的话语权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建筑行业国际交流与合作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建筑行业对世界建筑发展的贡献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建筑行业的成功案例</a:t>
            </a:r>
            <a:endParaRPr altLang="en-US" lang="zh-CN"/>
          </a:p>
        </p:txBody>
      </p:sp>
      <p:sp>
        <p:nvSpPr>
          <p:cNvPr id="104915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案例名称：港珠澳大桥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案例名称：上海中心大厦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案例介绍：高度632米，中国第一高楼，世界第二高楼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案例介绍：连接香港、澳门和珠海的跨海大桥，全长55公里，世界最长跨海大桥之一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建筑行业的展望</a:t>
            </a:r>
            <a:endParaRPr altLang="en-US" dirty="0" lang="zh-CN"/>
          </a:p>
        </p:txBody>
      </p:sp>
      <p:sp>
        <p:nvSpPr>
          <p:cNvPr id="10492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建筑行业的发展趋势</a:t>
            </a:r>
            <a:endParaRPr altLang="en-US" lang="zh-CN"/>
          </a:p>
        </p:txBody>
      </p:sp>
      <p:sp>
        <p:nvSpPr>
          <p:cNvPr id="10492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绿色建筑：注重环保和可持续性，采用绿色材料和技术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定制化建筑：根据客户需求，提供个性化的建筑设计和建造服务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数字化建筑：利用数字技术进行建筑设计、施工和运维，提高效率和质量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智能化建筑：利用先进的信息技术，提高建筑物的智能化水平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建筑行业的未来挑战</a:t>
            </a:r>
            <a:endParaRPr altLang="en-US" lang="zh-CN"/>
          </a:p>
        </p:txBody>
      </p:sp>
      <p:sp>
        <p:nvSpPr>
          <p:cNvPr id="104936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数字化转型：随着科技的不断发展，建筑行业需要不断适应数字化转型，提高生产效率和质量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应对气候变化：建筑行业需要采取更加环保、可持续的建筑方式，减少对环境的影响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劳动力短缺：建筑行业面临着劳动力短缺的问题，需要采取措施提高生产效率，同时吸引更多的年轻人加入这个行业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市场需求变化：随着社会的发展，建筑行业需要不断适应市场需求的变化，满足人们对建筑的需求和期望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建筑行业的未来机遇</a:t>
            </a:r>
            <a:endParaRPr altLang="en-US" lang="zh-CN"/>
          </a:p>
        </p:txBody>
      </p:sp>
      <p:sp>
        <p:nvSpPr>
          <p:cNvPr id="104941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1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绿色建筑与可持续发展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2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2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智能化与数字化技术的应用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2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3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新型建筑材料与结构体系的发展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3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3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建筑行业与其他领域的融合与创新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建筑行业的未来发展策略</a:t>
            </a:r>
            <a:endParaRPr altLang="en-US" lang="zh-CN"/>
          </a:p>
        </p:txBody>
      </p:sp>
      <p:sp>
        <p:nvSpPr>
          <p:cNvPr id="10494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7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绿色建筑：推广绿色建筑技术，提高建筑环保性能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8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智能化建筑：应用智能技术，提高建筑使用效率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8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可持续建筑：采用可再生能源和环保材料，降低建筑对环境的影响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9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9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人性化建筑：注重用户体验，提高建筑舒适度和宜居性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53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953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4953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3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30986_3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3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3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3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6_3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3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3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3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6_3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3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3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3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SLIDE_ID" val="custom20230986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216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2023-12-17T13:44:48Z</dcterms:created>
  <dcterms:modified xsi:type="dcterms:W3CDTF">2023-12-17T13:44:48Z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7b9587439e7b4932bc5967cd37d6ce95_21</vt:lpwstr>
  </property>
</Properties>
</file>