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  <p:sldId id="388" r:id="rId38"/>
    <p:sldId id="391" r:id="rId39"/>
    <p:sldId id="394" r:id="rId40"/>
    <p:sldId id="397" r:id="rId41"/>
    <p:sldId id="400" r:id="rId42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tags" Target="tags/tag43.xml" /><Relationship Id="rId44" Type="http://schemas.openxmlformats.org/officeDocument/2006/relationships/presProps" Target="presProps.xml" /><Relationship Id="rId45" Type="http://schemas.openxmlformats.org/officeDocument/2006/relationships/viewProps" Target="viewProps.xml" /><Relationship Id="rId46" Type="http://schemas.openxmlformats.org/officeDocument/2006/relationships/theme" Target="theme/theme1.xml" /><Relationship Id="rId47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image" Target="../media/image11.png" /><Relationship Id="rId7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1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Relationship Id="rId6" Type="http://schemas.openxmlformats.org/officeDocument/2006/relationships/image" Target="../media/image16.png" /><Relationship Id="rId7" Type="http://schemas.openxmlformats.org/officeDocument/2006/relationships/image" Target="../media/image17.png" /><Relationship Id="rId8" Type="http://schemas.openxmlformats.org/officeDocument/2006/relationships/image" Target="../media/image18.png" /><Relationship Id="rId9" Type="http://schemas.openxmlformats.org/officeDocument/2006/relationships/image" Target="../media/image1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image" Target="../media/image22.png" /><Relationship Id="rId5" Type="http://schemas.openxmlformats.org/officeDocument/2006/relationships/image" Target="../media/image23.png" /><Relationship Id="rId6" Type="http://schemas.openxmlformats.org/officeDocument/2006/relationships/image" Target="../media/image24.png" /><Relationship Id="rId7" Type="http://schemas.openxmlformats.org/officeDocument/2006/relationships/image" Target="../media/image25.png" /><Relationship Id="rId8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tags" Target="../tags/tag13.xml" /><Relationship Id="rId4" Type="http://schemas.openxmlformats.org/officeDocument/2006/relationships/image" Target="../media/image27.png" /><Relationship Id="rId5" Type="http://schemas.openxmlformats.org/officeDocument/2006/relationships/tags" Target="../tags/tag14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Relationship Id="rId3" Type="http://schemas.openxmlformats.org/officeDocument/2006/relationships/image" Target="../media/image29.png" /><Relationship Id="rId4" Type="http://schemas.openxmlformats.org/officeDocument/2006/relationships/tags" Target="../tags/tag1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Relationship Id="rId3" Type="http://schemas.openxmlformats.org/officeDocument/2006/relationships/image" Target="../media/image31.png" /><Relationship Id="rId4" Type="http://schemas.openxmlformats.org/officeDocument/2006/relationships/image" Target="../media/image32.png" /><Relationship Id="rId5" Type="http://schemas.openxmlformats.org/officeDocument/2006/relationships/image" Target="../media/image33.png" /><Relationship Id="rId6" Type="http://schemas.openxmlformats.org/officeDocument/2006/relationships/image" Target="../media/image34.png" /><Relationship Id="rId7" Type="http://schemas.openxmlformats.org/officeDocument/2006/relationships/tags" Target="../tags/tag1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png" /><Relationship Id="rId3" Type="http://schemas.openxmlformats.org/officeDocument/2006/relationships/image" Target="../media/image36.png" /><Relationship Id="rId4" Type="http://schemas.openxmlformats.org/officeDocument/2006/relationships/image" Target="../media/image37.png" /><Relationship Id="rId5" Type="http://schemas.openxmlformats.org/officeDocument/2006/relationships/image" Target="../media/image38.png" /><Relationship Id="rId6" Type="http://schemas.openxmlformats.org/officeDocument/2006/relationships/tags" Target="../tags/tag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png" /><Relationship Id="rId3" Type="http://schemas.openxmlformats.org/officeDocument/2006/relationships/image" Target="../media/image40.png" /><Relationship Id="rId4" Type="http://schemas.openxmlformats.org/officeDocument/2006/relationships/tags" Target="../tags/tag19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49.png" /><Relationship Id="rId11" Type="http://schemas.openxmlformats.org/officeDocument/2006/relationships/image" Target="../media/image50.png" /><Relationship Id="rId12" Type="http://schemas.openxmlformats.org/officeDocument/2006/relationships/image" Target="../media/image51.png" /><Relationship Id="rId13" Type="http://schemas.openxmlformats.org/officeDocument/2006/relationships/image" Target="../media/image52.png" /><Relationship Id="rId14" Type="http://schemas.openxmlformats.org/officeDocument/2006/relationships/image" Target="../media/image53.png" /><Relationship Id="rId15" Type="http://schemas.openxmlformats.org/officeDocument/2006/relationships/image" Target="../media/image54.png" /><Relationship Id="rId16" Type="http://schemas.openxmlformats.org/officeDocument/2006/relationships/image" Target="../media/image55.png" /><Relationship Id="rId17" Type="http://schemas.openxmlformats.org/officeDocument/2006/relationships/image" Target="../media/image56.png" /><Relationship Id="rId18" Type="http://schemas.openxmlformats.org/officeDocument/2006/relationships/image" Target="../media/image57.png" /><Relationship Id="rId19" Type="http://schemas.openxmlformats.org/officeDocument/2006/relationships/tags" Target="../tags/tag20.xml" /><Relationship Id="rId2" Type="http://schemas.openxmlformats.org/officeDocument/2006/relationships/image" Target="../media/image41.png" /><Relationship Id="rId3" Type="http://schemas.openxmlformats.org/officeDocument/2006/relationships/image" Target="../media/image42.png" /><Relationship Id="rId4" Type="http://schemas.openxmlformats.org/officeDocument/2006/relationships/image" Target="../media/image43.png" /><Relationship Id="rId5" Type="http://schemas.openxmlformats.org/officeDocument/2006/relationships/image" Target="../media/image44.png" /><Relationship Id="rId6" Type="http://schemas.openxmlformats.org/officeDocument/2006/relationships/image" Target="../media/image45.png" /><Relationship Id="rId7" Type="http://schemas.openxmlformats.org/officeDocument/2006/relationships/image" Target="../media/image46.png" /><Relationship Id="rId8" Type="http://schemas.openxmlformats.org/officeDocument/2006/relationships/image" Target="../media/image47.png" /><Relationship Id="rId9" Type="http://schemas.openxmlformats.org/officeDocument/2006/relationships/image" Target="../media/image48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8.png" /><Relationship Id="rId3" Type="http://schemas.openxmlformats.org/officeDocument/2006/relationships/image" Target="../media/image59.png" /><Relationship Id="rId4" Type="http://schemas.openxmlformats.org/officeDocument/2006/relationships/image" Target="../media/image60.png" /><Relationship Id="rId5" Type="http://schemas.openxmlformats.org/officeDocument/2006/relationships/image" Target="../media/image61.png" /><Relationship Id="rId6" Type="http://schemas.openxmlformats.org/officeDocument/2006/relationships/tags" Target="../tags/tag2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2.png" /><Relationship Id="rId3" Type="http://schemas.openxmlformats.org/officeDocument/2006/relationships/image" Target="../media/image63.png" /><Relationship Id="rId4" Type="http://schemas.openxmlformats.org/officeDocument/2006/relationships/image" Target="../media/image64.png" /><Relationship Id="rId5" Type="http://schemas.openxmlformats.org/officeDocument/2006/relationships/image" Target="../media/image65.png" /><Relationship Id="rId6" Type="http://schemas.openxmlformats.org/officeDocument/2006/relationships/tags" Target="../tags/tag2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6.png" /><Relationship Id="rId3" Type="http://schemas.openxmlformats.org/officeDocument/2006/relationships/tags" Target="../tags/tag2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7.png" /><Relationship Id="rId3" Type="http://schemas.openxmlformats.org/officeDocument/2006/relationships/tags" Target="../tags/tag25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8.png" /><Relationship Id="rId3" Type="http://schemas.openxmlformats.org/officeDocument/2006/relationships/tags" Target="../tags/tag27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9.png" /><Relationship Id="rId3" Type="http://schemas.openxmlformats.org/officeDocument/2006/relationships/image" Target="../media/image70.png" /><Relationship Id="rId4" Type="http://schemas.openxmlformats.org/officeDocument/2006/relationships/image" Target="../media/image71.png" /><Relationship Id="rId5" Type="http://schemas.openxmlformats.org/officeDocument/2006/relationships/tags" Target="../tags/tag28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80.png" /><Relationship Id="rId11" Type="http://schemas.openxmlformats.org/officeDocument/2006/relationships/tags" Target="../tags/tag30.xml" /><Relationship Id="rId2" Type="http://schemas.openxmlformats.org/officeDocument/2006/relationships/image" Target="../media/image72.png" /><Relationship Id="rId3" Type="http://schemas.openxmlformats.org/officeDocument/2006/relationships/image" Target="../media/image73.png" /><Relationship Id="rId4" Type="http://schemas.openxmlformats.org/officeDocument/2006/relationships/image" Target="../media/image74.png" /><Relationship Id="rId5" Type="http://schemas.openxmlformats.org/officeDocument/2006/relationships/image" Target="../media/image75.png" /><Relationship Id="rId6" Type="http://schemas.openxmlformats.org/officeDocument/2006/relationships/image" Target="../media/image76.png" /><Relationship Id="rId7" Type="http://schemas.openxmlformats.org/officeDocument/2006/relationships/image" Target="../media/image77.png" /><Relationship Id="rId8" Type="http://schemas.openxmlformats.org/officeDocument/2006/relationships/image" Target="../media/image78.png" /><Relationship Id="rId9" Type="http://schemas.openxmlformats.org/officeDocument/2006/relationships/image" Target="../media/image79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1.png" /><Relationship Id="rId3" Type="http://schemas.openxmlformats.org/officeDocument/2006/relationships/image" Target="../media/image82.png" /><Relationship Id="rId4" Type="http://schemas.openxmlformats.org/officeDocument/2006/relationships/image" Target="../media/image83.png" /><Relationship Id="rId5" Type="http://schemas.openxmlformats.org/officeDocument/2006/relationships/image" Target="../media/image84.png" /><Relationship Id="rId6" Type="http://schemas.openxmlformats.org/officeDocument/2006/relationships/image" Target="../media/image85.png" /><Relationship Id="rId7" Type="http://schemas.openxmlformats.org/officeDocument/2006/relationships/tags" Target="../tags/tag3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2.xml" /><Relationship Id="rId2" Type="http://schemas.openxmlformats.org/officeDocument/2006/relationships/image" Target="../media/image86.png" /><Relationship Id="rId3" Type="http://schemas.openxmlformats.org/officeDocument/2006/relationships/image" Target="../media/image87.png" /><Relationship Id="rId4" Type="http://schemas.openxmlformats.org/officeDocument/2006/relationships/image" Target="../media/image88.png" /><Relationship Id="rId5" Type="http://schemas.openxmlformats.org/officeDocument/2006/relationships/image" Target="../media/image89.png" /><Relationship Id="rId6" Type="http://schemas.openxmlformats.org/officeDocument/2006/relationships/image" Target="../media/image90.png" /><Relationship Id="rId7" Type="http://schemas.openxmlformats.org/officeDocument/2006/relationships/image" Target="../media/image91.png" /><Relationship Id="rId8" Type="http://schemas.openxmlformats.org/officeDocument/2006/relationships/image" Target="../media/image92.png" /><Relationship Id="rId9" Type="http://schemas.openxmlformats.org/officeDocument/2006/relationships/image" Target="../media/image93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4.png" /><Relationship Id="rId3" Type="http://schemas.openxmlformats.org/officeDocument/2006/relationships/image" Target="../media/image90.png" /><Relationship Id="rId4" Type="http://schemas.openxmlformats.org/officeDocument/2006/relationships/image" Target="../media/image95.png" /><Relationship Id="rId5" Type="http://schemas.openxmlformats.org/officeDocument/2006/relationships/image" Target="../media/image96.png" /><Relationship Id="rId6" Type="http://schemas.openxmlformats.org/officeDocument/2006/relationships/image" Target="../media/image97.png" /><Relationship Id="rId7" Type="http://schemas.openxmlformats.org/officeDocument/2006/relationships/image" Target="../media/image98.png" /><Relationship Id="rId8" Type="http://schemas.openxmlformats.org/officeDocument/2006/relationships/image" Target="../media/image99.png" /><Relationship Id="rId9" Type="http://schemas.openxmlformats.org/officeDocument/2006/relationships/tags" Target="../tags/tag33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4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0.png" /><Relationship Id="rId3" Type="http://schemas.openxmlformats.org/officeDocument/2006/relationships/image" Target="../media/image101.png" /><Relationship Id="rId4" Type="http://schemas.openxmlformats.org/officeDocument/2006/relationships/tags" Target="../tags/tag35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6.xml" /><Relationship Id="rId2" Type="http://schemas.openxmlformats.org/officeDocument/2006/relationships/image" Target="../media/image90.png" /><Relationship Id="rId3" Type="http://schemas.openxmlformats.org/officeDocument/2006/relationships/image" Target="../media/image102.png" /><Relationship Id="rId4" Type="http://schemas.openxmlformats.org/officeDocument/2006/relationships/image" Target="../media/image103.png" /><Relationship Id="rId5" Type="http://schemas.openxmlformats.org/officeDocument/2006/relationships/image" Target="../media/image104.png" /><Relationship Id="rId6" Type="http://schemas.openxmlformats.org/officeDocument/2006/relationships/image" Target="../media/image105.png" /><Relationship Id="rId7" Type="http://schemas.openxmlformats.org/officeDocument/2006/relationships/image" Target="../media/image106.png" /><Relationship Id="rId8" Type="http://schemas.openxmlformats.org/officeDocument/2006/relationships/image" Target="../media/image107.png" /><Relationship Id="rId9" Type="http://schemas.openxmlformats.org/officeDocument/2006/relationships/image" Target="../media/image108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7.xml" /><Relationship Id="rId2" Type="http://schemas.openxmlformats.org/officeDocument/2006/relationships/image" Target="../media/image109.png" /><Relationship Id="rId3" Type="http://schemas.openxmlformats.org/officeDocument/2006/relationships/image" Target="../media/image110.png" /><Relationship Id="rId4" Type="http://schemas.openxmlformats.org/officeDocument/2006/relationships/image" Target="../media/image111.png" /><Relationship Id="rId5" Type="http://schemas.openxmlformats.org/officeDocument/2006/relationships/image" Target="../media/image112.png" /><Relationship Id="rId6" Type="http://schemas.openxmlformats.org/officeDocument/2006/relationships/image" Target="../media/image113.png" /><Relationship Id="rId7" Type="http://schemas.openxmlformats.org/officeDocument/2006/relationships/image" Target="../media/image114.png" /><Relationship Id="rId8" Type="http://schemas.openxmlformats.org/officeDocument/2006/relationships/image" Target="../media/image115.png" /><Relationship Id="rId9" Type="http://schemas.openxmlformats.org/officeDocument/2006/relationships/image" Target="../media/image116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25.png" /><Relationship Id="rId11" Type="http://schemas.openxmlformats.org/officeDocument/2006/relationships/image" Target="../media/image126.png" /><Relationship Id="rId12" Type="http://schemas.openxmlformats.org/officeDocument/2006/relationships/image" Target="../media/image127.png" /><Relationship Id="rId13" Type="http://schemas.openxmlformats.org/officeDocument/2006/relationships/image" Target="../media/image128.png" /><Relationship Id="rId14" Type="http://schemas.openxmlformats.org/officeDocument/2006/relationships/image" Target="../media/image129.png" /><Relationship Id="rId15" Type="http://schemas.openxmlformats.org/officeDocument/2006/relationships/image" Target="../media/image130.png" /><Relationship Id="rId16" Type="http://schemas.openxmlformats.org/officeDocument/2006/relationships/image" Target="../media/image131.png" /><Relationship Id="rId17" Type="http://schemas.openxmlformats.org/officeDocument/2006/relationships/image" Target="../media/image90.png" /><Relationship Id="rId18" Type="http://schemas.openxmlformats.org/officeDocument/2006/relationships/tags" Target="../tags/tag38.xml" /><Relationship Id="rId2" Type="http://schemas.openxmlformats.org/officeDocument/2006/relationships/image" Target="../media/image117.png" /><Relationship Id="rId3" Type="http://schemas.openxmlformats.org/officeDocument/2006/relationships/image" Target="../media/image118.png" /><Relationship Id="rId4" Type="http://schemas.openxmlformats.org/officeDocument/2006/relationships/image" Target="../media/image119.png" /><Relationship Id="rId5" Type="http://schemas.openxmlformats.org/officeDocument/2006/relationships/image" Target="../media/image120.png" /><Relationship Id="rId6" Type="http://schemas.openxmlformats.org/officeDocument/2006/relationships/image" Target="../media/image121.png" /><Relationship Id="rId7" Type="http://schemas.openxmlformats.org/officeDocument/2006/relationships/image" Target="../media/image122.png" /><Relationship Id="rId8" Type="http://schemas.openxmlformats.org/officeDocument/2006/relationships/image" Target="../media/image123.png" /><Relationship Id="rId9" Type="http://schemas.openxmlformats.org/officeDocument/2006/relationships/image" Target="../media/image124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2.png" /><Relationship Id="rId3" Type="http://schemas.openxmlformats.org/officeDocument/2006/relationships/tags" Target="../tags/tag39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41.png" /><Relationship Id="rId11" Type="http://schemas.openxmlformats.org/officeDocument/2006/relationships/tags" Target="../tags/tag40.xml" /><Relationship Id="rId2" Type="http://schemas.openxmlformats.org/officeDocument/2006/relationships/image" Target="../media/image133.png" /><Relationship Id="rId3" Type="http://schemas.openxmlformats.org/officeDocument/2006/relationships/image" Target="../media/image134.png" /><Relationship Id="rId4" Type="http://schemas.openxmlformats.org/officeDocument/2006/relationships/image" Target="../media/image135.png" /><Relationship Id="rId5" Type="http://schemas.openxmlformats.org/officeDocument/2006/relationships/image" Target="../media/image136.png" /><Relationship Id="rId6" Type="http://schemas.openxmlformats.org/officeDocument/2006/relationships/image" Target="../media/image137.png" /><Relationship Id="rId7" Type="http://schemas.openxmlformats.org/officeDocument/2006/relationships/image" Target="../media/image138.png" /><Relationship Id="rId8" Type="http://schemas.openxmlformats.org/officeDocument/2006/relationships/image" Target="../media/image139.png" /><Relationship Id="rId9" Type="http://schemas.openxmlformats.org/officeDocument/2006/relationships/image" Target="../media/image140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1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50.png" /><Relationship Id="rId11" Type="http://schemas.openxmlformats.org/officeDocument/2006/relationships/image" Target="../media/image151.png" /><Relationship Id="rId12" Type="http://schemas.openxmlformats.org/officeDocument/2006/relationships/image" Target="../media/image152.png" /><Relationship Id="rId13" Type="http://schemas.openxmlformats.org/officeDocument/2006/relationships/image" Target="../media/image153.png" /><Relationship Id="rId14" Type="http://schemas.openxmlformats.org/officeDocument/2006/relationships/image" Target="../media/image154.png" /><Relationship Id="rId15" Type="http://schemas.openxmlformats.org/officeDocument/2006/relationships/image" Target="../media/image155.png" /><Relationship Id="rId16" Type="http://schemas.openxmlformats.org/officeDocument/2006/relationships/tags" Target="../tags/tag42.xml" /><Relationship Id="rId2" Type="http://schemas.openxmlformats.org/officeDocument/2006/relationships/image" Target="../media/image142.png" /><Relationship Id="rId3" Type="http://schemas.openxmlformats.org/officeDocument/2006/relationships/image" Target="../media/image143.png" /><Relationship Id="rId4" Type="http://schemas.openxmlformats.org/officeDocument/2006/relationships/image" Target="../media/image144.png" /><Relationship Id="rId5" Type="http://schemas.openxmlformats.org/officeDocument/2006/relationships/image" Target="../media/image145.png" /><Relationship Id="rId6" Type="http://schemas.openxmlformats.org/officeDocument/2006/relationships/image" Target="../media/image146.png" /><Relationship Id="rId7" Type="http://schemas.openxmlformats.org/officeDocument/2006/relationships/image" Target="../media/image147.png" /><Relationship Id="rId8" Type="http://schemas.openxmlformats.org/officeDocument/2006/relationships/image" Target="../media/image148.png" /><Relationship Id="rId9" Type="http://schemas.openxmlformats.org/officeDocument/2006/relationships/image" Target="../media/image149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686435" y="2150745"/>
            <a:ext cx="10480040" cy="33534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6000" b="1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第二单元　方程（组）</a:t>
            </a:r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44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zh-CN" altLang="en-US" sz="5400" b="1" noProof="1">
                <a:solidFill>
                  <a:srgbClr val="0070C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rPr>
              <a:t>一、一次方程（组）及其应用</a:t>
            </a:r>
            <a:endParaRPr lang="zh-CN" altLang="en-US" sz="5400" b="1" noProof="1"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5400" b="1" noProof="1"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2903855" y="130746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考点解读</a:t>
            </a:r>
          </a:p>
        </p:txBody>
      </p:sp>
      <p:sp>
        <p:nvSpPr>
          <p:cNvPr id="20" name="矩形 19"/>
          <p:cNvSpPr/>
          <p:nvPr/>
        </p:nvSpPr>
        <p:spPr>
          <a:xfrm>
            <a:off x="2903855" y="229997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考点秘籍</a:t>
            </a:r>
          </a:p>
        </p:txBody>
      </p:sp>
      <p:sp>
        <p:nvSpPr>
          <p:cNvPr id="22" name="矩形 21"/>
          <p:cNvSpPr/>
          <p:nvPr/>
        </p:nvSpPr>
        <p:spPr>
          <a:xfrm>
            <a:off x="2903855" y="337756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名师讲解</a:t>
            </a:r>
          </a:p>
        </p:txBody>
      </p:sp>
      <p:sp>
        <p:nvSpPr>
          <p:cNvPr id="24" name="矩形 23"/>
          <p:cNvSpPr/>
          <p:nvPr/>
        </p:nvSpPr>
        <p:spPr>
          <a:xfrm>
            <a:off x="2903855" y="431736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基础闯关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35810" y="130746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35810" y="229997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35810" y="337756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2035810" y="431736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03855" y="525716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提分强练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2035810" y="525716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05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400"/>
              <a:t>考点解读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 descr="C:\Users\86182\Desktop\数学30\第二部分\3.png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18000" contrast="36000"/>
          </a:blip>
          <a:srcRect l="208" t="18090" r="-208" b="-591"/>
          <a:stretch>
            <a:fillRect/>
          </a:stretch>
        </p:blipFill>
        <p:spPr>
          <a:xfrm>
            <a:off x="308610" y="902335"/>
            <a:ext cx="11574145" cy="50533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考点秘籍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815975" y="706120"/>
            <a:ext cx="14370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 </a:t>
            </a:r>
            <a:r>
              <a:rPr lang="zh-CN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定义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7985" y="1568450"/>
            <a:ext cx="104425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方程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: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含有</a:t>
            </a:r>
            <a:r>
              <a:rPr lang="zh-CN" sz="28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未知数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</a:t>
            </a:r>
            <a:r>
              <a:rPr lang="zh-CN" sz="28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等式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叫作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305" y="4537075"/>
            <a:ext cx="1137602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325755" algn="l"/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）二元一次方程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: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含有两个未知数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并且未知数的最高次数是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1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的整式方程叫作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zh-CN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325755" algn="l"/>
            <a:endParaRPr lang="zh-CN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87985" y="2722245"/>
            <a:ext cx="11377295" cy="181483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12990" y="1568450"/>
            <a:ext cx="825500" cy="4775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06445" y="3088640"/>
            <a:ext cx="2204720" cy="4502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140" y="4982210"/>
            <a:ext cx="2232025" cy="46482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21640" y="4010025"/>
            <a:ext cx="1134999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（6）</a:t>
            </a: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三元一次方程组: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由三个（或三个以上）三元一次方程组合在一起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,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就组成了一个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
</a:t>
            </a: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1005" y="1046480"/>
            <a:ext cx="113506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二元一次方程组: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两个（或两个以上）二元一次方程合在一起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,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就组成了一个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640" y="2801620"/>
            <a:ext cx="113499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三元一次方程: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含有三个未知数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并且未知数的最高次数都是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的整式方程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3000" y="1464945"/>
            <a:ext cx="2641600" cy="4483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46145" y="4817110"/>
            <a:ext cx="3678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三元一次方程组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22630" y="986155"/>
            <a:ext cx="40659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2.等式的性质</a:t>
            </a:r>
            <a:endParaRPr 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30860" y="1508125"/>
            <a:ext cx="7279005" cy="1513840"/>
          </a:xfrm>
          <a:prstGeom prst="rect">
            <a:avLst/>
          </a:prstGeom>
          <a:blipFill rotWithShape="1">
            <a:blip r:embed="rId2"/>
            <a:stretch>
              <a:fillRect r="-1186"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30860" y="3678555"/>
            <a:ext cx="1109027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（1）能够使方程左右两边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的未知数的值，叫作方程的解.求方程解的过程叫作解方程.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（2）二元一次方程的解：满足二元一次方程的一组未知数的值.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（3）二元一次方程组的解：二元一次方程组中两个方程的公共解.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2630" y="3156585"/>
            <a:ext cx="20618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3.方程的解</a:t>
            </a:r>
            <a:endParaRPr 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8535" y="1430020"/>
            <a:ext cx="971550" cy="5143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2205" y="1944370"/>
            <a:ext cx="504825" cy="504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15025" y="2352675"/>
            <a:ext cx="361950" cy="6692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0540" y="3500755"/>
            <a:ext cx="970915" cy="64452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347345" y="1257300"/>
            <a:ext cx="1149794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640080"/>
            <a:endParaRPr 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640080"/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(1)</a:t>
            </a:r>
            <a:r>
              <a:rPr 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解一元一次方程的主要步骤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sz="2800" b="0">
                <a:solidFill>
                  <a:srgbClr val="00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;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</a:t>
            </a:r>
            <a:r>
              <a:rPr lang="en-US" sz="2800" b="0" u="sng">
                <a:solidFill>
                  <a:srgbClr val="00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</a:p>
          <a:p>
            <a:pPr indent="640080"/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</a:t>
            </a:r>
            <a:r>
              <a:rPr 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未知数的系数化为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endParaRPr 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2315" y="882650"/>
            <a:ext cx="2109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 解法</a:t>
            </a:r>
            <a:endParaRPr 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605" y="2926080"/>
            <a:ext cx="114007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(2)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解二元一次方程组的基本思想是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;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</a:t>
            </a:r>
            <a:r>
              <a:rPr lang="en-US" sz="2800" u="sng">
                <a:solidFill>
                  <a:srgbClr val="00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  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与</a:t>
            </a:r>
            <a:r>
              <a:rPr 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即把多元方程通过加减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、代人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、换元等方法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转化为一元方程来解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7345" y="4504055"/>
            <a:ext cx="89446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0" algn="l" fontAlgn="auto"/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(3)</a:t>
            </a: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三元一次方程组的解法是</a:t>
            </a:r>
            <a:r>
              <a:rPr 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: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 descr="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6550" y="5220335"/>
            <a:ext cx="8978265" cy="7537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7895" r="0"/>
          <a:stretch>
            <a:fillRect/>
          </a:stretch>
        </p:blipFill>
        <p:spPr>
          <a:xfrm>
            <a:off x="1765300" y="2103755"/>
            <a:ext cx="1000125" cy="457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9310" y="2103755"/>
            <a:ext cx="1085850" cy="457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94230" y="2560955"/>
            <a:ext cx="1085850" cy="457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1420" y="2560955"/>
            <a:ext cx="1657350" cy="457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1555" y="2926080"/>
            <a:ext cx="733425" cy="4572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61855" y="2926080"/>
            <a:ext cx="1704975" cy="4572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5105" y="3383280"/>
            <a:ext cx="1704975" cy="45720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1985010" y="1496060"/>
            <a:ext cx="8977630" cy="46462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indent="0" fontAlgn="auto"/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pPr indent="0" fontAlgn="auto"/>
            <a:r>
              <a:rPr 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1)</a:t>
            </a:r>
            <a:r>
              <a:rPr lang="en-US" sz="2800" b="0" u="sng">
                <a:solidFill>
                  <a:srgbClr val="00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 indent="0" fontAlgn="auto"/>
            <a:endParaRPr lang="zh-CN" sz="20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/>
            <a:r>
              <a:rPr 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2)</a:t>
            </a:r>
            <a:r>
              <a:rPr lang="en-US" sz="2800" b="0" u="sng">
                <a:solidFill>
                  <a:srgbClr val="00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 indent="0" fontAlgn="auto"/>
            <a:endParaRPr lang="zh-CN" sz="20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/>
            <a:r>
              <a:rPr 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3)</a:t>
            </a:r>
            <a:r>
              <a:rPr lang="en-US" sz="2800" b="0" u="sng">
                <a:solidFill>
                  <a:srgbClr val="00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 indent="0" fontAlgn="auto"/>
            <a:endParaRPr lang="zh-CN" sz="20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/>
            <a:r>
              <a:rPr 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4)</a:t>
            </a:r>
            <a:r>
              <a:rPr lang="en-US" sz="2800" b="0" u="sng">
                <a:solidFill>
                  <a:srgbClr val="00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 indent="0" fontAlgn="auto"/>
            <a:endParaRPr lang="zh-CN" sz="20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/>
            <a:r>
              <a:rPr 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5)</a:t>
            </a:r>
            <a:r>
              <a:rPr lang="en-US" sz="2800" b="0" u="sng">
                <a:solidFill>
                  <a:srgbClr val="00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</a:p>
          <a:p>
            <a:pPr indent="0" fontAlgn="auto"/>
            <a:endParaRPr lang="zh-CN" sz="20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/>
            <a:r>
              <a:rPr 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6)</a:t>
            </a:r>
            <a:r>
              <a:rPr lang="en-US" sz="2800" b="0" u="sng">
                <a:solidFill>
                  <a:srgbClr val="000000"/>
                </a:solidFill>
                <a:uFill>
                  <a:solidFill>
                    <a:srgbClr val="00AEEF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</a:t>
            </a:r>
            <a:r>
              <a:rPr 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0705" y="974090"/>
            <a:ext cx="60845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5. 列方程（组）解应用题的一般步骤</a:t>
            </a:r>
            <a:endParaRPr 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83175" y="1909445"/>
            <a:ext cx="685800" cy="457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92650" y="2603500"/>
            <a:ext cx="1685925" cy="457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92650" y="3371215"/>
            <a:ext cx="1371600" cy="457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92650" y="4041140"/>
            <a:ext cx="1647825" cy="457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92650" y="4832985"/>
            <a:ext cx="1647825" cy="457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92650" y="5478780"/>
            <a:ext cx="1647825" cy="4572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767080" y="457200"/>
            <a:ext cx="5080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 各类应用题的等量关系</a:t>
            </a:r>
            <a:endParaRPr 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16000" y="2138045"/>
            <a:ext cx="4765675" cy="25812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190" y="1207770"/>
            <a:ext cx="3893185" cy="513143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名师讲解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39750" y="1493520"/>
            <a:ext cx="10714990" cy="156273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9750" y="763905"/>
            <a:ext cx="32226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考点1：等式的性质</a:t>
            </a:r>
            <a:endParaRPr 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9750" y="3080385"/>
            <a:ext cx="942848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90500"/>
          </a:effectLst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【点拨与解答】本题考查的是等式的基本性质2，</a:t>
            </a:r>
            <a:r>
              <a:rPr lang="zh-CN" altLang="en-US" sz="28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故答案选B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70915" y="5724525"/>
            <a:ext cx="25704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答案：</a:t>
            </a:r>
            <a:r>
              <a:rPr lang="en-US" altLang="zh-CN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273415" y="1576070"/>
            <a:ext cx="9550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39750" y="3804920"/>
            <a:ext cx="11160760" cy="1918970"/>
            <a:chOff x="850" y="5992"/>
            <a:chExt cx="17576" cy="3022"/>
          </a:xfrm>
        </p:grpSpPr>
        <p:sp>
          <p:nvSpPr>
            <p:cNvPr id="4" name="文本框 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850" y="6814"/>
              <a:ext cx="17576" cy="2201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50" y="5992"/>
              <a:ext cx="308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</a:lstStyle>
            <a:p>
              <a:pPr algn="l"/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【变式练】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6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694690" y="584835"/>
            <a:ext cx="57251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考点2：一次方程（组）的有关概念</a:t>
            </a:r>
            <a:endParaRPr 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7190" y="2816225"/>
            <a:ext cx="11389995" cy="10147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点拨与解答】本题考查二元一次方程组的概念.二元一次方程组的判断要抓住两点：一是含有两个未知数，二是未知数的最高次数为1.A中第一个方程是二次方程，B中第二个方程是分式方程，C中共含有三个未知数，故符合题意的只有答案D.</a:t>
            </a:r>
            <a:r>
              <a:rPr lang="zh-CN" altLang="en-US" sz="2000" u="sng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故答案选D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87680" y="1033780"/>
            <a:ext cx="10333345" cy="1711960"/>
            <a:chOff x="768" y="1628"/>
            <a:chExt cx="16523" cy="2926"/>
          </a:xfrm>
        </p:grpSpPr>
        <p:sp>
          <p:nvSpPr>
            <p:cNvPr id="4" name="文本框 3"/>
            <p:cNvSpPr txBox="1"/>
            <p:nvPr/>
          </p:nvSpPr>
          <p:spPr>
            <a:xfrm>
              <a:off x="768" y="1628"/>
              <a:ext cx="16523" cy="1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l"/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【例2】下列方程组中是二元一次方程组的是（</a:t>
              </a:r>
              <a:r>
                <a:rPr lang="en-US" altLang="zh-CN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   </a:t>
              </a:r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）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l"/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94" y="2542"/>
              <a:ext cx="3096" cy="183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24" y="2382"/>
              <a:ext cx="3708" cy="217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566" y="2214"/>
              <a:ext cx="3720" cy="234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620" y="2434"/>
              <a:ext cx="3324" cy="2052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7778750" y="4519295"/>
            <a:ext cx="15303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①⑤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957185" y="983615"/>
            <a:ext cx="11614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694690" y="4004310"/>
            <a:ext cx="10882630" cy="2328545"/>
            <a:chOff x="1094" y="6306"/>
            <a:chExt cx="17138" cy="3667"/>
          </a:xfrm>
        </p:grpSpPr>
        <p:sp>
          <p:nvSpPr>
            <p:cNvPr id="2" name="文本框 1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094" y="7117"/>
              <a:ext cx="17138" cy="2856"/>
            </a:xfrm>
            <a:prstGeom prst="rect">
              <a:avLst/>
            </a:prstGeom>
            <a:blipFill rotWithShape="1">
              <a:blip r:embed="rId6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94" y="6306"/>
              <a:ext cx="308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</a:lstStyle>
            <a:p>
              <a:pPr algn="l"/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【变式练】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1"/>
      <p:bldP spid="12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539115" y="920115"/>
            <a:ext cx="4978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考点3：一元一次方程的解法</a:t>
            </a:r>
            <a:endParaRPr 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8060" y="1891665"/>
            <a:ext cx="344043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【例3】解下列方程：</a:t>
            </a:r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930" y="2291715"/>
            <a:ext cx="2994660" cy="12496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2145" y="2398395"/>
            <a:ext cx="4099560" cy="103632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930" y="4040505"/>
            <a:ext cx="6141720" cy="9753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2145" y="4113530"/>
            <a:ext cx="4800600" cy="66294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354965" y="671195"/>
            <a:ext cx="11482070" cy="16300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点拨与解答】本题考查一元一次方程的解法.解一元一次方程时，需注意以下几点：（1）去括号时可用分配律，注意符号，勿漏乘，含有多重括号的，按去括号法则逐层去括号；（2）去分母时，方程两边同乘各分母的最小公倍数，不要漏乘没有分母的项（特别是常数项），若分子是多项式，则要把它看成一个整体；（3）解方程后要代回去检验解是否正确；（4）当遇到方程中反复出现相同的部分时，可以将这个相同部分看作一个整体来进行运算，从而使运算简便.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C6EAFA">
                  <a:alpha val="100000"/>
                </a:srgbClr>
              </a:clrFrom>
              <a:clrTo>
                <a:srgbClr val="C6EAFA">
                  <a:alpha val="100000"/>
                  <a:alpha val="0"/>
                </a:srgbClr>
              </a:clrTo>
            </a:clrChange>
            <a:biLevel thresh="50000"/>
          </a:blip>
          <a:srcRect b="57787"/>
          <a:stretch>
            <a:fillRect/>
          </a:stretch>
        </p:blipFill>
        <p:spPr>
          <a:xfrm>
            <a:off x="478790" y="2469515"/>
            <a:ext cx="5305425" cy="13608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C6EAFA">
                  <a:alpha val="100000"/>
                </a:srgbClr>
              </a:clrFrom>
              <a:clrTo>
                <a:srgbClr val="C6EAFA">
                  <a:alpha val="100000"/>
                  <a:alpha val="0"/>
                </a:srgbClr>
              </a:clrTo>
            </a:clrChange>
            <a:biLevel thresh="50000"/>
          </a:blip>
          <a:srcRect b="48520"/>
          <a:stretch>
            <a:fillRect/>
          </a:stretch>
        </p:blipFill>
        <p:spPr>
          <a:xfrm>
            <a:off x="561340" y="4003675"/>
            <a:ext cx="5186045" cy="24098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C6EAFA">
                  <a:alpha val="100000"/>
                </a:srgbClr>
              </a:clrFrom>
              <a:clrTo>
                <a:srgbClr val="C6EAFA">
                  <a:alpha val="100000"/>
                  <a:alpha val="0"/>
                </a:srgbClr>
              </a:clrTo>
            </a:clrChange>
            <a:biLevel thresh="50000"/>
          </a:blip>
          <a:srcRect t="41551"/>
          <a:stretch>
            <a:fillRect/>
          </a:stretch>
        </p:blipFill>
        <p:spPr>
          <a:xfrm>
            <a:off x="6544310" y="2228215"/>
            <a:ext cx="5014595" cy="17811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C6EAFA">
                  <a:alpha val="100000"/>
                </a:srgbClr>
              </a:clrFrom>
              <a:clrTo>
                <a:srgbClr val="C6EAFA">
                  <a:alpha val="100000"/>
                  <a:alpha val="0"/>
                </a:srgbClr>
              </a:clrTo>
            </a:clrChange>
            <a:biLevel thresh="50000"/>
          </a:blip>
          <a:srcRect t="53581"/>
          <a:stretch>
            <a:fillRect/>
          </a:stretch>
        </p:blipFill>
        <p:spPr>
          <a:xfrm>
            <a:off x="6544310" y="4229100"/>
            <a:ext cx="5213350" cy="2184400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6196965" y="2301240"/>
            <a:ext cx="10795" cy="42932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45540" y="1353185"/>
            <a:ext cx="74326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解方程：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62305" y="72390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【变式练】</a:t>
            </a:r>
          </a:p>
        </p:txBody>
      </p:sp>
      <p:sp>
        <p:nvSpPr>
          <p:cNvPr id="4" name="文本框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97280" y="2270760"/>
            <a:ext cx="3893185" cy="90233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5" name="文本框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581775" y="2230755"/>
            <a:ext cx="4700905" cy="90233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360" y="3264535"/>
            <a:ext cx="5191125" cy="5238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387475" y="3674745"/>
            <a:ext cx="3904615" cy="542290"/>
            <a:chOff x="1471" y="6445"/>
            <a:chExt cx="6149" cy="85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71" y="6445"/>
              <a:ext cx="1755" cy="85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26" y="6625"/>
              <a:ext cx="4395" cy="67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382270" y="4331335"/>
            <a:ext cx="4095750" cy="427990"/>
            <a:chOff x="812" y="7300"/>
            <a:chExt cx="6450" cy="67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2" y="7300"/>
              <a:ext cx="5580" cy="67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92" y="7300"/>
              <a:ext cx="870" cy="675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1945" y="4873625"/>
            <a:ext cx="3133725" cy="43815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991225" y="3183890"/>
            <a:ext cx="5819775" cy="685800"/>
            <a:chOff x="9511" y="5493"/>
            <a:chExt cx="9165" cy="108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11" y="5755"/>
              <a:ext cx="3855" cy="69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366" y="5493"/>
              <a:ext cx="5310" cy="1080"/>
            </a:xfrm>
            <a:prstGeom prst="rect">
              <a:avLst/>
            </a:prstGeom>
          </p:spPr>
        </p:pic>
        <p:cxnSp>
          <p:nvCxnSpPr>
            <p:cNvPr id="16" name="直接连接符 15"/>
            <p:cNvCxnSpPr/>
            <p:nvPr/>
          </p:nvCxnSpPr>
          <p:spPr>
            <a:xfrm flipV="1">
              <a:off x="14476" y="6100"/>
              <a:ext cx="560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7216" y="6097"/>
              <a:ext cx="731" cy="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6459855" y="3792855"/>
            <a:ext cx="5361940" cy="685800"/>
            <a:chOff x="10249" y="6452"/>
            <a:chExt cx="8444" cy="108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249" y="6452"/>
              <a:ext cx="5850" cy="108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099" y="6573"/>
              <a:ext cx="2595" cy="675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8495" y="4298315"/>
            <a:ext cx="4476750" cy="42862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6064250" y="4708525"/>
            <a:ext cx="4618990" cy="443865"/>
            <a:chOff x="9511" y="7779"/>
            <a:chExt cx="7274" cy="69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9511" y="7804"/>
              <a:ext cx="1290" cy="675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801" y="7779"/>
              <a:ext cx="5985" cy="675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7534275" y="5029835"/>
            <a:ext cx="3149600" cy="669290"/>
            <a:chOff x="11865" y="7921"/>
            <a:chExt cx="4960" cy="1054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r="18287" b="3137"/>
            <a:stretch>
              <a:fillRect/>
            </a:stretch>
          </p:blipFill>
          <p:spPr>
            <a:xfrm>
              <a:off x="11865" y="7921"/>
              <a:ext cx="3959" cy="988"/>
            </a:xfrm>
            <a:prstGeom prst="rect">
              <a:avLst/>
            </a:prstGeom>
          </p:spPr>
        </p:pic>
        <p:sp>
          <p:nvSpPr>
            <p:cNvPr id="27" name="文本框 26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5515" y="7929"/>
              <a:ext cx="1310" cy="1046"/>
            </a:xfrm>
            <a:prstGeom prst="rect">
              <a:avLst/>
            </a:prstGeom>
            <a:blipFill rotWithShape="1">
              <a:blip r:embed="rId18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</p:grp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30250" y="663575"/>
            <a:ext cx="60890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7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考点4：二元一次方程（组）的解法</a:t>
            </a:r>
            <a:endParaRPr lang="zh-CN" altLang="en-US" sz="27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80" y="2747010"/>
            <a:ext cx="4465320" cy="11887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35380" y="1244600"/>
            <a:ext cx="6605270" cy="1587500"/>
            <a:chOff x="1788" y="1960"/>
            <a:chExt cx="10402" cy="2500"/>
          </a:xfrm>
        </p:grpSpPr>
        <p:grpSp>
          <p:nvGrpSpPr>
            <p:cNvPr id="7" name="组合 6"/>
            <p:cNvGrpSpPr/>
            <p:nvPr/>
          </p:nvGrpSpPr>
          <p:grpSpPr>
            <a:xfrm>
              <a:off x="1788" y="1960"/>
              <a:ext cx="10402" cy="1048"/>
              <a:chOff x="1788" y="2382"/>
              <a:chExt cx="10402" cy="1048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88" y="2382"/>
                <a:ext cx="8231" cy="1048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2" y="2504"/>
                <a:ext cx="1728" cy="804"/>
              </a:xfrm>
              <a:prstGeom prst="rect">
                <a:avLst/>
              </a:prstGeom>
            </p:spPr>
          </p:pic>
        </p:grpSp>
        <p:sp>
          <p:nvSpPr>
            <p:cNvPr id="8" name="文本框 7"/>
            <p:cNvSpPr txBox="1"/>
            <p:nvPr/>
          </p:nvSpPr>
          <p:spPr>
            <a:xfrm>
              <a:off x="2781" y="3008"/>
              <a:ext cx="7238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l"/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A.一组</a:t>
              </a:r>
              <a:r>
                <a:rPr lang="en-US" altLang="zh-CN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       </a:t>
              </a:r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B.二组</a:t>
              </a:r>
              <a:endParaRPr lang="zh-CN" altLang="en-US" sz="2700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/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C.三组</a:t>
              </a:r>
              <a:r>
                <a:rPr lang="en-US" altLang="zh-CN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       </a:t>
              </a:r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D.四组</a:t>
              </a:r>
              <a:endParaRPr lang="zh-CN" altLang="en-US" sz="27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011035" y="1322070"/>
            <a:ext cx="362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20700" y="3826510"/>
            <a:ext cx="11150600" cy="2689860"/>
            <a:chOff x="820" y="6198"/>
            <a:chExt cx="17560" cy="4236"/>
          </a:xfrm>
        </p:grpSpPr>
        <p:sp>
          <p:nvSpPr>
            <p:cNvPr id="2" name="文本框 1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820" y="6198"/>
              <a:ext cx="17560" cy="4237"/>
            </a:xfrm>
            <a:prstGeom prst="rect">
              <a:avLst/>
            </a:prstGeom>
            <a:blipFill rotWithShape="1">
              <a:blip r:embed="rId5"/>
              <a:stretch>
                <a:fillRect/>
              </a:stretch>
            </a:blipFill>
            <a:effectLst>
              <a:softEdge rad="317500"/>
            </a:effectLst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58" y="6198"/>
              <a:ext cx="36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</a:lstStyle>
            <a:p>
              <a:pPr algn="l"/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【点拨与解答】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150" y="1125220"/>
            <a:ext cx="4448810" cy="21647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9135" y="88201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【变式练】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81735" y="1946910"/>
            <a:ext cx="74326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解方程组：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35940" y="3681095"/>
            <a:ext cx="11015445" cy="1979930"/>
            <a:chOff x="2167" y="5548"/>
            <a:chExt cx="10590" cy="3118"/>
          </a:xfrm>
        </p:grpSpPr>
        <p:sp>
          <p:nvSpPr>
            <p:cNvPr id="3" name="文本框 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2167" y="5548"/>
              <a:ext cx="9557" cy="3118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6" name="文本框 5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1321" y="5673"/>
              <a:ext cx="1436" cy="725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7" name="文本框 6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2933" y="6571"/>
              <a:ext cx="3221" cy="725"/>
            </a:xfrm>
            <a:prstGeom prst="rect">
              <a:avLst/>
            </a:prstGeom>
            <a:blipFill rotWithShape="1">
              <a:blip r:embed="rId5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09905" y="1612265"/>
            <a:ext cx="1117219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【例5】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某书店举行购书优惠活动：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①一次性购书不超过100元，不享受打折优惠；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②一次性购书超过100元但不超过200元一律打9折；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③一次性购书超过200元一律打7折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</a:p>
          <a:p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小丽在这次活动中，两次购书总共付款229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4元，第二次购书原价是第一次购书原价的3倍，小丽这两次购书原价的总和是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元.</a:t>
            </a:r>
          </a:p>
          <a:p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8185" y="662305"/>
            <a:ext cx="465264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考点5：一元一次方程的应用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0540" y="4812030"/>
            <a:ext cx="11015980" cy="92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7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【点拨与解答】本题考查一元一次方程的应用和分类讨论思想解题关键是分清购书费用不同，所打折扣不同.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74700" y="1371600"/>
            <a:ext cx="10788650" cy="436181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effectLst>
            <a:softEdge rad="317500"/>
          </a:effectLst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14985" y="1431925"/>
            <a:ext cx="11162665" cy="2168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世界读书日当天，某书店举办“书香”图书展，已知《汉语成语大词典》和《中华上下五千年》两本书的标价总和为150元，《汉语成语大词典》按标价的50%出售，《中华上下五千年》按标价的60%出售，小明花80元买了这两本书，求这两本书的标价各是多少元？</a:t>
            </a:r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6120" y="82804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【变式练】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72110" y="3780155"/>
            <a:ext cx="11305540" cy="2245995"/>
            <a:chOff x="586" y="5953"/>
            <a:chExt cx="17804" cy="3537"/>
          </a:xfrm>
        </p:grpSpPr>
        <p:sp>
          <p:nvSpPr>
            <p:cNvPr id="4" name="文本框 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86" y="5953"/>
              <a:ext cx="17804" cy="3403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537" y="8707"/>
              <a:ext cx="16128" cy="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</a:lstStyle>
            <a:p>
              <a:pPr algn="l" fontAlgn="auto">
                <a:lnSpc>
                  <a:spcPct val="110000"/>
                </a:lnSpc>
              </a:pPr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故《汉语成语大词典》的标价为100元，《中华上下五千年》的标价为50元.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77825" y="1134110"/>
            <a:ext cx="1141793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【例6】某数学兴趣小组研究我国古代《算法统宗》里这样一首诗：我问开店李三公，众客都来到店中，一房七客多七客，一房九客一房空.诗中后两句的意思是：如果每一间客房住7人，那么有7人无房可住；如果每一间客房住9人，那么就空出一间房.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（1）求该店有客房多少间？入住的“众客”有多少人？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（2）假设店主李三公将客房进行改造后，房间数大大增加.每间客房收费20钱，且每间客房最多入住4人，一次性定客房18间以上（含18间），房费按8折优惠.若诗中“众客”再次一起入住，他们如何订房更合算？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18820" y="612140"/>
            <a:ext cx="50101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>
              <a:buClrTx/>
              <a:buSzTx/>
              <a:buFontTx/>
            </a:pPr>
            <a:r>
              <a:rPr lang="zh-CN" altLang="en-US" sz="28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考点6：二元一次方程组的应用</a:t>
            </a:r>
            <a:endParaRPr lang="zh-CN" altLang="en-US" sz="28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395" y="4906645"/>
            <a:ext cx="11186795" cy="92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27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7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【点拨与解答】本题考查二元一次方程组的最优方案问题解题关键是找到题中各数量间的关系.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08330" y="1237615"/>
            <a:ext cx="11260455" cy="419735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effectLst>
            <a:softEdge rad="317500"/>
          </a:effectLst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87375" y="615950"/>
            <a:ext cx="11113135" cy="333819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148080" y="3954145"/>
            <a:ext cx="10552430" cy="2576830"/>
            <a:chOff x="1808" y="6227"/>
            <a:chExt cx="16618" cy="4058"/>
          </a:xfrm>
        </p:grpSpPr>
        <p:sp>
          <p:nvSpPr>
            <p:cNvPr id="3" name="文本框 2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808" y="6227"/>
              <a:ext cx="16618" cy="4058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sp>
          <p:nvSpPr>
            <p:cNvPr id="4" name="文本框 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7787" y="9560"/>
              <a:ext cx="4155" cy="725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基础闯关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" name="组合 13"/>
          <p:cNvGrpSpPr/>
          <p:nvPr/>
        </p:nvGrpSpPr>
        <p:grpSpPr>
          <a:xfrm>
            <a:off x="252507" y="825500"/>
            <a:ext cx="11732489" cy="2072640"/>
            <a:chOff x="474" y="2010"/>
            <a:chExt cx="18320" cy="3168"/>
          </a:xfrm>
        </p:grpSpPr>
        <p:grpSp>
          <p:nvGrpSpPr>
            <p:cNvPr id="7" name="组合 6"/>
            <p:cNvGrpSpPr/>
            <p:nvPr/>
          </p:nvGrpSpPr>
          <p:grpSpPr>
            <a:xfrm>
              <a:off x="474" y="2010"/>
              <a:ext cx="18320" cy="1160"/>
              <a:chOff x="586" y="1952"/>
              <a:chExt cx="18039" cy="110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1131" y="1952"/>
                <a:ext cx="17494" cy="1104"/>
                <a:chOff x="1706" y="1894"/>
                <a:chExt cx="17494" cy="1104"/>
              </a:xfrm>
            </p:grpSpPr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706" y="1894"/>
                  <a:ext cx="8232" cy="1104"/>
                </a:xfrm>
                <a:prstGeom prst="rect">
                  <a:avLst/>
                </a:prstGeom>
              </p:spPr>
            </p:pic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9708" y="2098"/>
                  <a:ext cx="9492" cy="696"/>
                </a:xfrm>
                <a:prstGeom prst="rect">
                  <a:avLst/>
                </a:prstGeom>
              </p:spPr>
            </p:pic>
          </p:grpSp>
          <p:sp>
            <p:nvSpPr>
              <p:cNvPr id="6" name="文本框 5"/>
              <p:cNvSpPr txBox="1"/>
              <p:nvPr/>
            </p:nvSpPr>
            <p:spPr>
              <a:xfrm>
                <a:off x="586" y="2157"/>
                <a:ext cx="828" cy="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</a:lstStyle>
              <a:p>
                <a:pPr algn="l"/>
                <a:r>
                  <a:rPr lang="zh-CN" altLang="en-US" sz="270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1</a:t>
                </a:r>
                <a:r>
                  <a:rPr lang="en-US" altLang="zh-CN" sz="270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.</a:t>
                </a:r>
                <a:endParaRPr lang="zh-CN" altLang="en-US" sz="270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8" y="3436"/>
              <a:ext cx="5844" cy="74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24" y="3442"/>
              <a:ext cx="6264" cy="73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3" y="4446"/>
              <a:ext cx="6315" cy="73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24" y="4446"/>
              <a:ext cx="5640" cy="636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284480" y="3072130"/>
            <a:ext cx="9171940" cy="986790"/>
            <a:chOff x="530" y="4691"/>
            <a:chExt cx="14157" cy="1398"/>
          </a:xfrm>
        </p:grpSpPr>
        <p:grpSp>
          <p:nvGrpSpPr>
            <p:cNvPr id="16" name="组合 15"/>
            <p:cNvGrpSpPr/>
            <p:nvPr/>
          </p:nvGrpSpPr>
          <p:grpSpPr>
            <a:xfrm>
              <a:off x="530" y="4691"/>
              <a:ext cx="8794" cy="1399"/>
              <a:chOff x="418" y="4691"/>
              <a:chExt cx="8794" cy="1399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6" y="4691"/>
                <a:ext cx="8296" cy="1399"/>
              </a:xfrm>
              <a:prstGeom prst="rect">
                <a:avLst/>
              </a:prstGeom>
            </p:spPr>
          </p:pic>
          <p:sp>
            <p:nvSpPr>
              <p:cNvPr id="15" name="文本框 14"/>
              <p:cNvSpPr txBox="1"/>
              <p:nvPr/>
            </p:nvSpPr>
            <p:spPr>
              <a:xfrm>
                <a:off x="418" y="5001"/>
                <a:ext cx="828" cy="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</a:lstStyle>
              <a:p>
                <a:pPr algn="l"/>
                <a:r>
                  <a:rPr lang="zh-CN" altLang="en-US" sz="270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2</a:t>
                </a:r>
                <a:r>
                  <a:rPr lang="en-US" altLang="zh-CN" sz="270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.</a:t>
                </a:r>
                <a:endParaRPr lang="zh-CN" altLang="en-US" sz="270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539" y="4971"/>
              <a:ext cx="5148" cy="828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791210" y="4058285"/>
            <a:ext cx="70408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A.9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B.7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C.5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D.3</a:t>
            </a:r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36550" y="4657090"/>
            <a:ext cx="10422255" cy="1049020"/>
            <a:chOff x="530" y="7012"/>
            <a:chExt cx="16413" cy="1652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53" y="7012"/>
              <a:ext cx="9190" cy="1652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530" y="7480"/>
              <a:ext cx="7308" cy="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</a:lstStyle>
            <a:p>
              <a:pPr algn="l"/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3</a:t>
              </a:r>
              <a:r>
                <a:rPr lang="en-US" altLang="zh-CN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.</a:t>
              </a:r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（2019·贺州）已知方程组</a:t>
              </a:r>
              <a:endParaRPr lang="zh-CN" altLang="en-US" sz="27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52170" y="5791835"/>
            <a:ext cx="79171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A.-2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B.2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C.-4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D.4</a:t>
            </a:r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888980" y="922020"/>
            <a:ext cx="10960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412480" y="3269615"/>
            <a:ext cx="10960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662795" y="4920615"/>
            <a:ext cx="10960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/>
      <p:bldP spid="20" grpId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502920" y="1287780"/>
            <a:ext cx="9163050" cy="1188720"/>
            <a:chOff x="811" y="1299"/>
            <a:chExt cx="14430" cy="1872"/>
          </a:xfrm>
        </p:grpSpPr>
        <p:sp>
          <p:nvSpPr>
            <p:cNvPr id="2" name="文本框 1"/>
            <p:cNvSpPr txBox="1"/>
            <p:nvPr/>
          </p:nvSpPr>
          <p:spPr>
            <a:xfrm>
              <a:off x="811" y="1836"/>
              <a:ext cx="10500" cy="7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</a:rPr>
                <a:t>4</a:t>
              </a:r>
              <a:r>
                <a:rPr lang="en-US" altLang="zh-CN" sz="2700">
                  <a:latin typeface="宋体" panose="02010600030101010101" pitchFamily="2" charset="-122"/>
                  <a:ea typeface="宋体" panose="02010600030101010101" pitchFamily="2" charset="-122"/>
                </a:rPr>
                <a:t>.</a:t>
              </a:r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</a:rPr>
                <a:t>（2020·广西桂林）解二元一次方程组：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17" y="1299"/>
              <a:ext cx="4224" cy="1872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445" y="3165475"/>
            <a:ext cx="5363210" cy="60833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414395" y="3947160"/>
            <a:ext cx="4385310" cy="608330"/>
            <a:chOff x="5377" y="6216"/>
            <a:chExt cx="6906" cy="95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77" y="6216"/>
              <a:ext cx="3087" cy="95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91" y="6216"/>
              <a:ext cx="3992" cy="958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4395" y="4728845"/>
            <a:ext cx="4283710" cy="116141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721360" y="991870"/>
            <a:ext cx="7696200" cy="1203960"/>
            <a:chOff x="1136" y="1562"/>
            <a:chExt cx="12120" cy="1896"/>
          </a:xfrm>
        </p:grpSpPr>
        <p:sp>
          <p:nvSpPr>
            <p:cNvPr id="2" name="文本框 1"/>
            <p:cNvSpPr txBox="1"/>
            <p:nvPr/>
          </p:nvSpPr>
          <p:spPr>
            <a:xfrm>
              <a:off x="1136" y="2111"/>
              <a:ext cx="11116" cy="7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en-US" altLang="zh-CN" sz="2700">
                  <a:latin typeface="宋体" panose="02010600030101010101" pitchFamily="2" charset="-122"/>
                  <a:ea typeface="宋体" panose="02010600030101010101" pitchFamily="2" charset="-122"/>
                </a:rPr>
                <a:t>.</a:t>
              </a:r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</a:rPr>
                <a:t>（2020·广西玉林）解方程组：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28" y="1562"/>
              <a:ext cx="4128" cy="1896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115" y="2551430"/>
            <a:ext cx="2400300" cy="104775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2825115" y="3599180"/>
            <a:ext cx="4834255" cy="1047750"/>
            <a:chOff x="4449" y="5668"/>
            <a:chExt cx="7613" cy="165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" y="5668"/>
              <a:ext cx="6015" cy="165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22" y="6005"/>
              <a:ext cx="1740" cy="975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9875" y="2195830"/>
            <a:ext cx="561975" cy="5334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5115" y="4432300"/>
            <a:ext cx="5629275" cy="46672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825115" y="4899025"/>
            <a:ext cx="5217160" cy="971550"/>
            <a:chOff x="4449" y="7715"/>
            <a:chExt cx="8216" cy="153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15" y="7715"/>
              <a:ext cx="7050" cy="153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49" y="7865"/>
              <a:ext cx="1200" cy="1230"/>
            </a:xfrm>
            <a:prstGeom prst="rect">
              <a:avLst/>
            </a:prstGeom>
          </p:spPr>
        </p:pic>
      </p:grp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913765" y="436880"/>
            <a:ext cx="7810500" cy="2103120"/>
            <a:chOff x="672" y="860"/>
            <a:chExt cx="12300" cy="3312"/>
          </a:xfrm>
        </p:grpSpPr>
        <p:sp>
          <p:nvSpPr>
            <p:cNvPr id="2" name="文本框 1"/>
            <p:cNvSpPr txBox="1"/>
            <p:nvPr/>
          </p:nvSpPr>
          <p:spPr>
            <a:xfrm>
              <a:off x="672" y="2117"/>
              <a:ext cx="8388" cy="79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6</a:t>
              </a:r>
              <a:r>
                <a:rPr lang="en-US" altLang="zh-CN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.</a:t>
              </a:r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（2020·山东淄博）解方程组：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68" y="860"/>
              <a:ext cx="4404" cy="3312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875" y="2195830"/>
            <a:ext cx="561975" cy="533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030" y="2540000"/>
            <a:ext cx="5133975" cy="181927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101850" y="4432300"/>
            <a:ext cx="1673860" cy="653415"/>
            <a:chOff x="3310" y="6980"/>
            <a:chExt cx="2636" cy="102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10" y="6980"/>
              <a:ext cx="1830" cy="91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76" y="7095"/>
              <a:ext cx="1170" cy="915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1539875" y="4926965"/>
            <a:ext cx="10078720" cy="1028700"/>
            <a:chOff x="2425" y="7759"/>
            <a:chExt cx="15872" cy="162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25" y="8010"/>
              <a:ext cx="10189" cy="111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283" y="7759"/>
              <a:ext cx="6015" cy="1620"/>
            </a:xfrm>
            <a:prstGeom prst="rect">
              <a:avLst/>
            </a:prstGeom>
          </p:spPr>
        </p:pic>
      </p:grp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05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提分强练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36245" y="1098550"/>
            <a:ext cx="11319510" cy="4661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某平台上一件商品标价为200元，按标价的五折销售，仍可获利20元，则这件商品的进价为（    ）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A.120元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B.100元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C.80元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D.60元</a:t>
            </a:r>
          </a:p>
          <a:p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足球比赛规定：胜一场得3分，平一场得1分，负一场得0分。某足球队共进行了6场比赛，得了12分，该队获胜的场数可能是（    ）</a:t>
            </a:r>
          </a:p>
          <a:p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A.1或2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B.2或3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C.3或4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D.4或5</a:t>
            </a:r>
          </a:p>
          <a:p>
            <a:endParaRPr lang="zh-CN" altLang="en-US" sz="27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王经理到襄阳出差带回了当地特产——孔明菜若干袋，分给朋友们品尝.如果每人分5袋，还余3袋；如果每人分6袋，还差3袋.王经理带回孔明菜</a:t>
            </a:r>
            <a:r>
              <a:rPr lang="zh-CN" altLang="en-US" sz="2700" u="sng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700" u="sng">
                <a:latin typeface="宋体" panose="02010600030101010101" pitchFamily="2" charset="-122"/>
                <a:ea typeface="宋体" panose="02010600030101010101" pitchFamily="2" charset="-122"/>
              </a:rPr>
              <a:t>         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袋.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0830" y="1499870"/>
            <a:ext cx="453390" cy="4959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98635" y="3119120"/>
            <a:ext cx="453390" cy="4959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5189855"/>
            <a:ext cx="453390" cy="4959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07975" y="603885"/>
            <a:ext cx="11333480" cy="3207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2020·湖北黄冈）为推广黄冈各县市名优农产品，市政府组织创办了“黄冈地标馆”，一顾客在“黄冈地标馆”发现，如果购买6盒羊角春牌绿茶和4盒九孔牌藕粉，共需960元，如果购买1盒羊角春牌绿茶和3盒九孔牌藕粉共需300元，请问每盒羊角春牌绿茶和每盒九孔牌藕粉分别需要多少元？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5060" y="3921760"/>
            <a:ext cx="549275" cy="52133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21815" y="4018915"/>
            <a:ext cx="8305800" cy="542290"/>
            <a:chOff x="1946" y="6523"/>
            <a:chExt cx="13080" cy="85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46" y="6523"/>
              <a:ext cx="9600" cy="85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412" y="6523"/>
              <a:ext cx="3615" cy="855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1815" y="4309110"/>
            <a:ext cx="3952875" cy="12096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5670" y="4690110"/>
            <a:ext cx="1323975" cy="4476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090" y="4499610"/>
            <a:ext cx="1485900" cy="101917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821815" y="5518785"/>
            <a:ext cx="8559800" cy="770890"/>
            <a:chOff x="1927" y="8163"/>
            <a:chExt cx="13480" cy="121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" y="8163"/>
              <a:ext cx="9300" cy="121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993" y="8188"/>
              <a:ext cx="4414" cy="1165"/>
            </a:xfrm>
            <a:prstGeom prst="rect">
              <a:avLst/>
            </a:prstGeom>
          </p:spPr>
        </p:pic>
      </p:grp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7195" y="859790"/>
            <a:ext cx="11357610" cy="2091690"/>
          </a:xfrm>
          <a:prstGeom prst="rect">
            <a:avLst/>
          </a:prstGeom>
          <a:blipFill rotWithShape="1">
            <a:blip r:embed="rId2"/>
            <a:stretch>
              <a:fillRect r="-1107"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17195" y="3028315"/>
            <a:ext cx="11186795" cy="1240790"/>
            <a:chOff x="657" y="4769"/>
            <a:chExt cx="17617" cy="195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r="57634"/>
            <a:stretch>
              <a:fillRect/>
            </a:stretch>
          </p:blipFill>
          <p:spPr>
            <a:xfrm>
              <a:off x="657" y="4769"/>
              <a:ext cx="3821" cy="195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362" y="4903"/>
              <a:ext cx="8913" cy="168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56359"/>
            <a:stretch>
              <a:fillRect/>
            </a:stretch>
          </p:blipFill>
          <p:spPr>
            <a:xfrm>
              <a:off x="4751" y="4769"/>
              <a:ext cx="3936" cy="1955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561975" y="4563110"/>
            <a:ext cx="9681210" cy="1593215"/>
            <a:chOff x="1001" y="6669"/>
            <a:chExt cx="15246" cy="2509"/>
          </a:xfrm>
        </p:grpSpPr>
        <p:grpSp>
          <p:nvGrpSpPr>
            <p:cNvPr id="14" name="组合 13"/>
            <p:cNvGrpSpPr/>
            <p:nvPr/>
          </p:nvGrpSpPr>
          <p:grpSpPr>
            <a:xfrm>
              <a:off x="1623" y="6669"/>
              <a:ext cx="14118" cy="1774"/>
              <a:chOff x="1623" y="6669"/>
              <a:chExt cx="14118" cy="1774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623" y="7143"/>
                <a:ext cx="955" cy="77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en-US" altLang="zh-CN" sz="260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6.</a:t>
                </a:r>
              </a:p>
            </p:txBody>
          </p: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088" y="6669"/>
                <a:ext cx="9263" cy="1774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/>
              <a:srcRect r="57258" b="1157"/>
              <a:stretch>
                <a:fillRect/>
              </a:stretch>
            </p:blipFill>
            <p:spPr>
              <a:xfrm>
                <a:off x="11236" y="7077"/>
                <a:ext cx="4505" cy="854"/>
              </a:xfrm>
              <a:prstGeom prst="rect">
                <a:avLst/>
              </a:prstGeom>
            </p:spPr>
          </p:pic>
        </p:grpSp>
        <p:grpSp>
          <p:nvGrpSpPr>
            <p:cNvPr id="17" name="组合 16"/>
            <p:cNvGrpSpPr/>
            <p:nvPr/>
          </p:nvGrpSpPr>
          <p:grpSpPr>
            <a:xfrm>
              <a:off x="1001" y="8360"/>
              <a:ext cx="15246" cy="819"/>
              <a:chOff x="1001" y="8360"/>
              <a:chExt cx="15246" cy="819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  <a:biLevel thresh="50000"/>
              </a:blip>
              <a:stretch>
                <a:fillRect/>
              </a:stretch>
            </p:blipFill>
            <p:spPr>
              <a:xfrm>
                <a:off x="1001" y="8399"/>
                <a:ext cx="8754" cy="780"/>
              </a:xfrm>
              <a:prstGeom prst="rect">
                <a:avLst/>
              </a:prstGeom>
            </p:spPr>
          </p:pic>
          <p:sp>
            <p:nvSpPr>
              <p:cNvPr id="16" name="文本框 15"/>
              <p:cNvSpPr txBox="1"/>
              <p:nvPr/>
            </p:nvSpPr>
            <p:spPr>
              <a:xfrm>
                <a:off x="9601" y="8360"/>
                <a:ext cx="6646" cy="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</a:lstStyle>
              <a:p>
                <a:r>
                  <a:rPr lang="zh-CN" altLang="en-US" sz="260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为</a:t>
                </a:r>
                <a:r>
                  <a:rPr lang="en-US" altLang="zh-CN" sz="2600" u="sng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                    </a:t>
                </a:r>
                <a:r>
                  <a:rPr lang="en-US" altLang="zh-CN" sz="260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.</a:t>
                </a:r>
              </a:p>
            </p:txBody>
          </p:sp>
        </p:grp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1085" y="2425065"/>
            <a:ext cx="403860" cy="5270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0305" y="5591175"/>
            <a:ext cx="741045" cy="53721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42620" y="1999615"/>
            <a:ext cx="11138535" cy="136525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11480" y="218440"/>
            <a:ext cx="11369675" cy="2114550"/>
            <a:chOff x="648" y="710"/>
            <a:chExt cx="17905" cy="3330"/>
          </a:xfrm>
        </p:grpSpPr>
        <p:sp>
          <p:nvSpPr>
            <p:cNvPr id="2" name="文本框 1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648" y="1279"/>
              <a:ext cx="17905" cy="2761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zh-CN"/>
              </a:defPPr>
            </a:lstStyle>
            <a:p>
              <a:r>
                <a:rPr lang="zh-CN" altLang="en-US">
                  <a:noFill/>
                </a:rPr>
                <a:t> 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r="38176"/>
            <a:stretch>
              <a:fillRect/>
            </a:stretch>
          </p:blipFill>
          <p:spPr>
            <a:xfrm>
              <a:off x="11805" y="710"/>
              <a:ext cx="5253" cy="180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60834" t="1958" b="-1958"/>
            <a:stretch>
              <a:fillRect/>
            </a:stretch>
          </p:blipFill>
          <p:spPr>
            <a:xfrm>
              <a:off x="648" y="2121"/>
              <a:ext cx="2951" cy="1597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3894" y="2569"/>
              <a:ext cx="2718" cy="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</a:lstStyle>
            <a:p>
              <a:pPr algn="l"/>
              <a:r>
                <a:rPr lang="zh-CN" altLang="en-US" sz="270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的解相同.</a:t>
              </a:r>
              <a:endParaRPr lang="zh-CN" altLang="en-US" sz="27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91895" y="3143250"/>
            <a:ext cx="10039350" cy="1085850"/>
            <a:chOff x="1307" y="6768"/>
            <a:chExt cx="15810" cy="171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07" y="7218"/>
              <a:ext cx="9660" cy="81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967" y="6768"/>
              <a:ext cx="6150" cy="171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658620" y="3843655"/>
            <a:ext cx="6898640" cy="1085850"/>
            <a:chOff x="1307" y="8028"/>
            <a:chExt cx="10864" cy="171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07" y="8028"/>
              <a:ext cx="5145" cy="171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37" y="8312"/>
              <a:ext cx="5835" cy="1065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1220470" y="4723130"/>
            <a:ext cx="8949055" cy="676910"/>
            <a:chOff x="1922" y="7438"/>
            <a:chExt cx="14093" cy="1066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2" y="7438"/>
              <a:ext cx="5835" cy="1065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11" y="7440"/>
              <a:ext cx="8805" cy="1065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819785" y="5193030"/>
            <a:ext cx="10961370" cy="637540"/>
            <a:chOff x="1290" y="9117"/>
            <a:chExt cx="17262" cy="100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90" y="9117"/>
              <a:ext cx="2490" cy="100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64" y="9117"/>
              <a:ext cx="2490" cy="1005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30" y="9117"/>
              <a:ext cx="8805" cy="975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502" y="9117"/>
              <a:ext cx="4050" cy="975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1658620" y="5664200"/>
            <a:ext cx="7459980" cy="618490"/>
            <a:chOff x="2612" y="9265"/>
            <a:chExt cx="11748" cy="974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12" y="9265"/>
              <a:ext cx="7050" cy="975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46" y="9342"/>
              <a:ext cx="4815" cy="870"/>
            </a:xfrm>
            <a:prstGeom prst="rect">
              <a:avLst/>
            </a:prstGeom>
          </p:spPr>
        </p:pic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620" y="3364865"/>
            <a:ext cx="549275" cy="521335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5455" y="982980"/>
            <a:ext cx="11260455" cy="4453890"/>
          </a:xfrm>
          <a:prstGeom prst="rect">
            <a:avLst/>
          </a:prstGeom>
          <a:blipFill rotWithShape="1">
            <a:blip r:embed="rId2"/>
            <a:stretch>
              <a:fillRect r="-778"/>
            </a:stretch>
          </a:blipFill>
        </p:spPr>
        <p:txBody>
          <a:bodyPr/>
          <a:lstStyle>
            <a:defPPr>
              <a:defRPr lang="zh-CN"/>
            </a:defPPr>
          </a:lstStyle>
          <a:p>
            <a:r>
              <a:rPr lang="zh-CN" altLang="en-US">
                <a:noFill/>
              </a:rPr>
              <a:t> 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5" y="1208405"/>
            <a:ext cx="6534150" cy="5429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65620" y="1189355"/>
            <a:ext cx="2505075" cy="561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695" y="1751330"/>
            <a:ext cx="4886325" cy="9715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96695" y="2649855"/>
            <a:ext cx="7077075" cy="74295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496695" y="3921760"/>
            <a:ext cx="9438005" cy="742950"/>
            <a:chOff x="2357" y="5505"/>
            <a:chExt cx="14863" cy="117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57" y="5505"/>
              <a:ext cx="11145" cy="117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/>
            <a:srcRect r="53496"/>
            <a:stretch>
              <a:fillRect/>
            </a:stretch>
          </p:blipFill>
          <p:spPr>
            <a:xfrm>
              <a:off x="13502" y="5505"/>
              <a:ext cx="3718" cy="117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1496695" y="4458970"/>
            <a:ext cx="6144260" cy="742950"/>
            <a:chOff x="2357" y="6197"/>
            <a:chExt cx="9676" cy="117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57" y="6197"/>
              <a:ext cx="7470" cy="117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93" y="6279"/>
              <a:ext cx="2340" cy="1005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6695" y="5011420"/>
            <a:ext cx="5495925" cy="6096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99415" y="1121410"/>
            <a:ext cx="11393805" cy="4453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fontAlgn="auto">
              <a:lnSpc>
                <a:spcPct val="150000"/>
              </a:lnSpc>
            </a:pP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lang="en-US" altLang="zh-CN" sz="270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2019·贵州贵阳）某文具店最近有A，B两款毕业纪念册比较畅销，近两周的销售情况是：第一周A款销售数量是15本，B款销售数量是10本，销售总价是230元；第二周A款销售数量是20本，B款销售数量是10本，销售总价是280元.</a:t>
            </a:r>
          </a:p>
          <a:p>
            <a:pPr fontAlgn="auto">
              <a:lnSpc>
                <a:spcPct val="150000"/>
              </a:lnSpc>
            </a:pP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（1）求A，B两款毕业纪念册的销售单价；</a:t>
            </a:r>
          </a:p>
          <a:p>
            <a:pPr fontAlgn="auto">
              <a:lnSpc>
                <a:spcPct val="150000"/>
              </a:lnSpc>
            </a:pPr>
            <a:r>
              <a:rPr lang="zh-CN" altLang="en-US" sz="2700">
                <a:latin typeface="宋体" panose="02010600030101010101" pitchFamily="2" charset="-122"/>
                <a:ea typeface="宋体" panose="02010600030101010101" pitchFamily="2" charset="-122"/>
              </a:rPr>
              <a:t>（2）若某班准备用不超过529元购买这两种款式的毕业纪念册共60本，求最多能够买多少本A款毕业纪念册？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/>
          <p:cNvGrpSpPr/>
          <p:nvPr/>
        </p:nvGrpSpPr>
        <p:grpSpPr>
          <a:xfrm>
            <a:off x="424815" y="1159510"/>
            <a:ext cx="10998835" cy="984250"/>
            <a:chOff x="650" y="1749"/>
            <a:chExt cx="17321" cy="1550"/>
          </a:xfrm>
        </p:grpSpPr>
        <p:grpSp>
          <p:nvGrpSpPr>
            <p:cNvPr id="4" name="组合 3"/>
            <p:cNvGrpSpPr/>
            <p:nvPr/>
          </p:nvGrpSpPr>
          <p:grpSpPr>
            <a:xfrm>
              <a:off x="1715" y="1749"/>
              <a:ext cx="16256" cy="1050"/>
              <a:chOff x="871" y="1749"/>
              <a:chExt cx="16256" cy="1050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71" y="1749"/>
                <a:ext cx="10245" cy="1050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rcRect r="31834" b="-3111"/>
              <a:stretch>
                <a:fillRect/>
              </a:stretch>
            </p:blipFill>
            <p:spPr>
              <a:xfrm>
                <a:off x="10901" y="1824"/>
                <a:ext cx="6227" cy="928"/>
              </a:xfrm>
              <a:prstGeom prst="rect">
                <a:avLst/>
              </a:prstGeom>
            </p:spPr>
          </p:pic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0" y="2399"/>
              <a:ext cx="2940" cy="900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509395" y="1863090"/>
            <a:ext cx="6817995" cy="1085850"/>
            <a:chOff x="2358" y="2857"/>
            <a:chExt cx="10737" cy="171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58" y="3299"/>
              <a:ext cx="2400" cy="82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31" y="2857"/>
              <a:ext cx="8565" cy="1710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501650" y="2948940"/>
            <a:ext cx="10688320" cy="407035"/>
            <a:chOff x="771" y="4567"/>
            <a:chExt cx="16832" cy="641"/>
          </a:xfrm>
        </p:grpSpPr>
        <p:grpSp>
          <p:nvGrpSpPr>
            <p:cNvPr id="14" name="组合 13"/>
            <p:cNvGrpSpPr/>
            <p:nvPr/>
          </p:nvGrpSpPr>
          <p:grpSpPr>
            <a:xfrm>
              <a:off x="771" y="4624"/>
              <a:ext cx="13593" cy="584"/>
              <a:chOff x="3590" y="4672"/>
              <a:chExt cx="13593" cy="584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90" y="4672"/>
                <a:ext cx="2625" cy="585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083" y="4672"/>
                <a:ext cx="11100" cy="585"/>
              </a:xfrm>
              <a:prstGeom prst="rect">
                <a:avLst/>
              </a:prstGeom>
            </p:spPr>
          </p:pic>
        </p:grp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243" y="4567"/>
              <a:ext cx="3360" cy="615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1101090" y="4013200"/>
            <a:ext cx="9896475" cy="389890"/>
            <a:chOff x="1715" y="5840"/>
            <a:chExt cx="15585" cy="61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15" y="5840"/>
              <a:ext cx="7785" cy="61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00" y="5840"/>
              <a:ext cx="7800" cy="615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1522730" y="4563110"/>
            <a:ext cx="7533640" cy="440055"/>
            <a:chOff x="771" y="6455"/>
            <a:chExt cx="11864" cy="693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1" y="6455"/>
              <a:ext cx="3450" cy="615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21" y="6534"/>
              <a:ext cx="8415" cy="615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1522730" y="5085715"/>
            <a:ext cx="5274310" cy="438150"/>
            <a:chOff x="2379" y="7529"/>
            <a:chExt cx="8306" cy="69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379" y="7572"/>
              <a:ext cx="2805" cy="615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85" y="7529"/>
              <a:ext cx="5700" cy="690"/>
            </a:xfrm>
            <a:prstGeom prst="rect">
              <a:avLst/>
            </a:prstGeom>
          </p:spPr>
        </p:pic>
      </p:grp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UNIT_PLACING_PICTURE_USER_VIEWPORT" val="{&quot;height&quot;:2640,&quot;width&quot;:4875}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131</Paragraphs>
  <Slides>39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baseType="lpstr" size="40">
      <vt:lpstr>Office 主题</vt:lpstr>
      <vt:lpstr>Slide 1</vt:lpstr>
      <vt:lpstr>Slide 2</vt:lpstr>
      <vt:lpstr>考点解读</vt:lpstr>
      <vt:lpstr>Slide 4</vt:lpstr>
      <vt:lpstr>考点秘籍</vt:lpstr>
      <vt:lpstr>Slide 6</vt:lpstr>
      <vt:lpstr>Slide 7</vt:lpstr>
      <vt:lpstr>Slide 8</vt:lpstr>
      <vt:lpstr>Slide 9</vt:lpstr>
      <vt:lpstr>Slide 10</vt:lpstr>
      <vt:lpstr>Slide 11</vt:lpstr>
      <vt:lpstr>名师讲解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基础闯关</vt:lpstr>
      <vt:lpstr>Slide 27</vt:lpstr>
      <vt:lpstr>Slide 28</vt:lpstr>
      <vt:lpstr>Slide 29</vt:lpstr>
      <vt:lpstr>Slide 30</vt:lpstr>
      <vt:lpstr>提分强练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240</cp:revision>
  <dcterms:created xsi:type="dcterms:W3CDTF">2019-06-19T02:08:00Z</dcterms:created>
  <dcterms:modified xsi:type="dcterms:W3CDTF">2021-10-21T01:19:23Z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F247A61FE6924CCE9C3B3B52154FD3B3</vt:lpwstr>
  </property>
  <property fmtid="{D5CDD505-2E9C-101B-9397-08002B2CF9AE}" pid="3" name="KSOProductBuildVer">
    <vt:lpwstr>2052-11.1.0.11365</vt:lpwstr>
  </property>
</Properties>
</file>