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251" r:id="rId1"/>
    <p:sldMasterId id="2147486288" r:id="rId2"/>
  </p:sldMasterIdLst>
  <p:notesMasterIdLst>
    <p:notesMasterId r:id="rId3"/>
  </p:notesMasterIdLst>
  <p:sldIdLst>
    <p:sldId id="1539" r:id="rId4"/>
    <p:sldId id="1544" r:id="rId5"/>
    <p:sldId id="1549" r:id="rId6"/>
    <p:sldId id="1554" r:id="rId7"/>
    <p:sldId id="1561" r:id="rId9"/>
    <p:sldId id="1564" r:id="rId10"/>
    <p:sldId id="1567" r:id="rId11"/>
    <p:sldId id="1571" r:id="rId12"/>
    <p:sldId id="1578" r:id="rId14"/>
    <p:sldId id="1581" r:id="rId15"/>
    <p:sldId id="1584" r:id="rId16"/>
    <p:sldId id="1587" r:id="rId17"/>
    <p:sldId id="1591" r:id="rId18"/>
    <p:sldId id="1598" r:id="rId20"/>
    <p:sldId id="1601" r:id="rId21"/>
    <p:sldId id="1604" r:id="rId22"/>
    <p:sldId id="1607" r:id="rId23"/>
    <p:sldId id="1611" r:id="rId24"/>
    <p:sldId id="1618" r:id="rId26"/>
    <p:sldId id="1621" r:id="rId27"/>
    <p:sldId id="1624" r:id="rId28"/>
    <p:sldId id="1627" r:id="rId29"/>
    <p:sldId id="1631" r:id="rId30"/>
    <p:sldId id="1638" r:id="rId32"/>
    <p:sldId id="1641" r:id="rId33"/>
    <p:sldId id="1644" r:id="rId34"/>
    <p:sldId id="1647" r:id="rId35"/>
    <p:sldId id="1651" r:id="rId36"/>
    <p:sldId id="1658" r:id="rId38"/>
    <p:sldId id="1661" r:id="rId39"/>
    <p:sldId id="1664" r:id="rId40"/>
    <p:sldId id="1667" r:id="rId41"/>
    <p:sldId id="1671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52" r:id="rId1"/>
    <p:sldLayoutId id="2147486253" r:id="rId2"/>
    <p:sldLayoutId id="2147486254" r:id="rId3"/>
    <p:sldLayoutId id="2147486255" r:id="rId4"/>
    <p:sldLayoutId id="2147486256" r:id="rId5"/>
    <p:sldLayoutId id="2147486257" r:id="rId6"/>
    <p:sldLayoutId id="2147486258" r:id="rId7"/>
    <p:sldLayoutId id="2147486259" r:id="rId8"/>
    <p:sldLayoutId id="2147486260" r:id="rId9"/>
    <p:sldLayoutId id="2147486261" r:id="rId10"/>
    <p:sldLayoutId id="21474862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289" r:id="rId1"/>
    <p:sldLayoutId id="2147486290" r:id="rId2"/>
    <p:sldLayoutId id="2147486291" r:id="rId3"/>
    <p:sldLayoutId id="2147486292" r:id="rId4"/>
    <p:sldLayoutId id="2147486293" r:id="rId5"/>
    <p:sldLayoutId id="2147486294" r:id="rId6"/>
    <p:sldLayoutId id="2147486295" r:id="rId7"/>
    <p:sldLayoutId id="2147486296" r:id="rId8"/>
    <p:sldLayoutId id="2147486297" r:id="rId9"/>
    <p:sldLayoutId id="2147486298" r:id="rId10"/>
    <p:sldLayoutId id="21474862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企业管理中的人才选拔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人才选拔的重要性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人才选拔的原则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人才选拔的途径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人才选拔的方法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人才选拔的实践案例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人才选拔的重要性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人才是企业发展的核心资源</a:t>
            </a:r>
            <a:endParaRPr altLang="en-US" lang="zh-CN"/>
          </a:p>
        </p:txBody>
      </p:sp>
      <p:sp>
        <p:nvSpPr>
          <p:cNvPr id="1048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人才是企业最重要的资产，能够提高企业的竞争力和创新能力。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优秀的人才能够为企业带来更多的机会和收益，促进企业的可持续发展。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人才选拔是企业发展的重要环节，能够为企业提供源源不断的人才支持。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只有重视人才选拔，才能够让企业不断壮大，实现长期的发展目标。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人才选拔对企业战略实施的影响</a:t>
            </a:r>
            <a:endParaRPr altLang="en-US" lang="zh-CN"/>
          </a:p>
        </p:txBody>
      </p:sp>
      <p:sp>
        <p:nvSpPr>
          <p:cNvPr id="104901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人才选拔是战略实施的关键：优秀的人才能够将企业战略转化为实际操作，实现战略目标。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人才选拔影响企业竞争力：拥有高素质、专业化的人才队伍可以提高企业在市场中的竞争力。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人才选拔影响企业创新能力：具有创新思维和创新能力的人才能够推动企业不断发展和进步。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人才选拔影响企业文化建设：优秀的人才能够传承和弘扬企业文化，营造良好的工作氛围。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人才选拔对企业文化塑造的作用</a:t>
            </a:r>
            <a:endParaRPr altLang="en-US" lang="zh-CN"/>
          </a:p>
        </p:txBody>
      </p:sp>
      <p:sp>
        <p:nvSpPr>
          <p:cNvPr id="104907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选拔优秀人才，树立企业形象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促进团队协作，形成良好氛围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激发员工潜力，提高企业绩效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传承企业文化，实现可持续发展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人才选拔的原则</a:t>
            </a:r>
            <a:endParaRPr altLang="en-US" lang="zh-CN"/>
          </a:p>
        </p:txBody>
      </p:sp>
      <p:sp>
        <p:nvSpPr>
          <p:cNvPr id="10491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94444" lnSpcReduction="10000"/>
          </a:bodyPr>
          <a:p>
            <a:r>
              <a:rPr altLang="en-US" lang="zh-CN"/>
              <a:t>德才兼备原则的定义：德才兼备原则是指企业在选拔人才时，既要注重候选人的专业技能和才能，又要考察其品德和道德素质。 </a:t>
            </a:r>
            <a:endParaRPr altLang="en-US" lang="zh-CN"/>
          </a:p>
          <a:p>
            <a:r>
              <a:rPr altLang="en-US" lang="zh-CN"/>
              <a:t>德才兼备原则的重要性：德才兼备原则是企业选拔人才的重要标准。一个具备良好品德和道德素质的员工，能够更好地融入企业文化，遵守企业规章制度，为企业的发展做出积极贡献。 </a:t>
            </a:r>
            <a:endParaRPr altLang="en-US" lang="zh-CN"/>
          </a:p>
          <a:p>
            <a:r>
              <a:rPr altLang="en-US" lang="zh-CN"/>
              <a:t>德才兼备原则的实践应用：企业在选拔人才时，可以通过面试、笔试、背景调查等多种方式，全面考察候选人的专业技能、品德和道德素质。同时，企业还可以建立完善的激励机制，鼓励员工不断提升自身素质，实现个人价值和企业价值的共同提升。 </a:t>
            </a:r>
            <a:endParaRPr altLang="en-US" lang="zh-CN"/>
          </a:p>
          <a:p>
            <a:r>
              <a:rPr altLang="en-US" lang="zh-CN"/>
              <a:t>德才兼备原则的挑战与应对：虽然德才兼备原则是企业选拔人才的重要标准，但在实际操作中可能会遇到一些挑战。例如，如何准确评估候选人的品德和道德素质，如何平衡专业技能和品德的权重等。针对这些挑战，企业可以建立科学的评估体系，完善选拔流程，提高选拔效率和质量。</a:t>
            </a:r>
            <a:endParaRPr altLang="en-US" lang="zh-CN"/>
          </a:p>
        </p:txBody>
      </p:sp>
      <p:sp>
        <p:nvSpPr>
          <p:cNvPr id="10491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德才兼备原则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公平公正原则</a:t>
            </a:r>
            <a:endParaRPr altLang="en-US" lang="zh-CN"/>
          </a:p>
        </p:txBody>
      </p:sp>
      <p:sp>
        <p:nvSpPr>
          <p:cNvPr id="1049232" name="正文"/>
          <p:cNvSpPr txBox="1"/>
          <p:nvPr>
            <p:custDataLst>
              <p:tags r:id="rId1"/>
            </p:custDataLst>
          </p:nvPr>
        </p:nvSpPr>
        <p:spPr>
          <a:xfrm>
            <a:off x="2809086" y="1964404"/>
            <a:ext cx="6566803" cy="59915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定义：公平公正原则是指在人才选拔过程中，企业应遵循公平、公正、公开的原则，确保每个候选人都有平等的机会展示自己的能力和素质。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标题"/>
          <p:cNvSpPr txBox="1"/>
          <p:nvPr>
            <p:custDataLst>
              <p:tags r:id="rId2"/>
            </p:custDataLst>
          </p:nvPr>
        </p:nvSpPr>
        <p:spPr>
          <a:xfrm>
            <a:off x="2809761" y="1452880"/>
            <a:ext cx="6566803" cy="44635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6" name="标题"/>
          <p:cNvSpPr txBox="1"/>
          <p:nvPr>
            <p:custDataLst>
              <p:tags r:id="rId3"/>
            </p:custDataLst>
          </p:nvPr>
        </p:nvSpPr>
        <p:spPr>
          <a:xfrm>
            <a:off x="2809761" y="5118574"/>
            <a:ext cx="6566803" cy="44635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8" name="正文"/>
          <p:cNvSpPr txBox="1"/>
          <p:nvPr>
            <p:custDataLst>
              <p:tags r:id="rId4"/>
            </p:custDataLst>
          </p:nvPr>
        </p:nvSpPr>
        <p:spPr>
          <a:xfrm>
            <a:off x="2809761" y="5630098"/>
            <a:ext cx="6566803" cy="599156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意义：遵循公平公正原则进行人才选拔，有助于企业选拔出真正有才华、有潜力的员工，为企业的发展注入新的活力和动力。同时，也有助于提高企业的社会形象和声誉，吸引更多优秀的人才加入企业。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5"/>
            </p:custDataLst>
          </p:nvPr>
        </p:nvSpPr>
        <p:spPr>
          <a:xfrm>
            <a:off x="2809761" y="3185852"/>
            <a:ext cx="6566803" cy="59915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重要性：公平公正原则是企业管理中人才选拔的核心原则之一，它有助于提高员工的工作积极性和满意度，增强企业的凝聚力和竞争力。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标题"/>
          <p:cNvSpPr txBox="1"/>
          <p:nvPr>
            <p:custDataLst>
              <p:tags r:id="rId6"/>
            </p:custDataLst>
          </p:nvPr>
        </p:nvSpPr>
        <p:spPr>
          <a:xfrm>
            <a:off x="2810436" y="2675003"/>
            <a:ext cx="6566803" cy="44635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4" name="标题"/>
          <p:cNvSpPr txBox="1"/>
          <p:nvPr>
            <p:custDataLst>
              <p:tags r:id="rId7"/>
            </p:custDataLst>
          </p:nvPr>
        </p:nvSpPr>
        <p:spPr>
          <a:xfrm>
            <a:off x="2810436" y="3896451"/>
            <a:ext cx="6566803" cy="44635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46" name="正文"/>
          <p:cNvSpPr txBox="1"/>
          <p:nvPr>
            <p:custDataLst>
              <p:tags r:id="rId8"/>
            </p:custDataLst>
          </p:nvPr>
        </p:nvSpPr>
        <p:spPr>
          <a:xfrm>
            <a:off x="2809761" y="4407975"/>
            <a:ext cx="6566803" cy="599156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实施方法：企业应制定明确的人才选拔标准和流程，确保每个候选人都有机会展示自己的才能和潜力。同时，企业应建立监督机制，对选拔过程进行监督和评估，确保选拔结果的公正性和客观性。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竞争择优原则</a:t>
            </a:r>
            <a:endParaRPr altLang="en-US" lang="zh-CN"/>
          </a:p>
        </p:txBody>
      </p:sp>
      <p:sp>
        <p:nvSpPr>
          <p:cNvPr id="104928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公平：公平公正地选拔人才，避免任人唯亲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竞争：通过竞争选拔优秀人才，提高企业整体竞争力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择优：选择最优秀的人才，为企业创造更大的价值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透明：选拔过程公开透明，让员工了解选拔标准和方法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科学评价原则</a:t>
            </a:r>
            <a:endParaRPr altLang="en-US" lang="zh-CN"/>
          </a:p>
        </p:txBody>
      </p:sp>
      <p:sp>
        <p:nvSpPr>
          <p:cNvPr id="10493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建立科学的评价体系：根据岗位需求和公司战略，制定合理的评价标准和流程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多元化评价方式：采用面试、笔试、案例分析、绩效评估等多种评价方式，全面了解候选人的能力和素质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客观公正：评价过程中要避免主观偏见，确保评价结果的客观公正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及时反馈：评价结果要及时反馈给候选人，帮助其了解自己的优势和不足，为今后的职业发展提供指导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人才选拔的途径</a:t>
            </a:r>
            <a:endParaRPr altLang="en-US" lang="zh-CN"/>
          </a:p>
        </p:txBody>
      </p:sp>
      <p:sp>
        <p:nvSpPr>
          <p:cNvPr id="10494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通过招聘选拔人才</a:t>
            </a:r>
            <a:endParaRPr altLang="en-US" lang="zh-CN"/>
          </a:p>
        </p:txBody>
      </p:sp>
      <p:sp>
        <p:nvSpPr>
          <p:cNvPr id="1049470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注意事项：避免歧视、公平公正等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0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面试技巧：了解应聘者背景、能力、经验等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选拔流程：简历筛选、面试、笔试等环节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2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招聘渠道：校园招聘、社会招聘、内部推荐等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通过内部推荐选拔人才</a:t>
            </a:r>
            <a:endParaRPr altLang="en-US" lang="zh-CN"/>
          </a:p>
        </p:txBody>
      </p:sp>
      <p:sp>
        <p:nvSpPr>
          <p:cNvPr id="104953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内部推荐的激励措施：给予奖励和晋升机会，鼓励员工积极参与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内部推荐的注意事项：避免任人唯亲，确保公平公正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内部推荐的优势：了解企业文化和业务，能够更快适应工作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内部推荐的流程：员工自愿报名或被推荐，经过面试和评估选拔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通过猎头公司选拔人才</a:t>
            </a:r>
            <a:endParaRPr altLang="en-US" lang="zh-CN"/>
          </a:p>
        </p:txBody>
      </p:sp>
      <p:sp>
        <p:nvSpPr>
          <p:cNvPr id="104959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猎头公司与企业合作的方式和流程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猎头公司选拔人才的优缺点及适用范围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猎头公司的定义和作用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猎头公司的人才来源和选拔标准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通过校园招聘选拔人才</a:t>
            </a:r>
            <a:endParaRPr altLang="en-US" lang="zh-CN"/>
          </a:p>
        </p:txBody>
      </p:sp>
      <p:sp>
        <p:nvSpPr>
          <p:cNvPr id="104964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校园招聘的流程和方式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校园招聘的定义和目的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校园招聘的优势和局限性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校园招聘选拔人才的案例分析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人才选拔的方法</a:t>
            </a:r>
            <a:endParaRPr altLang="en-US" lang="zh-CN"/>
          </a:p>
        </p:txBody>
      </p:sp>
      <p:sp>
        <p:nvSpPr>
          <p:cNvPr id="10496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面试法</a:t>
            </a:r>
            <a:endParaRPr altLang="en-US" lang="zh-CN"/>
          </a:p>
        </p:txBody>
      </p:sp>
      <p:sp>
        <p:nvSpPr>
          <p:cNvPr id="1049762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定义：面试法是通过与应聘者面对面交流，了解其知识、技能、经验、性格等方面的一种人才选拔方法。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68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优点：能够直观地了解应聘者的表达能力、沟通能力、思维逻辑等，有助于发现潜在的优秀人才。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74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缺点：面试官的主观判断可能影响选拔结果，同时面试时间较长，成本较高。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0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应用场景：适用于需要较高沟通能力和综合素质的岗位，如管理岗位、销售岗位等。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笔试法</a:t>
            </a:r>
            <a:endParaRPr altLang="en-US" lang="zh-CN"/>
          </a:p>
        </p:txBody>
      </p:sp>
      <p:sp>
        <p:nvSpPr>
          <p:cNvPr id="104982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优点：客观公正、标准化程度高、易于量化评估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定义：通过书面考试的形式，对候选人的知识、技能和素质进行评估的方法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缺点：过于注重知识记忆，可能忽视实际应用能力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应用场景：适用于大规模的招聘和选拔，如校园招聘等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评价中心法</a:t>
            </a:r>
            <a:endParaRPr altLang="en-US" lang="zh-CN"/>
          </a:p>
        </p:txBody>
      </p:sp>
      <p:sp>
        <p:nvSpPr>
          <p:cNvPr id="104987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定义：评价中心法是一种综合性的评估方法，通过模拟实际工作场景，对候选人的能力、技能和素质进行全面评估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特点：多维度、多角度、标准化、客观性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实施流程：制定评估标准、设计评估方案、实施评估、结果反馈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适用范围：适用于高级管理岗位、技术岗位和关键岗位的选拔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情景模拟法</a:t>
            </a:r>
            <a:endParaRPr altLang="en-US" lang="zh-CN"/>
          </a:p>
        </p:txBody>
      </p:sp>
      <p:sp>
        <p:nvSpPr>
          <p:cNvPr id="104992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定义：情景模拟法是一种通过模拟实际工作场景，评估应聘者在实际工作中表现的方法。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优点：能够真实反映应聘者的实际工作能力，帮助企业选拔到更合适的人才。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实施步骤：设计模拟场景，对应聘者进行角色扮演，观察并记录其表现，最后进行评估和反馈。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应用范围：适用于需要较高工作能力的岗位，如销售、客服、管理等。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人才选拔的实践案例</a:t>
            </a:r>
            <a:endParaRPr altLang="en-US" lang="zh-CN"/>
          </a:p>
        </p:txBody>
      </p:sp>
      <p:sp>
        <p:nvSpPr>
          <p:cNvPr id="10499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阿里巴巴的人才选拔实践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腾讯的人才选拔实践</a:t>
            </a:r>
            <a:endParaRPr altLang="en-US" lang="zh-CN"/>
          </a:p>
        </p:txBody>
      </p:sp>
      <p:cxnSp>
        <p:nvCxnSpPr>
          <p:cNvPr id="314589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2879776" y="1852810"/>
            <a:ext cx="0" cy="416783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0080" name="文本框 3"/>
          <p:cNvSpPr txBox="1"/>
          <p:nvPr>
            <p:custDataLst>
              <p:tags r:id="rId2"/>
            </p:custDataLst>
          </p:nvPr>
        </p:nvSpPr>
        <p:spPr>
          <a:xfrm>
            <a:off x="2575129" y="1452880"/>
            <a:ext cx="607997" cy="36752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01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0082" name="文本框 4"/>
          <p:cNvSpPr txBox="1"/>
          <p:nvPr>
            <p:custDataLst>
              <p:tags r:id="rId3"/>
            </p:custDataLst>
          </p:nvPr>
        </p:nvSpPr>
        <p:spPr>
          <a:xfrm>
            <a:off x="3183126" y="1453528"/>
            <a:ext cx="6428044" cy="367520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背景介绍：腾讯作为国内领先的互联网企业，在人才选拔方面一直注重实践和创新，通过不断探索和实践，形成了具有自身特色的人才选拔体系。 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084" name="文本框 5"/>
          <p:cNvSpPr txBox="1"/>
          <p:nvPr>
            <p:custDataLst>
              <p:tags r:id="rId4"/>
            </p:custDataLst>
          </p:nvPr>
        </p:nvSpPr>
        <p:spPr>
          <a:xfrm>
            <a:off x="3183126" y="1820401"/>
            <a:ext cx="6428044" cy="53734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086" name="文本框 6"/>
          <p:cNvSpPr txBox="1"/>
          <p:nvPr>
            <p:custDataLst>
              <p:tags r:id="rId5"/>
            </p:custDataLst>
          </p:nvPr>
        </p:nvSpPr>
        <p:spPr>
          <a:xfrm>
            <a:off x="2575129" y="2419971"/>
            <a:ext cx="607997" cy="36752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02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0088" name="文本框 7"/>
          <p:cNvSpPr txBox="1"/>
          <p:nvPr>
            <p:custDataLst>
              <p:tags r:id="rId6"/>
            </p:custDataLst>
          </p:nvPr>
        </p:nvSpPr>
        <p:spPr>
          <a:xfrm>
            <a:off x="3183126" y="2419971"/>
            <a:ext cx="6428044" cy="367520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选拔流程：腾讯的人才选拔流程包括简历筛选、面试、背景调查等多个环节，通过科学的方法和工具，确保选拔出的人才具备岗位所需的能力和素质。 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090" name="文本框 8"/>
          <p:cNvSpPr txBox="1"/>
          <p:nvPr>
            <p:custDataLst>
              <p:tags r:id="rId7"/>
            </p:custDataLst>
          </p:nvPr>
        </p:nvSpPr>
        <p:spPr>
          <a:xfrm>
            <a:off x="3183126" y="2789436"/>
            <a:ext cx="6428044" cy="53734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092" name="文本框 9"/>
          <p:cNvSpPr txBox="1"/>
          <p:nvPr>
            <p:custDataLst>
              <p:tags r:id="rId8"/>
            </p:custDataLst>
          </p:nvPr>
        </p:nvSpPr>
        <p:spPr>
          <a:xfrm>
            <a:off x="2575129" y="3389007"/>
            <a:ext cx="607997" cy="36752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03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0094" name="文本框 10"/>
          <p:cNvSpPr txBox="1"/>
          <p:nvPr>
            <p:custDataLst>
              <p:tags r:id="rId9"/>
            </p:custDataLst>
          </p:nvPr>
        </p:nvSpPr>
        <p:spPr>
          <a:xfrm>
            <a:off x="3183126" y="3389007"/>
            <a:ext cx="6428044" cy="367520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实践案例：腾讯在人才选拔实践中，注重从实际出发，针对不同岗位和业务需求，采用不同的选拔方法和标准。例如，针对技术岗位，注重考察候选人的技术能力和项目经验；针对管理岗位，注重考察候选人的领导力和团队协作能力。 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096" name="文本框 12"/>
          <p:cNvSpPr txBox="1"/>
          <p:nvPr>
            <p:custDataLst>
              <p:tags r:id="rId10"/>
            </p:custDataLst>
          </p:nvPr>
        </p:nvSpPr>
        <p:spPr>
          <a:xfrm>
            <a:off x="3183126" y="3757175"/>
            <a:ext cx="6428044" cy="53734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098" name="文本框 16"/>
          <p:cNvSpPr txBox="1"/>
          <p:nvPr>
            <p:custDataLst>
              <p:tags r:id="rId11"/>
            </p:custDataLst>
          </p:nvPr>
        </p:nvSpPr>
        <p:spPr>
          <a:xfrm>
            <a:off x="2575129" y="4356746"/>
            <a:ext cx="607997" cy="36752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04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0100" name="文本框 17"/>
          <p:cNvSpPr txBox="1"/>
          <p:nvPr>
            <p:custDataLst>
              <p:tags r:id="rId12"/>
            </p:custDataLst>
          </p:nvPr>
        </p:nvSpPr>
        <p:spPr>
          <a:xfrm>
            <a:off x="3183126" y="4356746"/>
            <a:ext cx="6428044" cy="367520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经验总结：腾讯在人才选拔实践中，不断总结经验教训，不断完善选拔流程和方法。同时，也注重与业界交流和分享，为其他企业提供有益的参考和借鉴。 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102" name="文本框 18"/>
          <p:cNvSpPr txBox="1"/>
          <p:nvPr>
            <p:custDataLst>
              <p:tags r:id="rId13"/>
            </p:custDataLst>
          </p:nvPr>
        </p:nvSpPr>
        <p:spPr>
          <a:xfrm>
            <a:off x="3183126" y="4724914"/>
            <a:ext cx="6428044" cy="53734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104" name="文本框 22"/>
          <p:cNvSpPr txBox="1"/>
          <p:nvPr>
            <p:custDataLst>
              <p:tags r:id="rId14"/>
            </p:custDataLst>
          </p:nvPr>
        </p:nvSpPr>
        <p:spPr>
          <a:xfrm>
            <a:off x="2575129" y="5324485"/>
            <a:ext cx="607997" cy="367520"/>
          </a:xfrm>
          <a:prstGeom prst="rect"/>
          <a:noFill/>
        </p:spPr>
        <p:txBody>
          <a:bodyPr rtlCol="0" wrap="square">
            <a:normAutofit fontScale="8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j-ea"/>
                <a:ea typeface="+mj-ea"/>
                <a:cs typeface="+mj-lt"/>
                <a:sym typeface="+mn-ea"/>
              </a:rPr>
              <a:t>05</a:t>
            </a:r>
            <a:endParaRPr altLang="zh-CN" b="1" lang="en-US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j-ea"/>
              <a:ea typeface="+mj-ea"/>
              <a:cs typeface="+mj-lt"/>
              <a:sym typeface="+mn-ea"/>
            </a:endParaRPr>
          </a:p>
        </p:txBody>
      </p:sp>
      <p:sp>
        <p:nvSpPr>
          <p:cNvPr id="1050106" name="文本框 23"/>
          <p:cNvSpPr txBox="1"/>
          <p:nvPr>
            <p:custDataLst>
              <p:tags r:id="rId15"/>
            </p:custDataLst>
          </p:nvPr>
        </p:nvSpPr>
        <p:spPr>
          <a:xfrm>
            <a:off x="3183126" y="5324485"/>
            <a:ext cx="6428044" cy="367520"/>
          </a:xfrm>
          <a:prstGeom prst="rect"/>
          <a:noFill/>
        </p:spPr>
        <p:txBody>
          <a:bodyPr anchor="ctr" anchorCtr="0" rtlCol="0" wrap="square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b="1" lang="zh-CN">
                <a:solidFill>
                  <a:schemeClr val="accent1"/>
                </a:solidFill>
                <a:latin typeface="+mj-ea"/>
                <a:ea typeface="+mj-ea"/>
                <a:cs typeface="獅尾XD珍珠SC-Light" panose="020B0500000000000000" charset="-120"/>
                <a:sym typeface="+mn-ea"/>
              </a:rPr>
              <a:t>未来展望：随着互联网行业的不断发展，腾讯将继续加强人才选拔工作，不断完善选拔流程和方法，为企业的持续发展提供有力的人才保障。</a:t>
            </a:r>
            <a:endParaRPr b="1" lang="zh-CN">
              <a:solidFill>
                <a:schemeClr val="accent1"/>
              </a:solidFill>
              <a:latin typeface="+mj-ea"/>
              <a:ea typeface="+mj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108" name="文本框 24"/>
          <p:cNvSpPr txBox="1"/>
          <p:nvPr>
            <p:custDataLst>
              <p:tags r:id="rId16"/>
            </p:custDataLst>
          </p:nvPr>
        </p:nvSpPr>
        <p:spPr>
          <a:xfrm>
            <a:off x="3183126" y="5692653"/>
            <a:ext cx="6428044" cy="53734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899" name="直接连接符 25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2879776" y="2787491"/>
            <a:ext cx="0" cy="416783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901" name="直接连接符 26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2879776" y="3757175"/>
            <a:ext cx="0" cy="416783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903" name="直接连接符 27"/>
          <p:cNvCxnSpPr>
            <a:cxnSpLocks/>
          </p:cNvCxnSpPr>
          <p:nvPr>
            <p:custDataLst>
              <p:tags r:id="rId19"/>
            </p:custDataLst>
          </p:nvPr>
        </p:nvCxnSpPr>
        <p:spPr>
          <a:xfrm flipV="1">
            <a:off x="2879776" y="4726859"/>
            <a:ext cx="0" cy="416783"/>
          </a:xfrm>
          <a:prstGeom prst="line"/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华为的人才选拔实践</a:t>
            </a:r>
            <a:endParaRPr altLang="en-US" lang="zh-CN"/>
          </a:p>
        </p:txBody>
      </p:sp>
      <p:sp>
        <p:nvSpPr>
          <p:cNvPr id="1050144" name="正文"/>
          <p:cNvSpPr txBox="1"/>
          <p:nvPr>
            <p:custDataLst>
              <p:tags r:id="rId1"/>
            </p:custDataLst>
          </p:nvPr>
        </p:nvSpPr>
        <p:spPr>
          <a:xfrm>
            <a:off x="3179679" y="5583111"/>
            <a:ext cx="5823125" cy="646539"/>
          </a:xfrm>
          <a:prstGeom prst="rect"/>
          <a:noFill/>
        </p:spPr>
        <p:txBody>
          <a:bodyPr anchor="t" anchorCtr="0" bIns="0" lIns="0" rIns="0" rtlCol="0" tIns="0" wrap="square">
            <a:normAutofit fontScale="6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华为的人才选拔流程：华为在选拔管理人员时，会先进行岗位分析，确定招聘需求和招聘标准。然后通过简历筛选、面试、背景调查等环节进行筛选。最后根据面试结果和背景调查情况，确定是否录用。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标题"/>
          <p:cNvSpPr txBox="1"/>
          <p:nvPr>
            <p:custDataLst>
              <p:tags r:id="rId2"/>
            </p:custDataLst>
          </p:nvPr>
        </p:nvSpPr>
        <p:spPr>
          <a:xfrm>
            <a:off x="3179679" y="5116804"/>
            <a:ext cx="5823125" cy="431026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148" name="正文"/>
          <p:cNvSpPr txBox="1"/>
          <p:nvPr>
            <p:custDataLst>
              <p:tags r:id="rId3"/>
            </p:custDataLst>
          </p:nvPr>
        </p:nvSpPr>
        <p:spPr>
          <a:xfrm>
            <a:off x="3183480" y="4362858"/>
            <a:ext cx="5823125" cy="646539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人才选拔标准：华为在选拔管理人员时，主要依靠4大类操作人员、中层管理人员、中高级管理人员、高级管理人员。华为的薪酬主要依靠岗位、绩效、市场参考来定位的，也就是个人能拿多少钱，就看个人处于什么样的岗位，做了多少贡献，能力如何，再与市场做个对比计算出来的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标题"/>
          <p:cNvSpPr txBox="1"/>
          <p:nvPr>
            <p:custDataLst>
              <p:tags r:id="rId4"/>
            </p:custDataLst>
          </p:nvPr>
        </p:nvSpPr>
        <p:spPr>
          <a:xfrm>
            <a:off x="3183480" y="3895919"/>
            <a:ext cx="5823125" cy="431026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152" name="正文"/>
          <p:cNvSpPr txBox="1"/>
          <p:nvPr>
            <p:custDataLst>
              <p:tags r:id="rId5"/>
            </p:custDataLst>
          </p:nvPr>
        </p:nvSpPr>
        <p:spPr>
          <a:xfrm>
            <a:off x="3179679" y="1919820"/>
            <a:ext cx="5823125" cy="646539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华为的人才选拔理念：强调能力与市场参考来定位的，也就是个人能拿多少钱，就看个人处于什么样的岗位，做了多少贡献，能力如何，再与市场做个对比计算出来的。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标题"/>
          <p:cNvSpPr txBox="1"/>
          <p:nvPr>
            <p:custDataLst>
              <p:tags r:id="rId6"/>
            </p:custDataLst>
          </p:nvPr>
        </p:nvSpPr>
        <p:spPr>
          <a:xfrm>
            <a:off x="3179679" y="1452880"/>
            <a:ext cx="5823125" cy="431026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156" name="正文"/>
          <p:cNvSpPr txBox="1"/>
          <p:nvPr>
            <p:custDataLst>
              <p:tags r:id="rId7"/>
            </p:custDataLst>
          </p:nvPr>
        </p:nvSpPr>
        <p:spPr>
          <a:xfrm>
            <a:off x="3183480" y="3141339"/>
            <a:ext cx="5823125" cy="646539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人才选拔方式：华为的员工基本分为4大类操作人员、中层管理人员、中高级管理人员、高级管理人员。华为的薪酬主要依靠岗位、绩效、市场参考来定位的，也就是个人能拿多少钱，就看个人处于什么样的岗位，做了多少贡献，能力如何，再与市场做个对比计算出来的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标题"/>
          <p:cNvSpPr txBox="1"/>
          <p:nvPr>
            <p:custDataLst>
              <p:tags r:id="rId8"/>
            </p:custDataLst>
          </p:nvPr>
        </p:nvSpPr>
        <p:spPr>
          <a:xfrm>
            <a:off x="3183480" y="2673766"/>
            <a:ext cx="5823125" cy="431026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京东的人才选拔实践</a:t>
            </a:r>
            <a:endParaRPr altLang="en-US" lang="zh-CN"/>
          </a:p>
        </p:txBody>
      </p:sp>
      <p:sp>
        <p:nvSpPr>
          <p:cNvPr id="105019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选拔流程：通过简历筛选、面试、笔试等环节，全面评估应聘者的综合素质和专业技能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人才选拔理念：以能力和潜力为核心，注重员工个人素质和团队协作能力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选拔方式：采用内部推荐、校园招聘、社会招聘等多种方式，广泛吸引优秀人才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选拔实践效果：通过科学的人才选拔流程，京东成功吸引并留住了一批高素质、有潜力的员工，为企业发展提供了有力的人才保障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人才选拔的未来趋势</a:t>
            </a:r>
            <a:endParaRPr altLang="en-US" lang="zh-CN"/>
          </a:p>
        </p:txBody>
      </p:sp>
      <p:sp>
        <p:nvSpPr>
          <p:cNvPr id="10502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人工智能在人才选拔中的应用</a:t>
            </a:r>
            <a:endParaRPr altLang="en-US" lang="zh-CN"/>
          </a:p>
        </p:txBody>
      </p:sp>
      <p:sp>
        <p:nvSpPr>
          <p:cNvPr id="10503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人工智能技术能够提高人才选拔的效率和准确性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人工智能技术能够减少人为因素对人才选拔的影响，提高选拔的公正性和客观性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人工智能技术能够为企业提供更加全面的人才选拔方案，帮助企业更好地实现人才储备和人才培养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人工智能技术能够通过数据分析和模式识别，帮助企业更好地了解候选人的能力和潜力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数据驱动的人才选拔模式</a:t>
            </a:r>
            <a:endParaRPr altLang="en-US" lang="zh-CN"/>
          </a:p>
        </p:txBody>
      </p:sp>
      <p:sp>
        <p:nvSpPr>
          <p:cNvPr id="105038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0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1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数据来源：多元化数据来源，包括社交媒体、招聘网站等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未来趋势：数据驱动的人才选拔模式将成为未来企业人才选拔的重要趋势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数据应用：将分析结果应用于人才选拔过程中，提高选人用人的准确性和效率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数据分析：运用大数据技术对候选人进行全面、客观的分析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个性化的人才选拔方案</a:t>
            </a:r>
            <a:endParaRPr altLang="en-US" lang="zh-CN"/>
          </a:p>
        </p:txBody>
      </p:sp>
      <p:sp>
        <p:nvSpPr>
          <p:cNvPr id="105046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6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7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7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8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9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针对不同岗位制定个性化的选拔标准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建立完善的人才储备库，为未来发展提供保障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注重候选人的综合素质和潜力评估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结合候选人的特长和潜力进行选拔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跨界融合的人才选拔趋势</a:t>
            </a:r>
            <a:endParaRPr altLang="en-US" lang="zh-CN"/>
          </a:p>
        </p:txBody>
      </p:sp>
      <p:sp>
        <p:nvSpPr>
          <p:cNvPr id="105053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跨界人才选拔的重要性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跨界人才选拔的实践案例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跨界人才选拔的挑战与机遇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跨界人才选拔的未来展望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59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4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8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1016_4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4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4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4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80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1016_4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4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4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2"/>
  <p:tag name="KSO_WM_UNIT_ID" val="diagram20231016_4*m_h_i*1_3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1016_4*m_h_a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16_4*m_h_f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4_2"/>
  <p:tag name="KSO_WM_UNIT_ID" val="diagram20231016_4*m_h_i*1_4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1016_4*m_h_a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1016_4*m_h_f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5_2"/>
  <p:tag name="KSO_WM_UNIT_ID" val="diagram20231016_4*m_h_i*1_5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0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1016_4*m_h_a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1016_4*m_h_f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1016_4*m_h_i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1016_4*m_h_i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31016_4*m_h_i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6.15000000000003,&quot;width&quot;:542.750000000000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2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18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2023-12-19T12:31:01Z</dcterms:created>
  <dcterms:modified xsi:type="dcterms:W3CDTF">2023-12-19T12:31:01Z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76dee1a3dc9046e7a20cf10dc254ab9d_21</vt:lpwstr>
  </property>
</Properties>
</file>