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582" r:id="rId1"/>
    <p:sldMasterId id="2147490619" r:id="rId2"/>
  </p:sldMasterIdLst>
  <p:notesMasterIdLst>
    <p:notesMasterId r:id="rId3"/>
  </p:notesMasterIdLst>
  <p:sldIdLst>
    <p:sldId id="3621" r:id="rId4"/>
    <p:sldId id="3625" r:id="rId5"/>
    <p:sldId id="3628" r:id="rId6"/>
    <p:sldId id="3631" r:id="rId7"/>
    <p:sldId id="3637" r:id="rId9"/>
    <p:sldId id="3640" r:id="rId10"/>
    <p:sldId id="3643" r:id="rId11"/>
    <p:sldId id="3646" r:id="rId12"/>
    <p:sldId id="3649" r:id="rId13"/>
    <p:sldId id="3655" r:id="rId15"/>
    <p:sldId id="3658" r:id="rId16"/>
    <p:sldId id="3661" r:id="rId17"/>
    <p:sldId id="3664" r:id="rId18"/>
    <p:sldId id="3667" r:id="rId19"/>
    <p:sldId id="3673" r:id="rId21"/>
    <p:sldId id="3676" r:id="rId22"/>
    <p:sldId id="3679" r:id="rId23"/>
    <p:sldId id="3682" r:id="rId24"/>
    <p:sldId id="3685" r:id="rId25"/>
    <p:sldId id="3691" r:id="rId27"/>
    <p:sldId id="3694" r:id="rId28"/>
    <p:sldId id="3697" r:id="rId29"/>
    <p:sldId id="3700" r:id="rId30"/>
    <p:sldId id="3703" r:id="rId31"/>
    <p:sldId id="3709" r:id="rId33"/>
    <p:sldId id="3712" r:id="rId34"/>
    <p:sldId id="3715" r:id="rId35"/>
    <p:sldId id="3718"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583" r:id="rId1"/>
    <p:sldLayoutId id="2147490584" r:id="rId2"/>
    <p:sldLayoutId id="2147490585" r:id="rId3"/>
    <p:sldLayoutId id="2147490586" r:id="rId4"/>
    <p:sldLayoutId id="2147490587" r:id="rId5"/>
    <p:sldLayoutId id="2147490588" r:id="rId6"/>
    <p:sldLayoutId id="2147490589" r:id="rId7"/>
    <p:sldLayoutId id="2147490590" r:id="rId8"/>
    <p:sldLayoutId id="2147490591" r:id="rId9"/>
    <p:sldLayoutId id="2147490592" r:id="rId10"/>
    <p:sldLayoutId id="214749059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620" r:id="rId1"/>
    <p:sldLayoutId id="2147490621" r:id="rId2"/>
    <p:sldLayoutId id="2147490622" r:id="rId3"/>
    <p:sldLayoutId id="2147490623" r:id="rId4"/>
    <p:sldLayoutId id="2147490624" r:id="rId5"/>
    <p:sldLayoutId id="2147490625" r:id="rId6"/>
    <p:sldLayoutId id="2147490626" r:id="rId7"/>
    <p:sldLayoutId id="2147490627" r:id="rId8"/>
    <p:sldLayoutId id="2147490628" r:id="rId9"/>
    <p:sldLayoutId id="2147490629" r:id="rId10"/>
    <p:sldLayoutId id="214749063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tags" Target="../tags/tag159.xml"/><Relationship Id="rId3" Type="http://schemas.openxmlformats.org/officeDocument/2006/relationships/tags" Target="../tags/tag160.xml"/><Relationship Id="rId4" Type="http://schemas.openxmlformats.org/officeDocument/2006/relationships/tags" Target="../tags/tag161.xml"/><Relationship Id="rId5" Type="http://schemas.openxmlformats.org/officeDocument/2006/relationships/tags" Target="../tags/tag162.xml"/><Relationship Id="rId6" Type="http://schemas.openxmlformats.org/officeDocument/2006/relationships/tags" Target="../tags/tag163.xml"/><Relationship Id="rId7" Type="http://schemas.openxmlformats.org/officeDocument/2006/relationships/tags" Target="../tags/tag164.xml"/><Relationship Id="rId8" Type="http://schemas.openxmlformats.org/officeDocument/2006/relationships/tags" Target="../tags/tag165.xml"/><Relationship Id="rId9" Type="http://schemas.openxmlformats.org/officeDocument/2006/relationships/tags" Target="../tags/tag166.xml"/><Relationship Id="rId10" Type="http://schemas.openxmlformats.org/officeDocument/2006/relationships/tags" Target="../tags/tag167.xml"/><Relationship Id="rId11" Type="http://schemas.openxmlformats.org/officeDocument/2006/relationships/tags" Target="../tags/tag168.xml"/><Relationship Id="rId12" Type="http://schemas.openxmlformats.org/officeDocument/2006/relationships/tags" Target="../tags/tag169.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0.xml"/><Relationship Id="rId2" Type="http://schemas.openxmlformats.org/officeDocument/2006/relationships/tags" Target="../tags/tag171.xml"/><Relationship Id="rId3" Type="http://schemas.openxmlformats.org/officeDocument/2006/relationships/tags" Target="../tags/tag172.xml"/><Relationship Id="rId4" Type="http://schemas.openxmlformats.org/officeDocument/2006/relationships/tags" Target="../tags/tag173.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tags" Target="../tags/tag188.xml"/><Relationship Id="rId16" Type="http://schemas.openxmlformats.org/officeDocument/2006/relationships/tags" Target="../tags/tag189.xml"/><Relationship Id="rId17" Type="http://schemas.openxmlformats.org/officeDocument/2006/relationships/tags" Target="../tags/tag190.xml"/><Relationship Id="rId18" Type="http://schemas.openxmlformats.org/officeDocument/2006/relationships/tags" Target="../tags/tag191.xml"/><Relationship Id="rId19" Type="http://schemas.openxmlformats.org/officeDocument/2006/relationships/tags" Target="../tags/tag192.xml"/><Relationship Id="rId20" Type="http://schemas.openxmlformats.org/officeDocument/2006/relationships/tags" Target="../tags/tag193.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tags" Target="../tags/tag206.xml"/><Relationship Id="rId14" Type="http://schemas.openxmlformats.org/officeDocument/2006/relationships/tags" Target="../tags/tag207.xml"/><Relationship Id="rId15" Type="http://schemas.openxmlformats.org/officeDocument/2006/relationships/tags" Target="../tags/tag208.xml"/><Relationship Id="rId16" Type="http://schemas.openxmlformats.org/officeDocument/2006/relationships/tags" Target="../tags/tag209.xml"/><Relationship Id="rId17" Type="http://schemas.openxmlformats.org/officeDocument/2006/relationships/tags" Target="../tags/tag210.xml"/><Relationship Id="rId18" Type="http://schemas.openxmlformats.org/officeDocument/2006/relationships/tags" Target="../tags/tag211.xml"/><Relationship Id="rId19" Type="http://schemas.openxmlformats.org/officeDocument/2006/relationships/tags" Target="../tags/tag212.xml"/><Relationship Id="rId20" Type="http://schemas.openxmlformats.org/officeDocument/2006/relationships/tags" Target="../tags/tag21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tags" Target="../tags/tag248.xml"/><Relationship Id="rId6" Type="http://schemas.openxmlformats.org/officeDocument/2006/relationships/tags" Target="../tags/tag249.xml"/><Relationship Id="rId7" Type="http://schemas.openxmlformats.org/officeDocument/2006/relationships/tags" Target="../tags/tag250.xml"/><Relationship Id="rId8" Type="http://schemas.openxmlformats.org/officeDocument/2006/relationships/tags" Target="../tags/tag251.xml"/><Relationship Id="rId9" Type="http://schemas.openxmlformats.org/officeDocument/2006/relationships/tags" Target="../tags/tag252.xml"/><Relationship Id="rId10" Type="http://schemas.openxmlformats.org/officeDocument/2006/relationships/tags" Target="../tags/tag253.xml"/><Relationship Id="rId11" Type="http://schemas.openxmlformats.org/officeDocument/2006/relationships/tags" Target="../tags/tag254.xml"/><Relationship Id="rId12" Type="http://schemas.openxmlformats.org/officeDocument/2006/relationships/tags" Target="../tags/tag255.xml"/><Relationship Id="rId13" Type="http://schemas.openxmlformats.org/officeDocument/2006/relationships/tags" Target="../tags/tag256.xml"/><Relationship Id="rId14" Type="http://schemas.openxmlformats.org/officeDocument/2006/relationships/tags" Target="../tags/tag257.xml"/><Relationship Id="rId15" Type="http://schemas.openxmlformats.org/officeDocument/2006/relationships/tags" Target="../tags/tag258.xml"/><Relationship Id="rId16" Type="http://schemas.openxmlformats.org/officeDocument/2006/relationships/tags" Target="../tags/tag259.xml"/><Relationship Id="rId17"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tags" Target="../tags/tag268.xml"/><Relationship Id="rId10" Type="http://schemas.openxmlformats.org/officeDocument/2006/relationships/tags" Target="../tags/tag269.xml"/><Relationship Id="rId11" Type="http://schemas.openxmlformats.org/officeDocument/2006/relationships/tags" Target="../tags/tag270.xml"/><Relationship Id="rId12" Type="http://schemas.openxmlformats.org/officeDocument/2006/relationships/tags" Target="../tags/tag27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tags" Target="../tags/tag316.xml"/><Relationship Id="rId14" Type="http://schemas.openxmlformats.org/officeDocument/2006/relationships/tags" Target="../tags/tag317.xml"/><Relationship Id="rId15" Type="http://schemas.openxmlformats.org/officeDocument/2006/relationships/tags" Target="../tags/tag318.xml"/><Relationship Id="rId16" Type="http://schemas.openxmlformats.org/officeDocument/2006/relationships/tags" Target="../tags/tag319.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tags" Target="../tags/tag328.xml"/><Relationship Id="rId10" Type="http://schemas.openxmlformats.org/officeDocument/2006/relationships/tags" Target="../tags/tag329.xml"/><Relationship Id="rId11" Type="http://schemas.openxmlformats.org/officeDocument/2006/relationships/tags" Target="../tags/tag330.xml"/><Relationship Id="rId12" Type="http://schemas.openxmlformats.org/officeDocument/2006/relationships/tags" Target="../tags/tag331.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tags" Target="../tags/tag360.xml"/><Relationship Id="rId14" Type="http://schemas.openxmlformats.org/officeDocument/2006/relationships/tags" Target="../tags/tag361.xml"/><Relationship Id="rId15" Type="http://schemas.openxmlformats.org/officeDocument/2006/relationships/tags" Target="../tags/tag362.xml"/><Relationship Id="rId16" Type="http://schemas.openxmlformats.org/officeDocument/2006/relationships/tags" Target="../tags/tag363.xml"/><Relationship Id="rId17" Type="http://schemas.openxmlformats.org/officeDocument/2006/relationships/tags" Target="../tags/tag364.xml"/><Relationship Id="rId18" Type="http://schemas.openxmlformats.org/officeDocument/2006/relationships/tags" Target="../tags/tag365.xml"/><Relationship Id="rId19" Type="http://schemas.openxmlformats.org/officeDocument/2006/relationships/tags" Target="../tags/tag366.xml"/><Relationship Id="rId20" Type="http://schemas.openxmlformats.org/officeDocument/2006/relationships/tags" Target="../tags/tag367.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tags" Target="../tags/tag373.xml"/><Relationship Id="rId7" Type="http://schemas.openxmlformats.org/officeDocument/2006/relationships/tags" Target="../tags/tag374.xml"/><Relationship Id="rId8" Type="http://schemas.openxmlformats.org/officeDocument/2006/relationships/tags" Target="../tags/tag375.xml"/><Relationship Id="rId9" Type="http://schemas.openxmlformats.org/officeDocument/2006/relationships/tags" Target="../tags/tag376.xml"/><Relationship Id="rId10" Type="http://schemas.openxmlformats.org/officeDocument/2006/relationships/tags" Target="../tags/tag377.xml"/><Relationship Id="rId11" Type="http://schemas.openxmlformats.org/officeDocument/2006/relationships/tags" Target="../tags/tag378.xml"/><Relationship Id="rId12" Type="http://schemas.openxmlformats.org/officeDocument/2006/relationships/tags" Target="../tags/tag379.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企业管理中的紧急情况处理与危机管理方法</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紧急情况处理</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危机管理方法</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应对策略与技巧</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预防与控制措施</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总结与展望</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紧急情况处理</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识别紧急情况</a:t>
            </a:r>
            <a:endParaRPr altLang="en-US" lang="zh-CN"/>
          </a:p>
        </p:txBody>
      </p:sp>
      <p:sp>
        <p:nvSpPr>
          <p:cNvPr id="104908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定义紧急情况：指突然发生的、可能对组织造成重大影响的事件</a:t>
            </a:r>
            <a:endParaRPr altLang="en-US" dirty="0" sz="1200" lang="zh-CN" spc="150">
              <a:solidFill>
                <a:schemeClr val="tx1">
                  <a:lumMod val="65000"/>
                  <a:lumOff val="35000"/>
                </a:schemeClr>
              </a:solidFill>
              <a:latin typeface="+mn-ea"/>
              <a:sym typeface="+mn-ea"/>
            </a:endParaRPr>
          </a:p>
        </p:txBody>
      </p:sp>
      <p:sp>
        <p:nvSpPr>
          <p:cNvPr id="104909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识别紧急情况的方法：通过观察、分析、判断和预测等方法，及时发现并确认紧急情况</a:t>
            </a:r>
            <a:endParaRPr altLang="en-US" dirty="0" sz="1200" lang="zh-CN" spc="150">
              <a:solidFill>
                <a:schemeClr val="tx1">
                  <a:lumMod val="65000"/>
                  <a:lumOff val="35000"/>
                </a:schemeClr>
              </a:solidFill>
              <a:latin typeface="+mn-ea"/>
              <a:sym typeface="+mn-ea"/>
            </a:endParaRPr>
          </a:p>
        </p:txBody>
      </p:sp>
      <p:sp>
        <p:nvSpPr>
          <p:cNvPr id="104909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识别紧急情况的注意事项：要保持冷静、客观，不要被情绪左右，同时要关注细节，以便及时发现潜在的紧急情况</a:t>
            </a:r>
            <a:endParaRPr altLang="en-US" dirty="0" sz="1200" lang="zh-CN" spc="150">
              <a:solidFill>
                <a:schemeClr val="tx1">
                  <a:lumMod val="65000"/>
                  <a:lumOff val="35000"/>
                </a:schemeClr>
              </a:solidFill>
              <a:latin typeface="+mn-ea"/>
              <a:sym typeface="+mn-ea"/>
            </a:endParaRPr>
          </a:p>
        </p:txBody>
      </p:sp>
      <p:sp>
        <p:nvSpPr>
          <p:cNvPr id="104909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识别紧急情况的培训：组织应加强员工对紧急情况的识别和应对能力的培训，提高员工的应急意识和能力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4" name="标题 1"/>
          <p:cNvSpPr>
            <a:spLocks noGrp="1"/>
          </p:cNvSpPr>
          <p:nvPr>
            <p:ph type="title"/>
          </p:nvPr>
        </p:nvSpPr>
        <p:spPr/>
        <p:txBody>
          <a:bodyPr/>
          <a:p>
            <a:r>
              <a:rPr altLang="en-US" lang="zh-CN"/>
              <a:t>制定应急预案</a:t>
            </a:r>
            <a:endParaRPr altLang="en-US" lang="zh-CN"/>
          </a:p>
        </p:txBody>
      </p:sp>
      <p:sp>
        <p:nvSpPr>
          <p:cNvPr id="104913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3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4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明确应急预案的目的和范围</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制定应急预案的具体措施</a:t>
            </a:r>
            <a:endParaRPr dirty="0" sz="2000" err="1">
              <a:solidFill>
                <a:schemeClr val="tx1">
                  <a:lumMod val="75000"/>
                  <a:lumOff val="25000"/>
                </a:schemeClr>
              </a:solidFill>
              <a:latin typeface="+mn-ea"/>
              <a:ea typeface="+mn-ea"/>
              <a:cs typeface="+mn-ea"/>
              <a:sym typeface="+mn-lt"/>
            </a:endParaRPr>
          </a:p>
        </p:txBody>
      </p:sp>
      <p:sp>
        <p:nvSpPr>
          <p:cNvPr id="104915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5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6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6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定期进行应急演练和培训</a:t>
            </a:r>
            <a:endParaRPr dirty="0" sz="2000" err="1">
              <a:solidFill>
                <a:schemeClr val="tx1">
                  <a:lumMod val="75000"/>
                  <a:lumOff val="25000"/>
                </a:schemeClr>
              </a:solidFill>
              <a:latin typeface="+mn-ea"/>
              <a:ea typeface="+mn-ea"/>
              <a:cs typeface="+mn-ea"/>
              <a:sym typeface="+mn-lt"/>
            </a:endParaRPr>
          </a:p>
        </p:txBody>
      </p:sp>
      <p:sp>
        <p:nvSpPr>
          <p:cNvPr id="10491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确定应急响应流程和责任人</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1"/>
          <p:cNvSpPr>
            <a:spLocks noGrp="1"/>
          </p:cNvSpPr>
          <p:nvPr>
            <p:ph type="title"/>
          </p:nvPr>
        </p:nvSpPr>
        <p:spPr/>
        <p:txBody>
          <a:bodyPr/>
          <a:p>
            <a:r>
              <a:rPr altLang="en-US" lang="zh-CN"/>
              <a:t>启动应急响应机制</a:t>
            </a:r>
            <a:endParaRPr altLang="en-US" lang="zh-CN"/>
          </a:p>
        </p:txBody>
      </p:sp>
      <p:sp>
        <p:nvSpPr>
          <p:cNvPr id="1049216" name="内容占位符 2"/>
          <p:cNvSpPr>
            <a:spLocks noGrp="1"/>
          </p:cNvSpPr>
          <p:nvPr>
            <p:ph idx="1"/>
          </p:nvPr>
        </p:nvSpPr>
        <p:spPr/>
        <p:txBody>
          <a:bodyPr>
            <a:normAutofit fontScale="90000"/>
          </a:bodyPr>
          <a:p>
            <a:r>
              <a:rPr altLang="en-US" lang="zh-CN"/>
              <a:t>定义：在企业管理中，启动应急响应机制是指在遇到紧急情况时，迅速启动相应的应急计划和措施，以最大限度地减少损失和恢复正常的运营状态。 </a:t>
            </a:r>
            <a:endParaRPr altLang="en-US" lang="zh-CN"/>
          </a:p>
          <a:p>
            <a:r>
              <a:rPr altLang="en-US" lang="zh-CN"/>
              <a:t>目的：应急响应机制的目的是在紧急情况发生时，能够快速、有效地应对，最大限度地减少损失和恢复正常运营状态。 </a:t>
            </a:r>
            <a:endParaRPr altLang="en-US" lang="zh-CN"/>
          </a:p>
          <a:p>
            <a:r>
              <a:rPr altLang="en-US" lang="zh-CN"/>
              <a:t>流程：在企业管理中，启动应急响应机制需要遵循一定的流程。首先，需要识别紧急情况，并评估其影响范围和程度。然后，根据评估结果，启动相应的应急计划和措施。在实施过程中，需要不断监控和调整应急计划和措施，以确保其有效性和适应性。 </a:t>
            </a:r>
            <a:endParaRPr altLang="en-US" lang="zh-CN"/>
          </a:p>
          <a:p>
            <a:r>
              <a:rPr altLang="en-US" lang="zh-CN"/>
              <a:t>资源保障：启动应急响应机制需要充分的资源保障。这包括人力、物力、财力等方面的保障。企业需要建立一支专业的应急响应队伍，配备必要的设备和物资，并制定相应的预算和计划，以确保应急响应机制的有效实施。 </a:t>
            </a:r>
            <a:endParaRPr altLang="en-US" lang="zh-CN"/>
          </a:p>
          <a:p>
            <a:r>
              <a:rPr altLang="en-US" lang="zh-CN"/>
              <a:t>培训与演练：为了提高应急响应机制的效率和有效性，企业需要对员工进行培训和演练。通过培训和演练，员工可以了解应急响应机制的流程和措施，掌握必要的技能和知识，提高应对紧急情况的能力和水平。 </a:t>
            </a:r>
            <a:endParaRPr altLang="en-US" lang="zh-CN"/>
          </a:p>
          <a:p>
            <a:r>
              <a:rPr altLang="en-US" lang="zh-CN"/>
              <a:t>总结与改进：在应急响应机制实施过程中，需要及时总结经验教训，发现问题和不足，并采取相应的改进措施。同时，也需要根据实际情况不断调整和完善应急响应机制，以适应不断变化的企业环境和市场需求。</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6" name="标题 1"/>
          <p:cNvSpPr>
            <a:spLocks noGrp="1"/>
          </p:cNvSpPr>
          <p:nvPr>
            <p:ph type="title"/>
          </p:nvPr>
        </p:nvSpPr>
        <p:spPr/>
        <p:txBody>
          <a:bodyPr/>
          <a:p>
            <a:r>
              <a:rPr altLang="en-US" lang="zh-CN"/>
              <a:t>协调资源，快速响应</a:t>
            </a:r>
            <a:endParaRPr altLang="en-US" lang="zh-CN"/>
          </a:p>
        </p:txBody>
      </p:sp>
      <p:sp>
        <p:nvSpPr>
          <p:cNvPr id="104925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6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6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6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7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7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7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跨部门协作：加强内部沟通与协作，确保各部门之间信息畅通，共同应对紧急情况</a:t>
            </a:r>
            <a:endParaRPr altLang="en-US" dirty="0" sz="2400" lang="zh-CN">
              <a:latin typeface="+mn-ea"/>
              <a:ea typeface="+mn-ea"/>
            </a:endParaRPr>
          </a:p>
        </p:txBody>
      </p:sp>
      <p:sp>
        <p:nvSpPr>
          <p:cNvPr id="104927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外部合作：与相关机构、专家等建立合作关系，寻求支持和帮助</a:t>
            </a:r>
            <a:endParaRPr altLang="en-US" dirty="0" sz="2400" lang="zh-CN">
              <a:latin typeface="+mn-ea"/>
              <a:ea typeface="+mn-ea"/>
            </a:endParaRPr>
          </a:p>
        </p:txBody>
      </p:sp>
      <p:sp>
        <p:nvSpPr>
          <p:cNvPr id="104927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紧急情况下的资源整合：调动人力、物力、财力等资源，确保快速响应</a:t>
            </a:r>
            <a:endParaRPr altLang="en-US" dirty="0" sz="2400" lang="zh-CN">
              <a:latin typeface="+mn-ea"/>
              <a:ea typeface="+mn-ea"/>
            </a:endParaRPr>
          </a:p>
        </p:txBody>
      </p:sp>
      <p:sp>
        <p:nvSpPr>
          <p:cNvPr id="104928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快速决策与行动：迅速评估情况，制定应对策略，并立即执行</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0" name="副标题"/>
          <p:cNvSpPr>
            <a:spLocks noGrp="1"/>
          </p:cNvSpPr>
          <p:nvPr>
            <p:ph type="body" idx="1"/>
            <p:custDataLst>
              <p:tags r:id="rId1"/>
            </p:custDataLst>
          </p:nvPr>
        </p:nvSpPr>
        <p:spPr/>
        <p:txBody>
          <a:bodyPr/>
          <a:p>
            <a:r>
              <a:rPr altLang="en-US" lang="zh-CN"/>
              <a:t>章节副标题</a:t>
            </a:r>
            <a:endParaRPr altLang="en-US" lang="zh-CN"/>
          </a:p>
        </p:txBody>
      </p:sp>
      <p:sp>
        <p:nvSpPr>
          <p:cNvPr id="1049322"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324" name="标题 1"/>
          <p:cNvSpPr>
            <a:spLocks noGrp="1"/>
          </p:cNvSpPr>
          <p:nvPr>
            <p:ph type="title"/>
            <p:custDataLst>
              <p:tags r:id="rId3"/>
            </p:custDataLst>
          </p:nvPr>
        </p:nvSpPr>
        <p:spPr/>
        <p:txBody>
          <a:bodyPr/>
          <a:p>
            <a:r>
              <a:rPr altLang="en-US" lang="zh-CN"/>
              <a:t>危机管理方法</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14" name="标题 1"/>
          <p:cNvSpPr>
            <a:spLocks noGrp="1"/>
          </p:cNvSpPr>
          <p:nvPr>
            <p:ph type="title"/>
          </p:nvPr>
        </p:nvSpPr>
        <p:spPr/>
        <p:txBody>
          <a:bodyPr/>
          <a:p>
            <a:r>
              <a:rPr altLang="en-US" lang="zh-CN"/>
              <a:t>建立危机管理团队</a:t>
            </a:r>
            <a:endParaRPr altLang="en-US" lang="zh-CN"/>
          </a:p>
        </p:txBody>
      </p:sp>
      <p:sp>
        <p:nvSpPr>
          <p:cNvPr id="104941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1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2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团队组成：包括不同专业背景的人员，如公关、法务、财务等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4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培训：提高团队成员的危机意识和应对能力</a:t>
            </a:r>
            <a:endParaRPr dirty="0" sz="2000" err="1">
              <a:solidFill>
                <a:schemeClr val="tx1">
                  <a:lumMod val="75000"/>
                  <a:lumOff val="25000"/>
                </a:schemeClr>
              </a:solidFill>
              <a:latin typeface="+mn-ea"/>
              <a:ea typeface="+mn-ea"/>
              <a:cs typeface="+mn-ea"/>
              <a:sym typeface="+mn-lt"/>
            </a:endParaRPr>
          </a:p>
        </p:txBody>
      </p:sp>
      <p:sp>
        <p:nvSpPr>
          <p:cNvPr id="104943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3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44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4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4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沟通协作：加强内部和外部沟通协作，确保信息畅通，提高应对效率</a:t>
            </a:r>
            <a:endParaRPr dirty="0" sz="2000" err="1">
              <a:solidFill>
                <a:schemeClr val="tx1">
                  <a:lumMod val="75000"/>
                  <a:lumOff val="25000"/>
                </a:schemeClr>
              </a:solidFill>
              <a:latin typeface="+mn-ea"/>
              <a:ea typeface="+mn-ea"/>
              <a:cs typeface="+mn-ea"/>
              <a:sym typeface="+mn-lt"/>
            </a:endParaRPr>
          </a:p>
        </p:txBody>
      </p:sp>
      <p:sp>
        <p:nvSpPr>
          <p:cNvPr id="10494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职责：负责监测、预警、应对和恢复危机事件</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94" name="标题 1"/>
          <p:cNvSpPr>
            <a:spLocks noGrp="1"/>
          </p:cNvSpPr>
          <p:nvPr>
            <p:ph type="title"/>
          </p:nvPr>
        </p:nvSpPr>
        <p:spPr/>
        <p:txBody>
          <a:bodyPr/>
          <a:p>
            <a:r>
              <a:rPr altLang="en-US" lang="zh-CN"/>
              <a:t>制定危机管理计划</a:t>
            </a:r>
            <a:endParaRPr altLang="en-US" lang="zh-CN"/>
          </a:p>
        </p:txBody>
      </p:sp>
      <p:sp>
        <p:nvSpPr>
          <p:cNvPr id="1049496" name="对角圆角矩形 15"/>
          <p:cNvSpPr/>
          <p:nvPr>
            <p:custDataLst>
              <p:tags r:id="rId1"/>
            </p:custDataLst>
          </p:nvPr>
        </p:nvSpPr>
        <p:spPr>
          <a:xfrm>
            <a:off x="1372017" y="3481849"/>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98" name="对角圆角矩形 16"/>
          <p:cNvSpPr/>
          <p:nvPr>
            <p:custDataLst>
              <p:tags r:id="rId2"/>
            </p:custDataLst>
          </p:nvPr>
        </p:nvSpPr>
        <p:spPr>
          <a:xfrm>
            <a:off x="1372017" y="3352838"/>
            <a:ext cx="511207" cy="48780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0" name="直角三角形 17"/>
          <p:cNvSpPr/>
          <p:nvPr>
            <p:custDataLst>
              <p:tags r:id="rId3"/>
            </p:custDataLst>
          </p:nvPr>
        </p:nvSpPr>
        <p:spPr>
          <a:xfrm>
            <a:off x="1883567" y="3353479"/>
            <a:ext cx="77021" cy="12836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2" name="文本框 27"/>
          <p:cNvSpPr txBox="1"/>
          <p:nvPr>
            <p:custDataLst>
              <p:tags r:id="rId4"/>
            </p:custDataLst>
          </p:nvPr>
        </p:nvSpPr>
        <p:spPr>
          <a:xfrm>
            <a:off x="1916943" y="3491476"/>
            <a:ext cx="8656571" cy="695761"/>
          </a:xfrm>
          <a:prstGeom prst="rect"/>
          <a:noFill/>
        </p:spPr>
        <p:txBody>
          <a:bodyPr anchor="ctr" anchorCtr="0" bIns="107950" rtlCol="0" tIns="0" wrap="square">
            <a:normAutofit fontScale="80000"/>
          </a:bodyPr>
          <a:p>
            <a:pPr>
              <a:lnSpc>
                <a:spcPct val="150000"/>
              </a:lnSpc>
            </a:pPr>
            <a:r>
              <a:rPr altLang="zh-CN" dirty="0" lang="en-US">
                <a:solidFill>
                  <a:schemeClr val="dk1">
                    <a:lumMod val="80000"/>
                    <a:lumOff val="20000"/>
                  </a:schemeClr>
                </a:solidFill>
                <a:latin typeface="+mn-ea"/>
                <a:sym typeface="+mn-ea"/>
              </a:rPr>
              <a:t>制定应对策略：根据潜在危机的特点和影响，制定相应的应对策略，包括预防措施、应急计划和恢复计划等。</a:t>
            </a:r>
            <a:endParaRPr altLang="zh-CN" dirty="0" lang="en-US">
              <a:solidFill>
                <a:schemeClr val="dk1">
                  <a:lumMod val="80000"/>
                  <a:lumOff val="20000"/>
                </a:schemeClr>
              </a:solidFill>
              <a:latin typeface="+mn-ea"/>
              <a:sym typeface="+mn-ea"/>
            </a:endParaRPr>
          </a:p>
        </p:txBody>
      </p:sp>
      <p:sp>
        <p:nvSpPr>
          <p:cNvPr id="1049504" name="对角圆角矩形 52"/>
          <p:cNvSpPr/>
          <p:nvPr>
            <p:custDataLst>
              <p:tags r:id="rId5"/>
            </p:custDataLst>
          </p:nvPr>
        </p:nvSpPr>
        <p:spPr>
          <a:xfrm>
            <a:off x="1372017" y="1493411"/>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6" name="对角圆角矩形 53"/>
          <p:cNvSpPr/>
          <p:nvPr>
            <p:custDataLst>
              <p:tags r:id="rId6"/>
            </p:custDataLst>
          </p:nvPr>
        </p:nvSpPr>
        <p:spPr>
          <a:xfrm>
            <a:off x="1372017" y="1364400"/>
            <a:ext cx="511207" cy="48780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08" name="直角三角形 54"/>
          <p:cNvSpPr/>
          <p:nvPr>
            <p:custDataLst>
              <p:tags r:id="rId7"/>
            </p:custDataLst>
          </p:nvPr>
        </p:nvSpPr>
        <p:spPr>
          <a:xfrm>
            <a:off x="1883567" y="1365042"/>
            <a:ext cx="77021" cy="12836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0" name="文本框 56"/>
          <p:cNvSpPr txBox="1"/>
          <p:nvPr>
            <p:custDataLst>
              <p:tags r:id="rId8"/>
            </p:custDataLst>
          </p:nvPr>
        </p:nvSpPr>
        <p:spPr>
          <a:xfrm>
            <a:off x="1916943" y="1496620"/>
            <a:ext cx="8656571" cy="69576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明确危机管理目标：制定计划前需要明确危机管理的目标，例如减少损失、恢复声誉等。</a:t>
            </a:r>
            <a:endParaRPr altLang="en-US" dirty="0" sz="1400" lang="zh-CN">
              <a:solidFill>
                <a:schemeClr val="dk1">
                  <a:lumMod val="80000"/>
                  <a:lumOff val="20000"/>
                </a:schemeClr>
              </a:solidFill>
              <a:latin typeface="+mn-ea"/>
              <a:sym typeface="+mn-ea"/>
            </a:endParaRPr>
          </a:p>
        </p:txBody>
      </p:sp>
      <p:sp>
        <p:nvSpPr>
          <p:cNvPr id="1049512" name="对角圆角矩形 5"/>
          <p:cNvSpPr/>
          <p:nvPr>
            <p:custDataLst>
              <p:tags r:id="rId9"/>
            </p:custDataLst>
          </p:nvPr>
        </p:nvSpPr>
        <p:spPr>
          <a:xfrm>
            <a:off x="1372017" y="2487630"/>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4" name="对角圆角矩形 6"/>
          <p:cNvSpPr/>
          <p:nvPr>
            <p:custDataLst>
              <p:tags r:id="rId10"/>
            </p:custDataLst>
          </p:nvPr>
        </p:nvSpPr>
        <p:spPr>
          <a:xfrm>
            <a:off x="1372017" y="2358619"/>
            <a:ext cx="511207" cy="48780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6" name="直角三角形 7"/>
          <p:cNvSpPr/>
          <p:nvPr>
            <p:custDataLst>
              <p:tags r:id="rId11"/>
            </p:custDataLst>
          </p:nvPr>
        </p:nvSpPr>
        <p:spPr>
          <a:xfrm>
            <a:off x="1883567" y="2359261"/>
            <a:ext cx="77021" cy="12836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18" name="文本框 8"/>
          <p:cNvSpPr txBox="1"/>
          <p:nvPr>
            <p:custDataLst>
              <p:tags r:id="rId12"/>
            </p:custDataLst>
          </p:nvPr>
        </p:nvSpPr>
        <p:spPr>
          <a:xfrm>
            <a:off x="1916943" y="2497257"/>
            <a:ext cx="8656571" cy="695761"/>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识别潜在危机：对可能出现的危机进行识别和评估，包括可能的原因、影响范围和严重程度等。</a:t>
            </a:r>
            <a:endParaRPr altLang="en-US" dirty="0" sz="1400" lang="zh-CN">
              <a:solidFill>
                <a:schemeClr val="dk1">
                  <a:lumMod val="80000"/>
                  <a:lumOff val="20000"/>
                </a:schemeClr>
              </a:solidFill>
              <a:latin typeface="+mn-ea"/>
              <a:sym typeface="+mn-ea"/>
            </a:endParaRPr>
          </a:p>
        </p:txBody>
      </p:sp>
      <p:sp>
        <p:nvSpPr>
          <p:cNvPr id="1049520" name="对角圆角矩形 9"/>
          <p:cNvSpPr/>
          <p:nvPr>
            <p:custDataLst>
              <p:tags r:id="rId13"/>
            </p:custDataLst>
          </p:nvPr>
        </p:nvSpPr>
        <p:spPr>
          <a:xfrm>
            <a:off x="1372017" y="4476067"/>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2" name="对角圆角矩形 10"/>
          <p:cNvSpPr/>
          <p:nvPr>
            <p:custDataLst>
              <p:tags r:id="rId14"/>
            </p:custDataLst>
          </p:nvPr>
        </p:nvSpPr>
        <p:spPr>
          <a:xfrm>
            <a:off x="1372017" y="4347056"/>
            <a:ext cx="511207" cy="48780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直角三角形 11"/>
          <p:cNvSpPr/>
          <p:nvPr>
            <p:custDataLst>
              <p:tags r:id="rId15"/>
            </p:custDataLst>
          </p:nvPr>
        </p:nvSpPr>
        <p:spPr>
          <a:xfrm>
            <a:off x="1883567" y="4347698"/>
            <a:ext cx="77021" cy="12836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文本框 12"/>
          <p:cNvSpPr txBox="1"/>
          <p:nvPr>
            <p:custDataLst>
              <p:tags r:id="rId16"/>
            </p:custDataLst>
          </p:nvPr>
        </p:nvSpPr>
        <p:spPr>
          <a:xfrm>
            <a:off x="1916943" y="4485695"/>
            <a:ext cx="8656571" cy="695761"/>
          </a:xfrm>
          <a:prstGeom prst="rect"/>
          <a:noFill/>
        </p:spPr>
        <p:txBody>
          <a:bodyPr anchor="ctr" anchorCtr="0" bIns="107950" rtlCol="0" tIns="0" wrap="square">
            <a:normAutofit fontScale="85556"/>
          </a:bodyPr>
          <a:p>
            <a:pPr>
              <a:lnSpc>
                <a:spcPct val="150000"/>
              </a:lnSpc>
            </a:pPr>
            <a:r>
              <a:rPr altLang="zh-CN" dirty="0" lang="en-US">
                <a:solidFill>
                  <a:schemeClr val="dk1">
                    <a:lumMod val="80000"/>
                    <a:lumOff val="20000"/>
                  </a:schemeClr>
                </a:solidFill>
                <a:latin typeface="+mn-ea"/>
                <a:sym typeface="+mn-ea"/>
              </a:rPr>
              <a:t>明确责任分工：明确各级管理人员和员工在危机管理中的职责和分工，确保危机管理工作的顺利进行。</a:t>
            </a:r>
            <a:endParaRPr altLang="zh-CN" dirty="0" lang="en-US">
              <a:solidFill>
                <a:schemeClr val="dk1">
                  <a:lumMod val="80000"/>
                  <a:lumOff val="20000"/>
                </a:schemeClr>
              </a:solidFill>
              <a:latin typeface="+mn-ea"/>
              <a:sym typeface="+mn-ea"/>
            </a:endParaRPr>
          </a:p>
        </p:txBody>
      </p:sp>
      <p:sp>
        <p:nvSpPr>
          <p:cNvPr id="1049528" name="对角圆角矩形 14"/>
          <p:cNvSpPr/>
          <p:nvPr>
            <p:custDataLst>
              <p:tags r:id="rId17"/>
            </p:custDataLst>
          </p:nvPr>
        </p:nvSpPr>
        <p:spPr>
          <a:xfrm>
            <a:off x="1372017" y="5470286"/>
            <a:ext cx="9448713" cy="70795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0" name="对角圆角矩形 18"/>
          <p:cNvSpPr/>
          <p:nvPr>
            <p:custDataLst>
              <p:tags r:id="rId18"/>
            </p:custDataLst>
          </p:nvPr>
        </p:nvSpPr>
        <p:spPr>
          <a:xfrm>
            <a:off x="1372017" y="5341275"/>
            <a:ext cx="511207" cy="487803"/>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直角三角形 19"/>
          <p:cNvSpPr/>
          <p:nvPr>
            <p:custDataLst>
              <p:tags r:id="rId19"/>
            </p:custDataLst>
          </p:nvPr>
        </p:nvSpPr>
        <p:spPr>
          <a:xfrm>
            <a:off x="1883567" y="5341917"/>
            <a:ext cx="77021" cy="12836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文本框 20"/>
          <p:cNvSpPr txBox="1"/>
          <p:nvPr>
            <p:custDataLst>
              <p:tags r:id="rId20"/>
            </p:custDataLst>
          </p:nvPr>
        </p:nvSpPr>
        <p:spPr>
          <a:xfrm>
            <a:off x="1916943" y="5479914"/>
            <a:ext cx="8656571" cy="695761"/>
          </a:xfrm>
          <a:prstGeom prst="rect"/>
          <a:noFill/>
        </p:spPr>
        <p:txBody>
          <a:bodyPr anchor="ctr" anchorCtr="0" bIns="107950" rtlCol="0" tIns="0" wrap="square">
            <a:normAutofit fontScale="80000"/>
          </a:bodyPr>
          <a:p>
            <a:pPr>
              <a:lnSpc>
                <a:spcPct val="150000"/>
              </a:lnSpc>
            </a:pPr>
            <a:r>
              <a:rPr altLang="zh-CN" dirty="0" lang="en-US">
                <a:solidFill>
                  <a:schemeClr val="dk1">
                    <a:lumMod val="80000"/>
                    <a:lumOff val="20000"/>
                  </a:schemeClr>
                </a:solidFill>
                <a:latin typeface="+mn-ea"/>
                <a:sym typeface="+mn-ea"/>
              </a:rPr>
              <a:t>定期演练和更新：定期进行危机管理演练，提高应对危机的能力，并根据实际情况及时更新危机管理计划。</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74" name="标题 1"/>
          <p:cNvSpPr>
            <a:spLocks noGrp="1"/>
          </p:cNvSpPr>
          <p:nvPr>
            <p:ph type="title"/>
          </p:nvPr>
        </p:nvSpPr>
        <p:spPr/>
        <p:txBody>
          <a:bodyPr/>
          <a:p>
            <a:r>
              <a:rPr altLang="en-US" lang="zh-CN"/>
              <a:t>实施危机管理策略</a:t>
            </a:r>
            <a:endParaRPr altLang="en-US" lang="zh-CN"/>
          </a:p>
        </p:txBody>
      </p:sp>
      <p:sp>
        <p:nvSpPr>
          <p:cNvPr id="1049576" name="正文"/>
          <p:cNvSpPr txBox="1"/>
          <p:nvPr>
            <p:custDataLst>
              <p:tags r:id="rId1"/>
            </p:custDataLst>
          </p:nvPr>
        </p:nvSpPr>
        <p:spPr>
          <a:xfrm>
            <a:off x="3314423" y="1364400"/>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制定危机管理计划：明确危机应对流程和责任分工，确保在危机发生时能够迅速响应。</a:t>
            </a:r>
            <a:endParaRPr altLang="en-US" dirty="0" sz="1200" lang="zh-CN" spc="150">
              <a:solidFill>
                <a:schemeClr val="tx1">
                  <a:lumMod val="65000"/>
                  <a:lumOff val="35000"/>
                </a:schemeClr>
              </a:solidFill>
              <a:latin typeface="+mn-ea"/>
              <a:sym typeface="+mn-ea"/>
            </a:endParaRPr>
          </a:p>
        </p:txBody>
      </p:sp>
      <p:sp>
        <p:nvSpPr>
          <p:cNvPr id="1049578" name="正文"/>
          <p:cNvSpPr txBox="1"/>
          <p:nvPr>
            <p:custDataLst>
              <p:tags r:id="rId2"/>
            </p:custDataLst>
          </p:nvPr>
        </p:nvSpPr>
        <p:spPr>
          <a:xfrm>
            <a:off x="3314423" y="217995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建立危机管理小组：组建专门负责危机管理的团队，具备跨部门、跨领域的专业知识和经验。</a:t>
            </a:r>
            <a:endParaRPr altLang="en-US" dirty="0" sz="1200" lang="zh-CN" spc="150">
              <a:solidFill>
                <a:schemeClr val="tx1">
                  <a:lumMod val="65000"/>
                  <a:lumOff val="35000"/>
                </a:schemeClr>
              </a:solidFill>
              <a:latin typeface="+mn-ea"/>
              <a:sym typeface="+mn-ea"/>
            </a:endParaRPr>
          </a:p>
        </p:txBody>
      </p:sp>
      <p:sp>
        <p:nvSpPr>
          <p:cNvPr id="1049580" name="正文"/>
          <p:cNvSpPr txBox="1"/>
          <p:nvPr>
            <p:custDataLst>
              <p:tags r:id="rId3"/>
            </p:custDataLst>
          </p:nvPr>
        </p:nvSpPr>
        <p:spPr>
          <a:xfrm>
            <a:off x="3314423" y="2995501"/>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制定危机应对计划：针对不同类型的危机事件，制定相应的应对计划，包括危机预警、应急响应、危机处置和恢复重建等环节。</a:t>
            </a:r>
            <a:endParaRPr altLang="en-US" dirty="0" sz="1200" lang="zh-CN" spc="150">
              <a:solidFill>
                <a:schemeClr val="tx1">
                  <a:lumMod val="65000"/>
                  <a:lumOff val="35000"/>
                </a:schemeClr>
              </a:solidFill>
              <a:latin typeface="+mn-ea"/>
              <a:sym typeface="+mn-ea"/>
            </a:endParaRPr>
          </a:p>
        </p:txBody>
      </p:sp>
      <p:sp>
        <p:nvSpPr>
          <p:cNvPr id="1049582" name="正文"/>
          <p:cNvSpPr txBox="1"/>
          <p:nvPr>
            <p:custDataLst>
              <p:tags r:id="rId4"/>
            </p:custDataLst>
          </p:nvPr>
        </p:nvSpPr>
        <p:spPr>
          <a:xfrm>
            <a:off x="3314423" y="3811052"/>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加强危机意识培训：提高员工对危机的认识和应对能力，增强企业的整体危机意识。</a:t>
            </a:r>
            <a:endParaRPr altLang="en-US" dirty="0" sz="1200" lang="zh-CN" spc="150">
              <a:solidFill>
                <a:schemeClr val="tx1">
                  <a:lumMod val="65000"/>
                  <a:lumOff val="35000"/>
                </a:schemeClr>
              </a:solidFill>
              <a:latin typeface="+mn-ea"/>
              <a:sym typeface="+mn-ea"/>
            </a:endParaRPr>
          </a:p>
        </p:txBody>
      </p:sp>
      <p:sp>
        <p:nvSpPr>
          <p:cNvPr id="1049584" name="正文"/>
          <p:cNvSpPr txBox="1"/>
          <p:nvPr>
            <p:custDataLst>
              <p:tags r:id="rId5"/>
            </p:custDataLst>
          </p:nvPr>
        </p:nvSpPr>
        <p:spPr>
          <a:xfrm>
            <a:off x="3314423" y="4626603"/>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建立信息沟通机制：及时、准确地向内外部利益相关者传递危机信息，保持信息透明度和一致性。</a:t>
            </a:r>
            <a:endParaRPr altLang="en-US" dirty="0" sz="1200" lang="zh-CN" spc="150">
              <a:solidFill>
                <a:schemeClr val="tx1">
                  <a:lumMod val="65000"/>
                  <a:lumOff val="35000"/>
                </a:schemeClr>
              </a:solidFill>
              <a:latin typeface="+mn-ea"/>
              <a:sym typeface="+mn-ea"/>
            </a:endParaRPr>
          </a:p>
        </p:txBody>
      </p:sp>
      <p:sp>
        <p:nvSpPr>
          <p:cNvPr id="1049586" name="正文"/>
          <p:cNvSpPr txBox="1"/>
          <p:nvPr>
            <p:custDataLst>
              <p:tags r:id="rId6"/>
            </p:custDataLst>
          </p:nvPr>
        </p:nvSpPr>
        <p:spPr>
          <a:xfrm>
            <a:off x="3314423" y="5442154"/>
            <a:ext cx="5563153" cy="73544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评估和改进：对危机管理过程进行全面评估，总结经验教训，不断改进和完善危机管理策略。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6" name="标题 1"/>
          <p:cNvSpPr>
            <a:spLocks noGrp="1"/>
          </p:cNvSpPr>
          <p:nvPr>
            <p:ph type="title"/>
          </p:nvPr>
        </p:nvSpPr>
        <p:spPr/>
        <p:txBody>
          <a:bodyPr/>
          <a:p>
            <a:r>
              <a:rPr altLang="en-US" lang="zh-CN"/>
              <a:t>评估危机管理效果</a:t>
            </a:r>
            <a:endParaRPr altLang="en-US" lang="zh-CN"/>
          </a:p>
        </p:txBody>
      </p:sp>
      <p:sp>
        <p:nvSpPr>
          <p:cNvPr id="104962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63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评估方法：采用定量与定性相结合的方法，包括问卷调查、专家评估等</a:t>
            </a:r>
            <a:endParaRPr altLang="en-US" sz="1400" lang="zh-CN" spc="150">
              <a:solidFill>
                <a:schemeClr val="tx1"/>
              </a:solidFill>
              <a:effectLst/>
              <a:latin typeface="+mn-ea"/>
              <a:sym typeface="+mn-ea"/>
            </a:endParaRPr>
          </a:p>
        </p:txBody>
      </p:sp>
      <p:sp>
        <p:nvSpPr>
          <p:cNvPr id="104963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评估指标：包括危机预警准确率、危机应对速度、危机处理效果等</a:t>
            </a:r>
            <a:endParaRPr altLang="en-US" dirty="0" sz="1400" lang="zh-CN" spc="150">
              <a:solidFill>
                <a:schemeClr val="tx1"/>
              </a:solidFill>
              <a:effectLst/>
              <a:latin typeface="+mn-ea"/>
              <a:sym typeface="+mn-ea"/>
            </a:endParaRPr>
          </a:p>
        </p:txBody>
      </p:sp>
      <p:sp>
        <p:nvSpPr>
          <p:cNvPr id="104964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评估周期：根据企业实际情况，定期或不定期进行评估</a:t>
            </a:r>
            <a:endParaRPr altLang="en-US" sz="1400" lang="zh-CN" spc="150">
              <a:solidFill>
                <a:schemeClr val="tx1"/>
              </a:solidFill>
              <a:effectLst/>
              <a:latin typeface="+mn-ea"/>
              <a:sym typeface="+mn-ea"/>
            </a:endParaRPr>
          </a:p>
        </p:txBody>
      </p:sp>
      <p:sp>
        <p:nvSpPr>
          <p:cNvPr id="104964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改进措施：根据评估结果，及时调整危机管理策略，提高危机应对能力</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82" name="副标题"/>
          <p:cNvSpPr>
            <a:spLocks noGrp="1"/>
          </p:cNvSpPr>
          <p:nvPr>
            <p:ph type="body" idx="1"/>
            <p:custDataLst>
              <p:tags r:id="rId1"/>
            </p:custDataLst>
          </p:nvPr>
        </p:nvSpPr>
        <p:spPr/>
        <p:txBody>
          <a:bodyPr/>
          <a:p>
            <a:r>
              <a:rPr altLang="en-US" lang="zh-CN"/>
              <a:t>章节副标题</a:t>
            </a:r>
            <a:endParaRPr altLang="en-US" lang="zh-CN"/>
          </a:p>
        </p:txBody>
      </p:sp>
      <p:sp>
        <p:nvSpPr>
          <p:cNvPr id="1049684"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86" name="标题 1"/>
          <p:cNvSpPr>
            <a:spLocks noGrp="1"/>
          </p:cNvSpPr>
          <p:nvPr>
            <p:ph type="title"/>
            <p:custDataLst>
              <p:tags r:id="rId3"/>
            </p:custDataLst>
          </p:nvPr>
        </p:nvSpPr>
        <p:spPr/>
        <p:txBody>
          <a:bodyPr/>
          <a:p>
            <a:r>
              <a:rPr altLang="en-US" lang="zh-CN"/>
              <a:t>应对策略与技巧</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6" name="标题 1"/>
          <p:cNvSpPr>
            <a:spLocks noGrp="1"/>
          </p:cNvSpPr>
          <p:nvPr>
            <p:ph type="title"/>
          </p:nvPr>
        </p:nvSpPr>
        <p:spPr/>
        <p:txBody>
          <a:bodyPr/>
          <a:p>
            <a:r>
              <a:rPr altLang="en-US" lang="zh-CN"/>
              <a:t>快速决策，果断行动</a:t>
            </a:r>
            <a:endParaRPr altLang="en-US" lang="zh-CN"/>
          </a:p>
        </p:txBody>
      </p:sp>
      <p:sp>
        <p:nvSpPr>
          <p:cNvPr id="104977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内容1：快速决策，果断行动</a:t>
            </a:r>
            <a:endParaRPr altLang="en-US" dirty="0" sz="2000" lang="zh-CN" spc="150">
              <a:solidFill>
                <a:schemeClr val="tx1">
                  <a:lumMod val="75000"/>
                  <a:lumOff val="25000"/>
                </a:schemeClr>
              </a:solidFill>
              <a:latin typeface="+mn-ea"/>
              <a:sym typeface="+mn-ea"/>
            </a:endParaRPr>
          </a:p>
        </p:txBody>
      </p:sp>
      <p:sp>
        <p:nvSpPr>
          <p:cNvPr id="104978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内容2：制定应急预案，预防危机发生</a:t>
            </a:r>
            <a:endParaRPr altLang="en-US" dirty="0" sz="2000" lang="zh-CN" spc="150">
              <a:solidFill>
                <a:schemeClr val="tx1">
                  <a:lumMod val="75000"/>
                  <a:lumOff val="25000"/>
                </a:schemeClr>
              </a:solidFill>
              <a:latin typeface="+mn-ea"/>
              <a:sym typeface="+mn-ea"/>
            </a:endParaRPr>
          </a:p>
        </p:txBody>
      </p:sp>
      <p:sp>
        <p:nvSpPr>
          <p:cNvPr id="104978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内容3：建立危机管理小组，协调应对危机</a:t>
            </a:r>
            <a:endParaRPr altLang="en-US" dirty="0" sz="2000" lang="zh-CN" spc="150">
              <a:solidFill>
                <a:schemeClr val="tx1">
                  <a:lumMod val="75000"/>
                  <a:lumOff val="25000"/>
                </a:schemeClr>
              </a:solidFill>
              <a:latin typeface="+mn-ea"/>
              <a:sym typeface="+mn-ea"/>
            </a:endParaRPr>
          </a:p>
        </p:txBody>
      </p:sp>
      <p:sp>
        <p:nvSpPr>
          <p:cNvPr id="104979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内容4：加强员工培训，提高应对能力</a:t>
            </a:r>
            <a:endParaRPr altLang="en-US" dirty="0" sz="2000" lang="zh-CN" spc="150">
              <a:solidFill>
                <a:schemeClr val="tx1">
                  <a:lumMod val="75000"/>
                  <a:lumOff val="25000"/>
                </a:schemeClr>
              </a:solidFill>
              <a:latin typeface="+mn-ea"/>
              <a:sym typeface="+mn-ea"/>
            </a:endParaRPr>
          </a:p>
        </p:txBody>
      </p:sp>
      <p:sp>
        <p:nvSpPr>
          <p:cNvPr id="104980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0" name="标题 1"/>
          <p:cNvSpPr>
            <a:spLocks noGrp="1"/>
          </p:cNvSpPr>
          <p:nvPr>
            <p:ph type="title"/>
          </p:nvPr>
        </p:nvSpPr>
        <p:spPr/>
        <p:txBody>
          <a:bodyPr/>
          <a:p>
            <a:r>
              <a:rPr altLang="en-US" lang="zh-CN"/>
              <a:t>保持冷静，沉着应对</a:t>
            </a:r>
            <a:endParaRPr altLang="en-US" lang="zh-CN"/>
          </a:p>
        </p:txBody>
      </p:sp>
      <p:sp>
        <p:nvSpPr>
          <p:cNvPr id="1049842" name="Rectangle 6"/>
          <p:cNvSpPr/>
          <p:nvPr>
            <p:custDataLst>
              <p:tags r:id="rId1"/>
            </p:custDataLst>
          </p:nvPr>
        </p:nvSpPr>
        <p:spPr>
          <a:xfrm>
            <a:off x="1032008" y="1776851"/>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844" name="Rectangle 6"/>
          <p:cNvSpPr/>
          <p:nvPr>
            <p:custDataLst>
              <p:tags r:id="rId2"/>
            </p:custDataLst>
          </p:nvPr>
        </p:nvSpPr>
        <p:spPr>
          <a:xfrm>
            <a:off x="1032008" y="2865344"/>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846" name="Rectangle 6"/>
          <p:cNvSpPr/>
          <p:nvPr>
            <p:custDataLst>
              <p:tags r:id="rId3"/>
            </p:custDataLst>
          </p:nvPr>
        </p:nvSpPr>
        <p:spPr>
          <a:xfrm>
            <a:off x="1032008" y="3954447"/>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848" name="Rectangle 6"/>
          <p:cNvSpPr/>
          <p:nvPr>
            <p:custDataLst>
              <p:tags r:id="rId4"/>
            </p:custDataLst>
          </p:nvPr>
        </p:nvSpPr>
        <p:spPr>
          <a:xfrm>
            <a:off x="1032008" y="5042940"/>
            <a:ext cx="10322061" cy="722435"/>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850" name="矩形: 圆角 26"/>
          <p:cNvSpPr/>
          <p:nvPr>
            <p:custDataLst>
              <p:tags r:id="rId5"/>
            </p:custDataLst>
          </p:nvPr>
        </p:nvSpPr>
        <p:spPr>
          <a:xfrm>
            <a:off x="838200" y="2862907"/>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852" name="矩形: 圆角 27"/>
          <p:cNvSpPr/>
          <p:nvPr>
            <p:custDataLst>
              <p:tags r:id="rId6"/>
            </p:custDataLst>
          </p:nvPr>
        </p:nvSpPr>
        <p:spPr>
          <a:xfrm>
            <a:off x="838200" y="1774413"/>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854" name="矩形: 圆角 28"/>
          <p:cNvSpPr/>
          <p:nvPr>
            <p:custDataLst>
              <p:tags r:id="rId7"/>
            </p:custDataLst>
          </p:nvPr>
        </p:nvSpPr>
        <p:spPr>
          <a:xfrm>
            <a:off x="838200" y="5039893"/>
            <a:ext cx="1885867" cy="728199"/>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856" name="矩形: 圆角 29"/>
          <p:cNvSpPr/>
          <p:nvPr>
            <p:custDataLst>
              <p:tags r:id="rId8"/>
            </p:custDataLst>
          </p:nvPr>
        </p:nvSpPr>
        <p:spPr>
          <a:xfrm>
            <a:off x="838200" y="3951400"/>
            <a:ext cx="1885867" cy="728199"/>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858" name="正文"/>
          <p:cNvSpPr txBox="1"/>
          <p:nvPr>
            <p:custDataLst>
              <p:tags r:id="rId9"/>
            </p:custDataLst>
          </p:nvPr>
        </p:nvSpPr>
        <p:spPr>
          <a:xfrm>
            <a:off x="2932909" y="178111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保持冷静：在面对紧急情况或危机时，首先要保持冷静，不要惊慌失措。冷静思考有助于更好地应对问题。</a:t>
            </a:r>
            <a:endParaRPr altLang="en-US" sz="1400" lang="zh-CN" spc="150">
              <a:solidFill>
                <a:schemeClr val="tx1">
                  <a:lumMod val="65000"/>
                  <a:lumOff val="35000"/>
                </a:schemeClr>
              </a:solidFill>
              <a:latin typeface="+mn-ea"/>
            </a:endParaRPr>
          </a:p>
        </p:txBody>
      </p:sp>
      <p:sp>
        <p:nvSpPr>
          <p:cNvPr id="1049860" name="标题"/>
          <p:cNvSpPr txBox="1"/>
          <p:nvPr>
            <p:custDataLst>
              <p:tags r:id="rId10"/>
            </p:custDataLst>
          </p:nvPr>
        </p:nvSpPr>
        <p:spPr>
          <a:xfrm>
            <a:off x="937542" y="178111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62" name="正文"/>
          <p:cNvSpPr txBox="1"/>
          <p:nvPr>
            <p:custDataLst>
              <p:tags r:id="rId11"/>
            </p:custDataLst>
          </p:nvPr>
        </p:nvSpPr>
        <p:spPr>
          <a:xfrm>
            <a:off x="2932909" y="2869611"/>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沉着应对：在冷静的基础上，要沉着应对，不要急于求成。要认真分析问题的原因和影响，制定合理的应对策略。</a:t>
            </a:r>
            <a:endParaRPr altLang="en-US" sz="1400" lang="zh-CN" spc="150">
              <a:solidFill>
                <a:schemeClr val="tx1">
                  <a:lumMod val="65000"/>
                  <a:lumOff val="35000"/>
                </a:schemeClr>
              </a:solidFill>
              <a:latin typeface="+mn-ea"/>
            </a:endParaRPr>
          </a:p>
        </p:txBody>
      </p:sp>
      <p:sp>
        <p:nvSpPr>
          <p:cNvPr id="1049864" name="标题"/>
          <p:cNvSpPr txBox="1"/>
          <p:nvPr>
            <p:custDataLst>
              <p:tags r:id="rId12"/>
            </p:custDataLst>
          </p:nvPr>
        </p:nvSpPr>
        <p:spPr>
          <a:xfrm>
            <a:off x="937542" y="2869611"/>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66" name="正文"/>
          <p:cNvSpPr txBox="1"/>
          <p:nvPr>
            <p:custDataLst>
              <p:tags r:id="rId13"/>
            </p:custDataLst>
          </p:nvPr>
        </p:nvSpPr>
        <p:spPr>
          <a:xfrm>
            <a:off x="2932909" y="3958104"/>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寻求支持：在应对紧急情况或危机时，要积极寻求内部和外部的支持，包括专业人士、同事、朋友等。他们的建议和帮助有助于更好地解决问题。</a:t>
            </a:r>
            <a:endParaRPr altLang="en-US" sz="1400" lang="zh-CN" spc="150">
              <a:solidFill>
                <a:schemeClr val="tx1">
                  <a:lumMod val="65000"/>
                  <a:lumOff val="35000"/>
                </a:schemeClr>
              </a:solidFill>
              <a:latin typeface="+mn-ea"/>
            </a:endParaRPr>
          </a:p>
        </p:txBody>
      </p:sp>
      <p:sp>
        <p:nvSpPr>
          <p:cNvPr id="1049868" name="标题"/>
          <p:cNvSpPr txBox="1"/>
          <p:nvPr>
            <p:custDataLst>
              <p:tags r:id="rId14"/>
            </p:custDataLst>
          </p:nvPr>
        </p:nvSpPr>
        <p:spPr>
          <a:xfrm>
            <a:off x="937542" y="3958104"/>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870" name="正文"/>
          <p:cNvSpPr txBox="1"/>
          <p:nvPr>
            <p:custDataLst>
              <p:tags r:id="rId15"/>
            </p:custDataLst>
          </p:nvPr>
        </p:nvSpPr>
        <p:spPr>
          <a:xfrm>
            <a:off x="2932909" y="5046597"/>
            <a:ext cx="8284352" cy="714672"/>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总结经验：在应对紧急情况或危机后，要及时总结经验教训，分析问题的原因和影响，为今后的工作提供参考。同时也要对相关人员进行表彰和奖励，激励大家更好地应对紧急情况或危机。</a:t>
            </a:r>
            <a:endParaRPr altLang="en-US" sz="1400" lang="zh-CN" spc="150">
              <a:solidFill>
                <a:schemeClr val="tx1">
                  <a:lumMod val="65000"/>
                  <a:lumOff val="35000"/>
                </a:schemeClr>
              </a:solidFill>
              <a:latin typeface="+mn-ea"/>
            </a:endParaRPr>
          </a:p>
        </p:txBody>
      </p:sp>
      <p:sp>
        <p:nvSpPr>
          <p:cNvPr id="1049872" name="标题"/>
          <p:cNvSpPr txBox="1"/>
          <p:nvPr>
            <p:custDataLst>
              <p:tags r:id="rId16"/>
            </p:custDataLst>
          </p:nvPr>
        </p:nvSpPr>
        <p:spPr>
          <a:xfrm>
            <a:off x="937542" y="5046597"/>
            <a:ext cx="1687865" cy="714671"/>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912" name="标题 1"/>
          <p:cNvSpPr>
            <a:spLocks noGrp="1"/>
          </p:cNvSpPr>
          <p:nvPr>
            <p:ph type="title"/>
          </p:nvPr>
        </p:nvSpPr>
        <p:spPr/>
        <p:txBody>
          <a:bodyPr/>
          <a:p>
            <a:r>
              <a:rPr altLang="en-US" lang="zh-CN"/>
              <a:t>积极沟通，消除误解</a:t>
            </a:r>
            <a:endParaRPr altLang="en-US" lang="zh-CN"/>
          </a:p>
        </p:txBody>
      </p:sp>
      <p:sp>
        <p:nvSpPr>
          <p:cNvPr id="104991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建立有效的沟通渠道：确保信息畅通，及时传递重要信息</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倾听员工意见：了解员工需求，关注员工情绪变化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2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坦诚面对问题：不回避问题，积极寻求解决方案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93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3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3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保持冷静：在紧急情况下保持冷静，避免情绪失控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76" name="标题 1"/>
          <p:cNvSpPr>
            <a:spLocks noGrp="1"/>
          </p:cNvSpPr>
          <p:nvPr>
            <p:ph type="title"/>
          </p:nvPr>
        </p:nvSpPr>
        <p:spPr/>
        <p:txBody>
          <a:bodyPr/>
          <a:p>
            <a:r>
              <a:rPr altLang="en-US" lang="zh-CN"/>
              <a:t>借助专业力量，化解危机</a:t>
            </a:r>
            <a:endParaRPr altLang="en-US" lang="zh-CN"/>
          </a:p>
        </p:txBody>
      </p:sp>
      <p:sp>
        <p:nvSpPr>
          <p:cNvPr id="1049978" name="正文"/>
          <p:cNvSpPr txBox="1"/>
          <p:nvPr>
            <p:custDataLst>
              <p:tags r:id="rId1"/>
            </p:custDataLst>
          </p:nvPr>
        </p:nvSpPr>
        <p:spPr>
          <a:xfrm>
            <a:off x="851035"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寻求外部专家支持：在危机处理中，借助外部专家的力量，如公关公司、危机管理专家等，能够提供专业的建议和帮助，有效化解危机。</a:t>
            </a:r>
            <a:endParaRPr altLang="en-US" dirty="0" sz="1200" lang="zh-CN" spc="150">
              <a:latin typeface="+mn-ea"/>
            </a:endParaRPr>
          </a:p>
        </p:txBody>
      </p:sp>
      <p:sp>
        <p:nvSpPr>
          <p:cNvPr id="1049980" name="标题"/>
          <p:cNvSpPr txBox="1"/>
          <p:nvPr>
            <p:custDataLst>
              <p:tags r:id="rId2"/>
            </p:custDataLst>
          </p:nvPr>
        </p:nvSpPr>
        <p:spPr>
          <a:xfrm>
            <a:off x="838200" y="2843681"/>
            <a:ext cx="2287172" cy="377345"/>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982" name="正文"/>
          <p:cNvSpPr txBox="1"/>
          <p:nvPr>
            <p:custDataLst>
              <p:tags r:id="rId3"/>
            </p:custDataLst>
          </p:nvPr>
        </p:nvSpPr>
        <p:spPr>
          <a:xfrm>
            <a:off x="3593844"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建立专业团队：企业内部应建立专业的危机管理团队，具备丰富的经验和专业知识，能够在危机发生时迅速应对，有效控制事态发展。</a:t>
            </a:r>
            <a:endParaRPr altLang="en-US" dirty="0" sz="1200" lang="zh-CN" spc="150">
              <a:latin typeface="+mn-ea"/>
            </a:endParaRPr>
          </a:p>
        </p:txBody>
      </p:sp>
      <p:sp>
        <p:nvSpPr>
          <p:cNvPr id="1049984" name="标题"/>
          <p:cNvSpPr txBox="1"/>
          <p:nvPr>
            <p:custDataLst>
              <p:tags r:id="rId4"/>
            </p:custDataLst>
          </p:nvPr>
        </p:nvSpPr>
        <p:spPr>
          <a:xfrm>
            <a:off x="3581009" y="2843681"/>
            <a:ext cx="2287172" cy="377345"/>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49986" name="正文"/>
          <p:cNvSpPr txBox="1"/>
          <p:nvPr>
            <p:custDataLst>
              <p:tags r:id="rId5"/>
            </p:custDataLst>
          </p:nvPr>
        </p:nvSpPr>
        <p:spPr>
          <a:xfrm>
            <a:off x="6336654"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制定应急预案：针对可能发生的紧急情况，制定相应的应急预案，明确应对措施和流程，确保在危机发生时能够迅速响应。</a:t>
            </a:r>
            <a:endParaRPr altLang="en-US" dirty="0" sz="1200" lang="zh-CN" spc="150">
              <a:latin typeface="+mn-ea"/>
            </a:endParaRPr>
          </a:p>
        </p:txBody>
      </p:sp>
      <p:sp>
        <p:nvSpPr>
          <p:cNvPr id="1049988" name="标题"/>
          <p:cNvSpPr txBox="1"/>
          <p:nvPr>
            <p:custDataLst>
              <p:tags r:id="rId6"/>
            </p:custDataLst>
          </p:nvPr>
        </p:nvSpPr>
        <p:spPr>
          <a:xfrm>
            <a:off x="6323819" y="2843681"/>
            <a:ext cx="2287172" cy="377345"/>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990" name="正文"/>
          <p:cNvSpPr txBox="1"/>
          <p:nvPr>
            <p:custDataLst>
              <p:tags r:id="rId7"/>
            </p:custDataLst>
          </p:nvPr>
        </p:nvSpPr>
        <p:spPr>
          <a:xfrm>
            <a:off x="9079463"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加强沟通协作：在危机处理过程中，加强与相关方的沟通协作，如政府部门、媒体、消费者等，能够获得更多的支持和理解，有助于化解危机。</a:t>
            </a:r>
            <a:endParaRPr altLang="en-US" dirty="0" sz="1200" lang="zh-CN" spc="150">
              <a:latin typeface="+mn-ea"/>
            </a:endParaRPr>
          </a:p>
        </p:txBody>
      </p:sp>
      <p:sp>
        <p:nvSpPr>
          <p:cNvPr id="1049992" name="标题"/>
          <p:cNvSpPr txBox="1"/>
          <p:nvPr>
            <p:custDataLst>
              <p:tags r:id="rId8"/>
            </p:custDataLst>
          </p:nvPr>
        </p:nvSpPr>
        <p:spPr>
          <a:xfrm>
            <a:off x="9066628" y="2843681"/>
            <a:ext cx="2287172" cy="377345"/>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32" name="副标题"/>
          <p:cNvSpPr>
            <a:spLocks noGrp="1"/>
          </p:cNvSpPr>
          <p:nvPr>
            <p:ph type="body" idx="1"/>
            <p:custDataLst>
              <p:tags r:id="rId1"/>
            </p:custDataLst>
          </p:nvPr>
        </p:nvSpPr>
        <p:spPr/>
        <p:txBody>
          <a:bodyPr/>
          <a:p>
            <a:r>
              <a:rPr altLang="en-US" lang="zh-CN"/>
              <a:t>章节副标题</a:t>
            </a:r>
            <a:endParaRPr altLang="en-US" lang="zh-CN"/>
          </a:p>
        </p:txBody>
      </p:sp>
      <p:sp>
        <p:nvSpPr>
          <p:cNvPr id="1050034"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50036" name="标题 1"/>
          <p:cNvSpPr>
            <a:spLocks noGrp="1"/>
          </p:cNvSpPr>
          <p:nvPr>
            <p:ph type="title"/>
            <p:custDataLst>
              <p:tags r:id="rId3"/>
            </p:custDataLst>
          </p:nvPr>
        </p:nvSpPr>
        <p:spPr/>
        <p:txBody>
          <a:bodyPr/>
          <a:p>
            <a:r>
              <a:rPr altLang="en-US" lang="zh-CN"/>
              <a:t>预防与控制措施</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26" name="标题 1"/>
          <p:cNvSpPr>
            <a:spLocks noGrp="1"/>
          </p:cNvSpPr>
          <p:nvPr>
            <p:ph type="title"/>
          </p:nvPr>
        </p:nvSpPr>
        <p:spPr/>
        <p:txBody>
          <a:bodyPr/>
          <a:p>
            <a:r>
              <a:rPr altLang="en-US" lang="zh-CN"/>
              <a:t>加强风险识别与评估</a:t>
            </a:r>
            <a:endParaRPr altLang="en-US" lang="zh-CN"/>
          </a:p>
        </p:txBody>
      </p:sp>
      <p:sp>
        <p:nvSpPr>
          <p:cNvPr id="105012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建立风险识别机制：通过定期检查、员工反馈等方式，及时发现潜在风险</a:t>
            </a:r>
            <a:endParaRPr altLang="en-US" dirty="0" sz="1200" lang="zh-CN" spc="150">
              <a:solidFill>
                <a:schemeClr val="tx1">
                  <a:lumMod val="65000"/>
                  <a:lumOff val="35000"/>
                </a:schemeClr>
              </a:solidFill>
              <a:latin typeface="+mn-ea"/>
              <a:sym typeface="+mn-ea"/>
            </a:endParaRPr>
          </a:p>
        </p:txBody>
      </p:sp>
      <p:sp>
        <p:nvSpPr>
          <p:cNvPr id="105013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风险评估：对识别出的风险进行评估，确定其可能性和影响程度</a:t>
            </a:r>
            <a:endParaRPr altLang="en-US" dirty="0" sz="1200" lang="zh-CN" spc="150">
              <a:solidFill>
                <a:schemeClr val="tx1">
                  <a:lumMod val="65000"/>
                  <a:lumOff val="35000"/>
                </a:schemeClr>
              </a:solidFill>
              <a:latin typeface="+mn-ea"/>
              <a:sym typeface="+mn-ea"/>
            </a:endParaRPr>
          </a:p>
        </p:txBody>
      </p:sp>
      <p:sp>
        <p:nvSpPr>
          <p:cNvPr id="105013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制定应对措施：根据风险评估结果，制定相应的预防和控制措施</a:t>
            </a:r>
            <a:endParaRPr altLang="en-US" dirty="0" sz="1200" lang="zh-CN" spc="150">
              <a:solidFill>
                <a:schemeClr val="tx1">
                  <a:lumMod val="65000"/>
                  <a:lumOff val="35000"/>
                </a:schemeClr>
              </a:solidFill>
              <a:latin typeface="+mn-ea"/>
              <a:sym typeface="+mn-ea"/>
            </a:endParaRPr>
          </a:p>
        </p:txBody>
      </p:sp>
      <p:sp>
        <p:nvSpPr>
          <p:cNvPr id="105013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培训员工：提高员工的风险意识和应对能力，确保在紧急情况下能够迅速响应</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74" name="标题 1"/>
          <p:cNvSpPr>
            <a:spLocks noGrp="1"/>
          </p:cNvSpPr>
          <p:nvPr>
            <p:ph type="title"/>
          </p:nvPr>
        </p:nvSpPr>
        <p:spPr/>
        <p:txBody>
          <a:bodyPr/>
          <a:p>
            <a:r>
              <a:rPr altLang="en-US" lang="zh-CN"/>
              <a:t>完善内部管理制度</a:t>
            </a:r>
            <a:endParaRPr altLang="en-US" lang="zh-CN"/>
          </a:p>
        </p:txBody>
      </p:sp>
      <p:sp>
        <p:nvSpPr>
          <p:cNvPr id="105017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建立有效的信息反馈机制，及时发现并解决问题</a:t>
            </a:r>
            <a:endParaRPr altLang="zh-CN" dirty="0" lang="en-US">
              <a:solidFill>
                <a:schemeClr val="dk1">
                  <a:lumMod val="80000"/>
                  <a:lumOff val="20000"/>
                </a:schemeClr>
              </a:solidFill>
              <a:latin typeface="+mn-ea"/>
              <a:sym typeface="+mn-ea"/>
            </a:endParaRPr>
          </a:p>
        </p:txBody>
      </p:sp>
      <p:sp>
        <p:nvSpPr>
          <p:cNvPr id="105018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制定明确的应急预案和危机管理流程</a:t>
            </a:r>
            <a:endParaRPr altLang="en-US" dirty="0" lang="zh-CN">
              <a:solidFill>
                <a:schemeClr val="dk1">
                  <a:lumMod val="80000"/>
                  <a:lumOff val="20000"/>
                </a:schemeClr>
              </a:solidFill>
              <a:latin typeface="+mn-ea"/>
              <a:sym typeface="+mn-ea"/>
            </a:endParaRPr>
          </a:p>
        </p:txBody>
      </p:sp>
      <p:sp>
        <p:nvSpPr>
          <p:cNvPr id="105019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加强员工培训，提高应对紧急情况的能力</a:t>
            </a:r>
            <a:endParaRPr altLang="en-US" dirty="0" lang="zh-CN">
              <a:solidFill>
                <a:schemeClr val="dk1">
                  <a:lumMod val="80000"/>
                  <a:lumOff val="20000"/>
                </a:schemeClr>
              </a:solidFill>
              <a:latin typeface="+mn-ea"/>
              <a:sym typeface="+mn-ea"/>
            </a:endParaRPr>
          </a:p>
        </p:txBody>
      </p:sp>
      <p:sp>
        <p:nvSpPr>
          <p:cNvPr id="105020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定期进行内部审查，确保制度的有效性和可行性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46" name="标题 1"/>
          <p:cNvSpPr>
            <a:spLocks noGrp="1"/>
          </p:cNvSpPr>
          <p:nvPr>
            <p:ph type="title"/>
          </p:nvPr>
        </p:nvSpPr>
        <p:spPr/>
        <p:txBody>
          <a:bodyPr/>
          <a:p>
            <a:r>
              <a:rPr altLang="en-US" lang="zh-CN"/>
              <a:t>提高员工素质与意识</a:t>
            </a:r>
            <a:endParaRPr altLang="en-US" lang="zh-CN"/>
          </a:p>
        </p:txBody>
      </p:sp>
      <p:sp>
        <p:nvSpPr>
          <p:cNvPr id="105024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建立沟通机制：及时向员工传递紧急情况和危机管理的信息，增强员工的危机意识</a:t>
            </a:r>
            <a:endParaRPr altLang="zh-CN" dirty="0" lang="en-US">
              <a:solidFill>
                <a:schemeClr val="dk1">
                  <a:lumMod val="80000"/>
                  <a:lumOff val="20000"/>
                </a:schemeClr>
              </a:solidFill>
              <a:latin typeface="+mn-ea"/>
              <a:sym typeface="+mn-ea"/>
            </a:endParaRPr>
          </a:p>
        </p:txBody>
      </p:sp>
      <p:sp>
        <p:nvSpPr>
          <p:cNvPr id="105025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培训员工：提高员工对紧急情况和危机管理的认识和应对能力</a:t>
            </a:r>
            <a:endParaRPr altLang="en-US" dirty="0" sz="1600" lang="zh-CN">
              <a:solidFill>
                <a:schemeClr val="dk1">
                  <a:lumMod val="80000"/>
                  <a:lumOff val="20000"/>
                </a:schemeClr>
              </a:solidFill>
              <a:latin typeface="+mn-ea"/>
              <a:sym typeface="+mn-ea"/>
            </a:endParaRPr>
          </a:p>
        </p:txBody>
      </p:sp>
      <p:sp>
        <p:nvSpPr>
          <p:cNvPr id="105026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制定预案：让员工了解并熟悉应急预案，提高应对突发事件的能力</a:t>
            </a:r>
            <a:endParaRPr altLang="en-US" dirty="0" sz="1600" lang="zh-CN">
              <a:solidFill>
                <a:schemeClr val="dk1">
                  <a:lumMod val="80000"/>
                  <a:lumOff val="20000"/>
                </a:schemeClr>
              </a:solidFill>
              <a:latin typeface="+mn-ea"/>
              <a:sym typeface="+mn-ea"/>
            </a:endParaRPr>
          </a:p>
        </p:txBody>
      </p:sp>
      <p:sp>
        <p:nvSpPr>
          <p:cNvPr id="105027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定期演练：通过模拟演练，提高员工在紧急情况下的应对能力和协作能力</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18" name="标题 1"/>
          <p:cNvSpPr>
            <a:spLocks noGrp="1"/>
          </p:cNvSpPr>
          <p:nvPr>
            <p:ph type="title"/>
          </p:nvPr>
        </p:nvSpPr>
        <p:spPr/>
        <p:txBody>
          <a:bodyPr/>
          <a:p>
            <a:r>
              <a:rPr altLang="en-US" lang="zh-CN"/>
              <a:t>建立信息反馈机制，及时发现并解决问题</a:t>
            </a:r>
            <a:endParaRPr altLang="en-US" lang="zh-CN"/>
          </a:p>
        </p:txBody>
      </p:sp>
      <p:sp>
        <p:nvSpPr>
          <p:cNvPr id="105032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建立信息反馈机制：通过定期收集和分析数据，及时发现潜在的紧急情况和危机，为预防和控制措施提供依据。</a:t>
            </a:r>
            <a:endParaRPr altLang="en-US" dirty="0" sz="1200" lang="zh-CN" spc="150">
              <a:solidFill>
                <a:schemeClr val="tx1">
                  <a:lumMod val="85000"/>
                  <a:lumOff val="15000"/>
                </a:schemeClr>
              </a:solidFill>
              <a:latin typeface="+mn-ea"/>
              <a:sym typeface="+mn-ea"/>
            </a:endParaRPr>
          </a:p>
        </p:txBody>
      </p:sp>
      <p:sp>
        <p:nvSpPr>
          <p:cNvPr id="105032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及时发现并解决问题：一旦发现紧急情况和危机，应立即采取行动，及时解决问题，防止事态扩大。</a:t>
            </a:r>
            <a:endParaRPr altLang="en-US" dirty="0" sz="1200" lang="zh-CN" spc="150">
              <a:solidFill>
                <a:schemeClr val="tx1">
                  <a:lumMod val="85000"/>
                  <a:lumOff val="15000"/>
                </a:schemeClr>
              </a:solidFill>
              <a:latin typeface="+mn-ea"/>
              <a:sym typeface="+mn-ea"/>
            </a:endParaRPr>
          </a:p>
        </p:txBody>
      </p:sp>
      <p:sp>
        <p:nvSpPr>
          <p:cNvPr id="105032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加强沟通与协作：企业内部各部门之间应保持密切沟通与协作，共同应对紧急情况和危机。</a:t>
            </a:r>
            <a:endParaRPr altLang="en-US" dirty="0" sz="1200" lang="zh-CN" spc="150">
              <a:solidFill>
                <a:schemeClr val="tx1">
                  <a:lumMod val="85000"/>
                  <a:lumOff val="15000"/>
                </a:schemeClr>
              </a:solidFill>
              <a:latin typeface="+mn-ea"/>
              <a:sym typeface="+mn-ea"/>
            </a:endParaRPr>
          </a:p>
        </p:txBody>
      </p:sp>
      <p:sp>
        <p:nvSpPr>
          <p:cNvPr id="105033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制定应急预案：针对可能发生的紧急情况和危机，制定相应的应急预案，确保在紧急情况下能够迅速、有效地应对。</a:t>
            </a:r>
            <a:endParaRPr altLang="en-US" dirty="0" sz="1200" lang="zh-CN" spc="150">
              <a:solidFill>
                <a:schemeClr val="tx1">
                  <a:lumMod val="85000"/>
                  <a:lumOff val="15000"/>
                </a:schemeClr>
              </a:solidFill>
              <a:latin typeface="+mn-ea"/>
              <a:sym typeface="+mn-ea"/>
            </a:endParaRPr>
          </a:p>
        </p:txBody>
      </p:sp>
      <p:sp>
        <p:nvSpPr>
          <p:cNvPr id="105034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82" name="副标题"/>
          <p:cNvSpPr>
            <a:spLocks noGrp="1"/>
          </p:cNvSpPr>
          <p:nvPr>
            <p:ph type="body" idx="1"/>
            <p:custDataLst>
              <p:tags r:id="rId1"/>
            </p:custDataLst>
          </p:nvPr>
        </p:nvSpPr>
        <p:spPr/>
        <p:txBody>
          <a:bodyPr/>
          <a:p>
            <a:r>
              <a:rPr altLang="en-US" lang="zh-CN"/>
              <a:t>章节副标题</a:t>
            </a:r>
            <a:endParaRPr altLang="en-US" lang="zh-CN"/>
          </a:p>
        </p:txBody>
      </p:sp>
      <p:sp>
        <p:nvSpPr>
          <p:cNvPr id="1050384"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386" name="标题 1"/>
          <p:cNvSpPr>
            <a:spLocks noGrp="1"/>
          </p:cNvSpPr>
          <p:nvPr>
            <p:ph type="title"/>
            <p:custDataLst>
              <p:tags r:id="rId3"/>
            </p:custDataLst>
          </p:nvPr>
        </p:nvSpPr>
        <p:spPr/>
        <p:txBody>
          <a:bodyPr/>
          <a:p>
            <a:r>
              <a:rPr altLang="en-US" lang="zh-CN"/>
              <a:t>总结与展望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76" name="标题 1"/>
          <p:cNvSpPr>
            <a:spLocks noGrp="1"/>
          </p:cNvSpPr>
          <p:nvPr>
            <p:ph type="title"/>
          </p:nvPr>
        </p:nvSpPr>
        <p:spPr/>
        <p:txBody>
          <a:bodyPr>
            <a:normAutofit fontScale="95556"/>
          </a:bodyPr>
          <a:p>
            <a:r>
              <a:rPr altLang="en-US" lang="zh-CN"/>
              <a:t>总结企业管理中紧急情况处理与危机管理方法的重要性</a:t>
            </a:r>
            <a:endParaRPr altLang="en-US" lang="zh-CN"/>
          </a:p>
        </p:txBody>
      </p:sp>
      <p:sp>
        <p:nvSpPr>
          <p:cNvPr id="105047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8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紧急情况处理与危机管理是企业管理的核心环节，对于企业的稳定发展和持续运营具有重要意义。</a:t>
            </a:r>
            <a:endParaRPr altLang="en-US" dirty="0" lang="zh-CN" spc="150">
              <a:solidFill>
                <a:schemeClr val="tx1">
                  <a:lumMod val="75000"/>
                  <a:lumOff val="25000"/>
                </a:schemeClr>
              </a:solidFill>
              <a:latin typeface="+mn-ea"/>
              <a:sym typeface="+mn-ea"/>
            </a:endParaRPr>
          </a:p>
        </p:txBody>
      </p:sp>
      <p:sp>
        <p:nvSpPr>
          <p:cNvPr id="105048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8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8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有效的紧急情况处理与危机管理方法能够帮助企业快速应对各种突发事件，减少损失，维护企业声誉和形象。</a:t>
            </a:r>
            <a:endParaRPr altLang="en-US" dirty="0" lang="zh-CN" spc="150">
              <a:solidFill>
                <a:schemeClr val="tx1">
                  <a:lumMod val="75000"/>
                  <a:lumOff val="25000"/>
                </a:schemeClr>
              </a:solidFill>
              <a:latin typeface="+mn-ea"/>
              <a:sym typeface="+mn-ea"/>
            </a:endParaRPr>
          </a:p>
        </p:txBody>
      </p:sp>
      <p:sp>
        <p:nvSpPr>
          <p:cNvPr id="105048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9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9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通过总结企业管理中的紧急情况处理与危机管理方法，可以不断完善企业的管理体系，提高企业的抗风险能力和竞争力。</a:t>
            </a:r>
            <a:endParaRPr altLang="en-US" dirty="0" sz="2000" lang="zh-CN" spc="150">
              <a:solidFill>
                <a:schemeClr val="tx1">
                  <a:lumMod val="75000"/>
                  <a:lumOff val="25000"/>
                </a:schemeClr>
              </a:solidFill>
              <a:latin typeface="+mn-ea"/>
              <a:sym typeface="+mn-ea"/>
            </a:endParaRPr>
          </a:p>
        </p:txBody>
      </p:sp>
      <p:sp>
        <p:nvSpPr>
          <p:cNvPr id="105049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9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9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总结经验教训，为未来企业管理提供借鉴和参考，推动企业持续改进和发展。</a:t>
            </a:r>
            <a:endParaRPr altLang="en-US" dirty="0" lang="zh-CN" spc="150">
              <a:solidFill>
                <a:schemeClr val="tx1">
                  <a:lumMod val="75000"/>
                  <a:lumOff val="25000"/>
                </a:schemeClr>
              </a:solidFill>
              <a:latin typeface="+mn-ea"/>
              <a:sym typeface="+mn-ea"/>
            </a:endParaRPr>
          </a:p>
        </p:txBody>
      </p:sp>
      <p:sp>
        <p:nvSpPr>
          <p:cNvPr id="105050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40" name="标题 1"/>
          <p:cNvSpPr>
            <a:spLocks noGrp="1"/>
          </p:cNvSpPr>
          <p:nvPr>
            <p:ph type="title"/>
          </p:nvPr>
        </p:nvSpPr>
        <p:spPr/>
        <p:txBody>
          <a:bodyPr/>
          <a:p>
            <a:r>
              <a:rPr altLang="en-US" lang="zh-CN"/>
              <a:t>分析当前企业管理中存在的问题与不足</a:t>
            </a:r>
            <a:endParaRPr altLang="en-US" lang="zh-CN"/>
          </a:p>
        </p:txBody>
      </p:sp>
      <p:sp>
        <p:nvSpPr>
          <p:cNvPr id="105054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缺乏有效的危机预警机制</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缺乏完善的危机管理流程</a:t>
            </a:r>
            <a:endParaRPr dirty="0" sz="2000" err="1">
              <a:solidFill>
                <a:schemeClr val="tx1">
                  <a:lumMod val="75000"/>
                  <a:lumOff val="25000"/>
                </a:schemeClr>
              </a:solidFill>
              <a:latin typeface="+mn-ea"/>
              <a:ea typeface="+mn-ea"/>
              <a:cs typeface="+mn-ea"/>
              <a:sym typeface="+mn-lt"/>
            </a:endParaRPr>
          </a:p>
        </p:txBody>
      </p:sp>
      <p:sp>
        <p:nvSpPr>
          <p:cNvPr id="105056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6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员工应对紧急情况的知识和技能不足</a:t>
            </a:r>
            <a:endParaRPr dirty="0" sz="2000" err="1">
              <a:solidFill>
                <a:schemeClr val="tx1">
                  <a:lumMod val="75000"/>
                  <a:lumOff val="25000"/>
                </a:schemeClr>
              </a:solidFill>
              <a:latin typeface="+mn-ea"/>
              <a:ea typeface="+mn-ea"/>
              <a:cs typeface="+mn-ea"/>
              <a:sym typeface="+mn-lt"/>
            </a:endParaRPr>
          </a:p>
        </p:txBody>
      </p:sp>
      <p:sp>
        <p:nvSpPr>
          <p:cNvPr id="10505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应对紧急情况的能力不足</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20" name="标题 1"/>
          <p:cNvSpPr>
            <a:spLocks noGrp="1"/>
          </p:cNvSpPr>
          <p:nvPr>
            <p:ph type="title"/>
          </p:nvPr>
        </p:nvSpPr>
        <p:spPr/>
        <p:txBody>
          <a:bodyPr>
            <a:normAutofit fontScale="90000"/>
          </a:bodyPr>
          <a:p>
            <a:r>
              <a:rPr altLang="en-US" lang="zh-CN"/>
              <a:t>展望未来企业管理中紧急情况处理与危机管理方法的发展趋势</a:t>
            </a:r>
            <a:endParaRPr altLang="en-US" lang="zh-CN"/>
          </a:p>
        </p:txBody>
      </p:sp>
      <p:sp>
        <p:nvSpPr>
          <p:cNvPr id="105062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2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智能化技术应用：利用大数据、人工智能等技术提高危机预警和应对能力</a:t>
            </a:r>
            <a:endParaRPr altLang="en-US" dirty="0" sz="2000" lang="zh-CN" spc="150">
              <a:solidFill>
                <a:schemeClr val="tx1">
                  <a:lumMod val="85000"/>
                  <a:lumOff val="15000"/>
                </a:schemeClr>
              </a:solidFill>
              <a:latin typeface="+mn-ea"/>
              <a:sym typeface="+mn-ea"/>
            </a:endParaRPr>
          </a:p>
        </p:txBody>
      </p:sp>
      <p:sp>
        <p:nvSpPr>
          <p:cNvPr id="105062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多元化合作模式：企业与政府、社会组织等多方合作，共同应对紧急情况和危机</a:t>
            </a:r>
            <a:endParaRPr altLang="en-US" dirty="0" sz="2000" lang="zh-CN" spc="150">
              <a:solidFill>
                <a:schemeClr val="tx1">
                  <a:lumMod val="85000"/>
                  <a:lumOff val="15000"/>
                </a:schemeClr>
              </a:solidFill>
              <a:latin typeface="+mn-ea"/>
              <a:sym typeface="+mn-ea"/>
            </a:endParaRPr>
          </a:p>
        </p:txBody>
      </p:sp>
      <p:sp>
        <p:nvSpPr>
          <p:cNvPr id="105063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3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可持续发展理念：将可持续发展理念融入企业管理中，关注环境、社会和治理（ESG）因素</a:t>
            </a:r>
            <a:endParaRPr altLang="en-US" dirty="0" sz="2000" lang="zh-CN" spc="150">
              <a:solidFill>
                <a:schemeClr val="tx1">
                  <a:lumMod val="85000"/>
                  <a:lumOff val="15000"/>
                </a:schemeClr>
              </a:solidFill>
              <a:latin typeface="+mn-ea"/>
              <a:sym typeface="+mn-ea"/>
            </a:endParaRPr>
          </a:p>
        </p:txBody>
      </p:sp>
      <p:sp>
        <p:nvSpPr>
          <p:cNvPr id="105064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64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员工心理健康关怀：重视员工心理健康，建立心理危机干预机制，提高员工应对压力的能力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684"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686"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688"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7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7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5*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5*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5*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5*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262_5*l_h_f*1_5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262_5*l_h_f*1_6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3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8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8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3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3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83.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2023-12-19T16:02:58Z</dcterms:created>
  <dcterms:modified xsi:type="dcterms:W3CDTF">2023-12-19T16:02:58Z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c2388e81da994336ae804df173d65f4d_21</vt:lpwstr>
  </property>
</Properties>
</file>