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ommentAuthors.xml" ContentType="application/vnd.openxmlformats-officedocument.presentationml.commentAuthors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sldIdLst>
    <p:sldId id="2429" r:id="rId4"/>
    <p:sldId id="263" r:id="rId6"/>
    <p:sldId id="2490" r:id="rId7"/>
    <p:sldId id="2491" r:id="rId8"/>
    <p:sldId id="2492" r:id="rId9"/>
    <p:sldId id="2493" r:id="rId10"/>
    <p:sldId id="2524" r:id="rId11"/>
    <p:sldId id="2525" r:id="rId12"/>
    <p:sldId id="259" r:id="rId13"/>
    <p:sldId id="260" r:id="rId14"/>
    <p:sldId id="2467" r:id="rId15"/>
    <p:sldId id="2522" r:id="rId16"/>
    <p:sldId id="2495" r:id="rId17"/>
    <p:sldId id="2510" r:id="rId18"/>
    <p:sldId id="2511" r:id="rId19"/>
    <p:sldId id="2496" r:id="rId20"/>
    <p:sldId id="2497" r:id="rId21"/>
    <p:sldId id="2500" r:id="rId22"/>
    <p:sldId id="2498" r:id="rId23"/>
    <p:sldId id="2499" r:id="rId24"/>
    <p:sldId id="2504" r:id="rId25"/>
    <p:sldId id="2512" r:id="rId26"/>
    <p:sldId id="2519" r:id="rId27"/>
    <p:sldId id="2517" r:id="rId28"/>
    <p:sldId id="2518" r:id="rId29"/>
    <p:sldId id="2513" r:id="rId30"/>
    <p:sldId id="2516" r:id="rId31"/>
    <p:sldId id="2514" r:id="rId32"/>
    <p:sldId id="2515" r:id="rId33"/>
    <p:sldId id="2463" r:id="rId34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9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u Xiao" initials="L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136C"/>
    <a:srgbClr val="2F3569"/>
    <a:srgbClr val="FFFFFF"/>
    <a:srgbClr val="013A62"/>
    <a:srgbClr val="02497D"/>
    <a:srgbClr val="056D9A"/>
    <a:srgbClr val="051895"/>
    <a:srgbClr val="075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19" autoAdjust="0"/>
    <p:restoredTop sz="86435" autoAdjust="0"/>
  </p:normalViewPr>
  <p:slideViewPr>
    <p:cSldViewPr snapToGrid="0" showGuides="1">
      <p:cViewPr varScale="1">
        <p:scale>
          <a:sx n="98" d="100"/>
          <a:sy n="98" d="100"/>
        </p:scale>
        <p:origin x="366" y="78"/>
      </p:cViewPr>
      <p:guideLst>
        <p:guide orient="horz" pos="2382"/>
        <p:guide pos="39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45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themeOverride" Target="../theme/themeOverride1.xml"/><Relationship Id="rId1" Type="http://schemas.openxmlformats.org/officeDocument/2006/relationships/oleObject" Target="file:///D:\1\&#33410;&#36873;\2023.10&#33410;&#36873;\&#23459;&#20256;&#25991;&#20214;\&#20892;&#19994;&#23376;&#21320;&#32974;\&#35266;&#28857;&#25968;&#25454;&#22270;&#34920;&#27169;&#26495;-&#20840;&#29699;20230911%20-%20&#21103;&#26412;%20-%20&#21103;&#2641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820801093785"/>
          <c:y val="0.0743906508300871"/>
          <c:w val="0.845512387307458"/>
          <c:h val="0.794607567572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全球总体!$A$8</c:f>
              <c:strCache>
                <c:ptCount val="1"/>
                <c:pt idx="0">
                  <c:v>Global Market Size ($ Mn)</c:v>
                </c:pt>
              </c:strCache>
            </c:strRef>
          </c:tx>
          <c:spPr>
            <a:solidFill>
              <a:srgbClr val="002060"/>
            </a:solidFill>
            <a:effectLst>
              <a:outerShdw blurRad="40000" dist="20000" dir="5400000" rotWithShape="0">
                <a:schemeClr val="tx2">
                  <a:lumMod val="60000"/>
                  <a:lumOff val="40000"/>
                  <a:alpha val="38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numRef>
              <c:f>全球总体!$B$7:$N$7</c:f>
              <c:numCache>
                <c:formatCode>General</c:formatCod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numCache>
            </c:numRef>
          </c:cat>
          <c:val>
            <c:numRef>
              <c:f>全球总体!$B$8:$N$8</c:f>
              <c:numCache>
                <c:formatCode>#,##0_ </c:formatCode>
                <c:ptCount val="13"/>
                <c:pt idx="0">
                  <c:v>7.10984988015791</c:v>
                </c:pt>
                <c:pt idx="1">
                  <c:v>25.1418511462144</c:v>
                </c:pt>
                <c:pt idx="2">
                  <c:v>64.5190184114154</c:v>
                </c:pt>
                <c:pt idx="3">
                  <c:v>220.177602230796</c:v>
                </c:pt>
                <c:pt idx="4">
                  <c:v>591.507128393034</c:v>
                </c:pt>
                <c:pt idx="5">
                  <c:v>1736.78323038763</c:v>
                </c:pt>
                <c:pt idx="6">
                  <c:v>3571</c:v>
                </c:pt>
                <c:pt idx="7">
                  <c:v>5605.0416</c:v>
                </c:pt>
                <c:pt idx="8">
                  <c:v>8158.69855296</c:v>
                </c:pt>
                <c:pt idx="9">
                  <c:v>10651.9968307446</c:v>
                </c:pt>
                <c:pt idx="10">
                  <c:v>14546.3668720648</c:v>
                </c:pt>
                <c:pt idx="11">
                  <c:v>21130.0525183613</c:v>
                </c:pt>
                <c:pt idx="12">
                  <c:v>27524.0064104175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-1322419456"/>
        <c:axId val="-1322431424"/>
      </c:barChart>
      <c:lineChart>
        <c:grouping val="stacked"/>
        <c:varyColors val="0"/>
        <c:ser>
          <c:idx val="1"/>
          <c:order val="1"/>
          <c:tx>
            <c:strRef>
              <c:f>全球总体!$A$9</c:f>
              <c:strCache>
                <c:ptCount val="1"/>
                <c:pt idx="0">
                  <c:v>Y-oY Growth</c:v>
                </c:pt>
              </c:strCache>
            </c:strRef>
          </c:tx>
          <c:spPr>
            <a:ln w="25400" cap="rnd" cmpd="sng" algn="ctr">
              <a:solidFill>
                <a:srgbClr val="FFC000"/>
              </a:solidFill>
              <a:prstDash val="solid"/>
              <a:round/>
            </a:ln>
          </c:spPr>
          <c:marker>
            <c:symbol val="circle"/>
            <c:size val="32"/>
            <c:spPr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</a:ln>
            </c:spPr>
          </c:marker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790527cd-d123-4374-97c2-b36ef57ac178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6e4753b9-1849-4037-bce5-69a9f257a607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3bf281c7-1821-4af0-8bcc-5cfb8bad6c24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519565cc-cc72-47a0-bb65-da4050bcc849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5bbd4223-976e-4337-aef1-1a894e5793dc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5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cf51203d-87da-4bd3-9738-0098d8662aab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6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278547b4-2c02-47f9-8bcb-6cec2e648143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7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572a14e7-c493-44bc-b2c6-6a818644265f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8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a90b83f3-09bf-4ac5-b0b2-7897b06c236c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9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ef4b9787-1a63-4f37-958c-e4da7783f9cd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e532c4a0-d19f-4814-808f-99c34e1470e8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10557e33-a6e9-4596-b193-06872bb0468c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3d02f153-e0e2-4280-a3be-3c27d4364cf1}" type="CELLRANGE">
                      <a:t>[CELLRANGE]</a:t>
                    </a:fld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numFmt formatCode="\x\x\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Book Antiqua" panose="02040602050305030304" pitchFamily="18" charset="0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/>
              </c:ext>
            </c:extLst>
          </c:dLbls>
          <c:cat>
            <c:numRef>
              <c:f>全球总体!$B$7:$N$7</c:f>
              <c:numCache>
                <c:formatCode>General</c:formatCod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numCache>
            </c:numRef>
          </c:cat>
          <c:val>
            <c:numRef>
              <c:f>全球总体!$B$9:$N$9</c:f>
              <c:numCache>
                <c:formatCode>0.00%</c:formatCode>
                <c:ptCount val="13"/>
                <c:pt idx="0">
                  <c:v>1.7226</c:v>
                </c:pt>
                <c:pt idx="1">
                  <c:v>2.5362</c:v>
                </c:pt>
                <c:pt idx="2">
                  <c:v>1.5662</c:v>
                </c:pt>
                <c:pt idx="3">
                  <c:v>2.4126</c:v>
                </c:pt>
                <c:pt idx="4">
                  <c:v>1.6865</c:v>
                </c:pt>
                <c:pt idx="5">
                  <c:v>1.9362</c:v>
                </c:pt>
                <c:pt idx="6">
                  <c:v>1.0561</c:v>
                </c:pt>
                <c:pt idx="7">
                  <c:v>0.5696</c:v>
                </c:pt>
                <c:pt idx="8">
                  <c:v>0.4556</c:v>
                </c:pt>
                <c:pt idx="9">
                  <c:v>0.3056</c:v>
                </c:pt>
                <c:pt idx="10">
                  <c:v>0.3656</c:v>
                </c:pt>
                <c:pt idx="11">
                  <c:v>0.4526</c:v>
                </c:pt>
                <c:pt idx="12">
                  <c:v>0.3026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全球总体!$B$9:$N$9</c15:f>
                <c15:dlblRangeCache>
                  <c:ptCount val="13"/>
                  <c:pt idx="0">
                    <c:v>172.26%</c:v>
                  </c:pt>
                  <c:pt idx="1">
                    <c:v>253.62%</c:v>
                  </c:pt>
                  <c:pt idx="2">
                    <c:v>156.62%</c:v>
                  </c:pt>
                  <c:pt idx="3">
                    <c:v>241.26%</c:v>
                  </c:pt>
                  <c:pt idx="4">
                    <c:v>168.65%</c:v>
                  </c:pt>
                  <c:pt idx="5">
                    <c:v>193.62%</c:v>
                  </c:pt>
                  <c:pt idx="6">
                    <c:v>105.61%</c:v>
                  </c:pt>
                  <c:pt idx="7">
                    <c:v>56.96%</c:v>
                  </c:pt>
                  <c:pt idx="8">
                    <c:v>45.56%</c:v>
                  </c:pt>
                  <c:pt idx="9">
                    <c:v>30.56%</c:v>
                  </c:pt>
                  <c:pt idx="10">
                    <c:v>36.56%</c:v>
                  </c:pt>
                  <c:pt idx="11">
                    <c:v>45.26%</c:v>
                  </c:pt>
                  <c:pt idx="12">
                    <c:v>30.26%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22429792"/>
        <c:axId val="-1322406944"/>
      </c:lineChart>
      <c:catAx>
        <c:axId val="-13224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</a:p>
        </c:txPr>
        <c:crossAx val="-1322431424"/>
        <c:crosses val="autoZero"/>
        <c:auto val="1"/>
        <c:lblAlgn val="ctr"/>
        <c:lblOffset val="100"/>
        <c:noMultiLvlLbl val="0"/>
      </c:catAx>
      <c:valAx>
        <c:axId val="-132243142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#,##0_ " sourceLinked="1"/>
        <c:majorTickMark val="out"/>
        <c:minorTickMark val="none"/>
        <c:tickLblPos val="none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</a:p>
        </c:txPr>
        <c:crossAx val="-1322419456"/>
        <c:crosses val="autoZero"/>
        <c:crossBetween val="between"/>
      </c:valAx>
      <c:catAx>
        <c:axId val="-1322429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-1322406944"/>
        <c:crosses val="autoZero"/>
        <c:auto val="1"/>
        <c:lblAlgn val="ctr"/>
        <c:lblOffset val="100"/>
        <c:noMultiLvlLbl val="0"/>
      </c:catAx>
      <c:valAx>
        <c:axId val="-132240694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one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</a:p>
        </c:txPr>
        <c:crossAx val="-1322429792"/>
        <c:crosses val="max"/>
        <c:crossBetween val="between"/>
      </c:valAx>
      <c:spPr>
        <a:ln>
          <a:noFill/>
        </a:ln>
      </c:spPr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Book Antiqua" panose="02040602050305030304" pitchFamily="18" charset="0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b67cff5-00da-4b88-99de-617168ab479f}"/>
      </c:ext>
    </c:extLst>
  </c:chart>
  <c:spPr>
    <a:ln>
      <a:noFill/>
    </a:ln>
  </c:spPr>
  <c:txPr>
    <a:bodyPr/>
    <a:lstStyle/>
    <a:p>
      <a:pPr>
        <a:defRPr lang="zh-CN"/>
      </a:pPr>
    </a:p>
  </c:txPr>
  <c:externalData r:id="rId1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0.48247</cdr:x>
      <cdr:y>0.32746</cdr:y>
    </cdr:from>
    <cdr:to>
      <cdr:x>0.51753</cdr:x>
      <cdr:y>0.65343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2542835" y="941910"/>
          <a:ext cx="184731" cy="937629"/>
        </a:xfrm>
        <a:prstGeom xmlns:a="http://schemas.openxmlformats.org/drawingml/2006/main" prst="rect">
          <a:avLst/>
        </a:prstGeom>
        <a:noFill/>
      </cdr:spPr>
      <cdr:txBody xmlns:a="http://schemas.openxmlformats.org/drawingml/2006/main">
        <a:bodyPr vert="horz" wrap="none" lIns="91440" tIns="45720" rIns="91440" bIns="45720" anchor="t" anchorCtr="0">
          <a:sp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algn="ctr"/>
          <a:endParaRPr lang="zh-CN" altLang="en-US" sz="5400" b="1" cap="none" spc="5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1A0E5-F337-48F8-97F0-13684357EA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E1238-256C-4B79-A6FA-F3AE54126D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C735A-98A0-44F3-8BAB-30D2638137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FE1238-256C-4B79-A6FA-F3AE54126D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FE1238-256C-4B79-A6FA-F3AE54126D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FE1238-256C-4B79-A6FA-F3AE54126D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FE1238-256C-4B79-A6FA-F3AE54126D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38E63A-EEB8-49C9-88A2-89B7918F37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4BBA80-325D-46FC-92EC-9E8D19145E73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1998" cy="6858000"/>
          </a:xfrm>
          <a:prstGeom prst="rect">
            <a:avLst/>
          </a:prstGeom>
          <a:pattFill prst="lt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44.xml"/><Relationship Id="rId20" Type="http://schemas.openxmlformats.org/officeDocument/2006/relationships/tags" Target="../tags/tag43.xml"/><Relationship Id="rId2" Type="http://schemas.openxmlformats.org/officeDocument/2006/relationships/tags" Target="../tags/tag25.xml"/><Relationship Id="rId19" Type="http://schemas.openxmlformats.org/officeDocument/2006/relationships/tags" Target="../tags/tag42.xml"/><Relationship Id="rId18" Type="http://schemas.openxmlformats.org/officeDocument/2006/relationships/tags" Target="../tags/tag41.xml"/><Relationship Id="rId17" Type="http://schemas.openxmlformats.org/officeDocument/2006/relationships/tags" Target="../tags/tag40.xml"/><Relationship Id="rId16" Type="http://schemas.openxmlformats.org/officeDocument/2006/relationships/tags" Target="../tags/tag39.xml"/><Relationship Id="rId15" Type="http://schemas.openxmlformats.org/officeDocument/2006/relationships/tags" Target="../tags/tag38.xml"/><Relationship Id="rId14" Type="http://schemas.openxmlformats.org/officeDocument/2006/relationships/tags" Target="../tags/tag37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6" Type="http://schemas.openxmlformats.org/officeDocument/2006/relationships/notesSlide" Target="../notesSlides/notesSlide19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6.png"/><Relationship Id="rId13" Type="http://schemas.openxmlformats.org/officeDocument/2006/relationships/image" Target="../media/image35.png"/><Relationship Id="rId12" Type="http://schemas.openxmlformats.org/officeDocument/2006/relationships/image" Target="../media/image34.png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0.png"/><Relationship Id="rId7" Type="http://schemas.openxmlformats.org/officeDocument/2006/relationships/image" Target="../media/image59.png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8.png"/><Relationship Id="rId7" Type="http://schemas.openxmlformats.org/officeDocument/2006/relationships/image" Target="../media/image67.png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4.png"/><Relationship Id="rId7" Type="http://schemas.openxmlformats.org/officeDocument/2006/relationships/image" Target="../media/image83.png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0" Type="http://schemas.openxmlformats.org/officeDocument/2006/relationships/notesSlide" Target="../notesSlides/notesSlide25.xml"/><Relationship Id="rId1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5c8a5d1e19d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  <a:solidFill>
            <a:srgbClr val="2F3569"/>
          </a:solidFill>
        </p:spPr>
      </p:pic>
      <p:sp>
        <p:nvSpPr>
          <p:cNvPr id="85" name="任意多边形: 形状 84"/>
          <p:cNvSpPr/>
          <p:nvPr/>
        </p:nvSpPr>
        <p:spPr>
          <a:xfrm>
            <a:off x="-2176145" y="2200275"/>
            <a:ext cx="9341485" cy="3557270"/>
          </a:xfrm>
          <a:custGeom>
            <a:avLst/>
            <a:gdLst>
              <a:gd name="connsiteX0" fmla="*/ 8941285 w 9341429"/>
              <a:gd name="connsiteY0" fmla="*/ 0 h 3557566"/>
              <a:gd name="connsiteX1" fmla="*/ 8943977 w 9341429"/>
              <a:gd name="connsiteY1" fmla="*/ 0 h 3557566"/>
              <a:gd name="connsiteX2" fmla="*/ 8943924 w 9341429"/>
              <a:gd name="connsiteY2" fmla="*/ 266 h 3557566"/>
              <a:gd name="connsiteX3" fmla="*/ 1451091 w 9341429"/>
              <a:gd name="connsiteY3" fmla="*/ 0 h 3557566"/>
              <a:gd name="connsiteX4" fmla="*/ 1463135 w 9341429"/>
              <a:gd name="connsiteY4" fmla="*/ 0 h 3557566"/>
              <a:gd name="connsiteX5" fmla="*/ 2506932 w 9341429"/>
              <a:gd name="connsiteY5" fmla="*/ 0 h 3557566"/>
              <a:gd name="connsiteX6" fmla="*/ 2518976 w 9341429"/>
              <a:gd name="connsiteY6" fmla="*/ 0 h 3557566"/>
              <a:gd name="connsiteX7" fmla="*/ 7870661 w 9341429"/>
              <a:gd name="connsiteY7" fmla="*/ 0 h 3557566"/>
              <a:gd name="connsiteX8" fmla="*/ 7885444 w 9341429"/>
              <a:gd name="connsiteY8" fmla="*/ 0 h 3557566"/>
              <a:gd name="connsiteX9" fmla="*/ 7888136 w 9341429"/>
              <a:gd name="connsiteY9" fmla="*/ 0 h 3557566"/>
              <a:gd name="connsiteX10" fmla="*/ 8926502 w 9341429"/>
              <a:gd name="connsiteY10" fmla="*/ 0 h 3557566"/>
              <a:gd name="connsiteX11" fmla="*/ 8941285 w 9341429"/>
              <a:gd name="connsiteY11" fmla="*/ 0 h 3557566"/>
              <a:gd name="connsiteX12" fmla="*/ 8933779 w 9341429"/>
              <a:gd name="connsiteY12" fmla="*/ 757 h 3557566"/>
              <a:gd name="connsiteX13" fmla="*/ 9010124 w 9341429"/>
              <a:gd name="connsiteY13" fmla="*/ 8692 h 3557566"/>
              <a:gd name="connsiteX14" fmla="*/ 9341429 w 9341429"/>
              <a:gd name="connsiteY14" fmla="*/ 427837 h 3557566"/>
              <a:gd name="connsiteX15" fmla="*/ 9312682 w 9341429"/>
              <a:gd name="connsiteY15" fmla="*/ 574661 h 3557566"/>
              <a:gd name="connsiteX16" fmla="*/ 9317337 w 9341429"/>
              <a:gd name="connsiteY16" fmla="*/ 566987 h 3557566"/>
              <a:gd name="connsiteX17" fmla="*/ 9322058 w 9341429"/>
              <a:gd name="connsiteY17" fmla="*/ 543605 h 3557566"/>
              <a:gd name="connsiteX18" fmla="*/ 9326122 w 9341429"/>
              <a:gd name="connsiteY18" fmla="*/ 544015 h 3557566"/>
              <a:gd name="connsiteX19" fmla="*/ 9310039 w 9341429"/>
              <a:gd name="connsiteY19" fmla="*/ 588157 h 3557566"/>
              <a:gd name="connsiteX20" fmla="*/ 9308823 w 9341429"/>
              <a:gd name="connsiteY20" fmla="*/ 594371 h 3557566"/>
              <a:gd name="connsiteX21" fmla="*/ 9305420 w 9341429"/>
              <a:gd name="connsiteY21" fmla="*/ 600835 h 3557566"/>
              <a:gd name="connsiteX22" fmla="*/ 8340543 w 9341429"/>
              <a:gd name="connsiteY22" fmla="*/ 3249051 h 3557566"/>
              <a:gd name="connsiteX23" fmla="*/ 8336538 w 9341429"/>
              <a:gd name="connsiteY23" fmla="*/ 3248647 h 3557566"/>
              <a:gd name="connsiteX24" fmla="*/ 8333530 w 9341429"/>
              <a:gd name="connsiteY24" fmla="*/ 3263548 h 3557566"/>
              <a:gd name="connsiteX25" fmla="*/ 7986979 w 9341429"/>
              <a:gd name="connsiteY25" fmla="*/ 3547785 h 3557566"/>
              <a:gd name="connsiteX26" fmla="*/ 7902358 w 9341429"/>
              <a:gd name="connsiteY26" fmla="*/ 3556316 h 3557566"/>
              <a:gd name="connsiteX27" fmla="*/ 7910519 w 9341429"/>
              <a:gd name="connsiteY27" fmla="*/ 3557138 h 3557566"/>
              <a:gd name="connsiteX28" fmla="*/ 7910434 w 9341429"/>
              <a:gd name="connsiteY28" fmla="*/ 3557563 h 3557566"/>
              <a:gd name="connsiteX29" fmla="*/ 7889976 w 9341429"/>
              <a:gd name="connsiteY29" fmla="*/ 3557563 h 3557566"/>
              <a:gd name="connsiteX30" fmla="*/ 7889961 w 9341429"/>
              <a:gd name="connsiteY30" fmla="*/ 3557565 h 3557566"/>
              <a:gd name="connsiteX31" fmla="*/ 7889946 w 9341429"/>
              <a:gd name="connsiteY31" fmla="*/ 3557563 h 3557566"/>
              <a:gd name="connsiteX32" fmla="*/ 6854593 w 9341429"/>
              <a:gd name="connsiteY32" fmla="*/ 3557563 h 3557566"/>
              <a:gd name="connsiteX33" fmla="*/ 6834135 w 9341429"/>
              <a:gd name="connsiteY33" fmla="*/ 3557563 h 3557566"/>
              <a:gd name="connsiteX34" fmla="*/ 6834120 w 9341429"/>
              <a:gd name="connsiteY34" fmla="*/ 3557565 h 3557566"/>
              <a:gd name="connsiteX35" fmla="*/ 6834105 w 9341429"/>
              <a:gd name="connsiteY35" fmla="*/ 3557563 h 3557566"/>
              <a:gd name="connsiteX36" fmla="*/ 1440343 w 9341429"/>
              <a:gd name="connsiteY36" fmla="*/ 3557563 h 3557566"/>
              <a:gd name="connsiteX37" fmla="*/ 1440313 w 9341429"/>
              <a:gd name="connsiteY37" fmla="*/ 3557566 h 3557566"/>
              <a:gd name="connsiteX38" fmla="*/ 1440284 w 9341429"/>
              <a:gd name="connsiteY38" fmla="*/ 3557563 h 3557566"/>
              <a:gd name="connsiteX39" fmla="*/ 1398797 w 9341429"/>
              <a:gd name="connsiteY39" fmla="*/ 3557563 h 3557566"/>
              <a:gd name="connsiteX40" fmla="*/ 384502 w 9341429"/>
              <a:gd name="connsiteY40" fmla="*/ 3557563 h 3557566"/>
              <a:gd name="connsiteX41" fmla="*/ 384472 w 9341429"/>
              <a:gd name="connsiteY41" fmla="*/ 3557566 h 3557566"/>
              <a:gd name="connsiteX42" fmla="*/ 384443 w 9341429"/>
              <a:gd name="connsiteY42" fmla="*/ 3557563 h 3557566"/>
              <a:gd name="connsiteX43" fmla="*/ 342956 w 9341429"/>
              <a:gd name="connsiteY43" fmla="*/ 3557563 h 3557566"/>
              <a:gd name="connsiteX44" fmla="*/ 342683 w 9341429"/>
              <a:gd name="connsiteY44" fmla="*/ 3556213 h 3557566"/>
              <a:gd name="connsiteX45" fmla="*/ 356868 w 9341429"/>
              <a:gd name="connsiteY45" fmla="*/ 3554784 h 3557566"/>
              <a:gd name="connsiteX46" fmla="*/ 306988 w 9341429"/>
              <a:gd name="connsiteY46" fmla="*/ 3549756 h 3557566"/>
              <a:gd name="connsiteX47" fmla="*/ 0 w 9341429"/>
              <a:gd name="connsiteY47" fmla="*/ 3173094 h 3557566"/>
              <a:gd name="connsiteX48" fmla="*/ 21294 w 9341429"/>
              <a:gd name="connsiteY48" fmla="*/ 3067627 h 3557566"/>
              <a:gd name="connsiteX49" fmla="*/ 13188 w 9341429"/>
              <a:gd name="connsiteY49" fmla="*/ 3080985 h 3557566"/>
              <a:gd name="connsiteX50" fmla="*/ 12314 w 9341429"/>
              <a:gd name="connsiteY50" fmla="*/ 3085316 h 3557566"/>
              <a:gd name="connsiteX51" fmla="*/ 10204 w 9341429"/>
              <a:gd name="connsiteY51" fmla="*/ 3084661 h 3557566"/>
              <a:gd name="connsiteX52" fmla="*/ 27361 w 9341429"/>
              <a:gd name="connsiteY52" fmla="*/ 3037570 h 3557566"/>
              <a:gd name="connsiteX53" fmla="*/ 30215 w 9341429"/>
              <a:gd name="connsiteY53" fmla="*/ 3023440 h 3557566"/>
              <a:gd name="connsiteX54" fmla="*/ 35208 w 9341429"/>
              <a:gd name="connsiteY54" fmla="*/ 3016033 h 3557566"/>
              <a:gd name="connsiteX55" fmla="*/ 1028124 w 9341429"/>
              <a:gd name="connsiteY55" fmla="*/ 290858 h 3557566"/>
              <a:gd name="connsiteX56" fmla="*/ 1028711 w 9341429"/>
              <a:gd name="connsiteY56" fmla="*/ 287956 h 3557566"/>
              <a:gd name="connsiteX57" fmla="*/ 1030146 w 9341429"/>
              <a:gd name="connsiteY57" fmla="*/ 285313 h 3557566"/>
              <a:gd name="connsiteX58" fmla="*/ 1030283 w 9341429"/>
              <a:gd name="connsiteY58" fmla="*/ 284936 h 3557566"/>
              <a:gd name="connsiteX59" fmla="*/ 1030347 w 9341429"/>
              <a:gd name="connsiteY59" fmla="*/ 284943 h 3557566"/>
              <a:gd name="connsiteX60" fmla="*/ 1072180 w 9341429"/>
              <a:gd name="connsiteY60" fmla="*/ 207868 h 3557566"/>
              <a:gd name="connsiteX61" fmla="*/ 1368117 w 9341429"/>
              <a:gd name="connsiteY61" fmla="*/ 9579 h 3557566"/>
              <a:gd name="connsiteX62" fmla="*/ 1455703 w 9341429"/>
              <a:gd name="connsiteY62" fmla="*/ 750 h 3557566"/>
              <a:gd name="connsiteX63" fmla="*/ 1451036 w 9341429"/>
              <a:gd name="connsiteY63" fmla="*/ 279 h 355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9341429" h="3557566">
                <a:moveTo>
                  <a:pt x="8941285" y="0"/>
                </a:moveTo>
                <a:lnTo>
                  <a:pt x="8943977" y="0"/>
                </a:lnTo>
                <a:lnTo>
                  <a:pt x="8943924" y="266"/>
                </a:lnTo>
                <a:close/>
                <a:moveTo>
                  <a:pt x="1451091" y="0"/>
                </a:moveTo>
                <a:lnTo>
                  <a:pt x="1463135" y="0"/>
                </a:lnTo>
                <a:lnTo>
                  <a:pt x="2506932" y="0"/>
                </a:lnTo>
                <a:lnTo>
                  <a:pt x="2518976" y="0"/>
                </a:lnTo>
                <a:lnTo>
                  <a:pt x="7870661" y="0"/>
                </a:lnTo>
                <a:lnTo>
                  <a:pt x="7885444" y="0"/>
                </a:lnTo>
                <a:lnTo>
                  <a:pt x="7888136" y="0"/>
                </a:lnTo>
                <a:lnTo>
                  <a:pt x="8926502" y="0"/>
                </a:lnTo>
                <a:lnTo>
                  <a:pt x="8941285" y="0"/>
                </a:lnTo>
                <a:lnTo>
                  <a:pt x="8933779" y="757"/>
                </a:lnTo>
                <a:lnTo>
                  <a:pt x="9010124" y="8692"/>
                </a:lnTo>
                <a:cubicBezTo>
                  <a:pt x="9199200" y="48587"/>
                  <a:pt x="9341429" y="221086"/>
                  <a:pt x="9341429" y="427837"/>
                </a:cubicBezTo>
                <a:lnTo>
                  <a:pt x="9312682" y="574661"/>
                </a:lnTo>
                <a:lnTo>
                  <a:pt x="9317337" y="566987"/>
                </a:lnTo>
                <a:lnTo>
                  <a:pt x="9322058" y="543605"/>
                </a:lnTo>
                <a:lnTo>
                  <a:pt x="9326122" y="544015"/>
                </a:lnTo>
                <a:lnTo>
                  <a:pt x="9310039" y="588157"/>
                </a:lnTo>
                <a:lnTo>
                  <a:pt x="9308823" y="594371"/>
                </a:lnTo>
                <a:lnTo>
                  <a:pt x="9305420" y="600835"/>
                </a:lnTo>
                <a:lnTo>
                  <a:pt x="8340543" y="3249051"/>
                </a:lnTo>
                <a:lnTo>
                  <a:pt x="8336538" y="3248647"/>
                </a:lnTo>
                <a:lnTo>
                  <a:pt x="8333530" y="3263548"/>
                </a:lnTo>
                <a:cubicBezTo>
                  <a:pt x="8272630" y="3407532"/>
                  <a:pt x="8143669" y="3515721"/>
                  <a:pt x="7986979" y="3547785"/>
                </a:cubicBezTo>
                <a:lnTo>
                  <a:pt x="7902358" y="3556316"/>
                </a:lnTo>
                <a:lnTo>
                  <a:pt x="7910519" y="3557138"/>
                </a:lnTo>
                <a:lnTo>
                  <a:pt x="7910434" y="3557563"/>
                </a:lnTo>
                <a:lnTo>
                  <a:pt x="7889976" y="3557563"/>
                </a:lnTo>
                <a:lnTo>
                  <a:pt x="7889961" y="3557565"/>
                </a:lnTo>
                <a:lnTo>
                  <a:pt x="7889946" y="3557563"/>
                </a:lnTo>
                <a:lnTo>
                  <a:pt x="6854593" y="3557563"/>
                </a:lnTo>
                <a:lnTo>
                  <a:pt x="6834135" y="3557563"/>
                </a:lnTo>
                <a:lnTo>
                  <a:pt x="6834120" y="3557565"/>
                </a:lnTo>
                <a:lnTo>
                  <a:pt x="6834105" y="3557563"/>
                </a:lnTo>
                <a:lnTo>
                  <a:pt x="1440343" y="3557563"/>
                </a:lnTo>
                <a:lnTo>
                  <a:pt x="1440313" y="3557566"/>
                </a:lnTo>
                <a:lnTo>
                  <a:pt x="1440284" y="3557563"/>
                </a:lnTo>
                <a:lnTo>
                  <a:pt x="1398797" y="3557563"/>
                </a:lnTo>
                <a:lnTo>
                  <a:pt x="384502" y="3557563"/>
                </a:lnTo>
                <a:lnTo>
                  <a:pt x="384472" y="3557566"/>
                </a:lnTo>
                <a:lnTo>
                  <a:pt x="384443" y="3557563"/>
                </a:lnTo>
                <a:lnTo>
                  <a:pt x="342956" y="3557563"/>
                </a:lnTo>
                <a:lnTo>
                  <a:pt x="342683" y="3556213"/>
                </a:lnTo>
                <a:lnTo>
                  <a:pt x="356868" y="3554784"/>
                </a:lnTo>
                <a:lnTo>
                  <a:pt x="306988" y="3549756"/>
                </a:lnTo>
                <a:cubicBezTo>
                  <a:pt x="131791" y="3513905"/>
                  <a:pt x="0" y="3358889"/>
                  <a:pt x="0" y="3173094"/>
                </a:cubicBezTo>
                <a:lnTo>
                  <a:pt x="21294" y="3067627"/>
                </a:lnTo>
                <a:lnTo>
                  <a:pt x="13188" y="3080985"/>
                </a:lnTo>
                <a:lnTo>
                  <a:pt x="12314" y="3085316"/>
                </a:lnTo>
                <a:lnTo>
                  <a:pt x="10204" y="3084661"/>
                </a:lnTo>
                <a:lnTo>
                  <a:pt x="27361" y="3037570"/>
                </a:lnTo>
                <a:lnTo>
                  <a:pt x="30215" y="3023440"/>
                </a:lnTo>
                <a:lnTo>
                  <a:pt x="35208" y="3016033"/>
                </a:lnTo>
                <a:lnTo>
                  <a:pt x="1028124" y="290858"/>
                </a:lnTo>
                <a:lnTo>
                  <a:pt x="1028711" y="287956"/>
                </a:lnTo>
                <a:lnTo>
                  <a:pt x="1030146" y="285313"/>
                </a:lnTo>
                <a:lnTo>
                  <a:pt x="1030283" y="284936"/>
                </a:lnTo>
                <a:lnTo>
                  <a:pt x="1030347" y="284943"/>
                </a:lnTo>
                <a:lnTo>
                  <a:pt x="1072180" y="207868"/>
                </a:lnTo>
                <a:cubicBezTo>
                  <a:pt x="1139963" y="107538"/>
                  <a:pt x="1245349" y="34701"/>
                  <a:pt x="1368117" y="9579"/>
                </a:cubicBezTo>
                <a:lnTo>
                  <a:pt x="1455703" y="750"/>
                </a:lnTo>
                <a:lnTo>
                  <a:pt x="1451036" y="279"/>
                </a:lnTo>
                <a:close/>
              </a:path>
            </a:pathLst>
          </a:custGeom>
          <a:solidFill>
            <a:srgbClr val="2F3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任意多边形: 形状 83"/>
          <p:cNvSpPr/>
          <p:nvPr/>
        </p:nvSpPr>
        <p:spPr>
          <a:xfrm>
            <a:off x="1202690" y="5148580"/>
            <a:ext cx="5071110" cy="608965"/>
          </a:xfrm>
          <a:custGeom>
            <a:avLst/>
            <a:gdLst>
              <a:gd name="connsiteX0" fmla="*/ 538887 w 5071124"/>
              <a:gd name="connsiteY0" fmla="*/ 0 h 609016"/>
              <a:gd name="connsiteX1" fmla="*/ 550931 w 5071124"/>
              <a:gd name="connsiteY1" fmla="*/ 0 h 609016"/>
              <a:gd name="connsiteX2" fmla="*/ 1594728 w 5071124"/>
              <a:gd name="connsiteY2" fmla="*/ 0 h 609016"/>
              <a:gd name="connsiteX3" fmla="*/ 1606772 w 5071124"/>
              <a:gd name="connsiteY3" fmla="*/ 0 h 609016"/>
              <a:gd name="connsiteX4" fmla="*/ 5071124 w 5071124"/>
              <a:gd name="connsiteY4" fmla="*/ 0 h 609016"/>
              <a:gd name="connsiteX5" fmla="*/ 4961636 w 5071124"/>
              <a:gd name="connsiteY5" fmla="*/ 300502 h 609016"/>
              <a:gd name="connsiteX6" fmla="*/ 4957631 w 5071124"/>
              <a:gd name="connsiteY6" fmla="*/ 300098 h 609016"/>
              <a:gd name="connsiteX7" fmla="*/ 4954623 w 5071124"/>
              <a:gd name="connsiteY7" fmla="*/ 314999 h 609016"/>
              <a:gd name="connsiteX8" fmla="*/ 4608072 w 5071124"/>
              <a:gd name="connsiteY8" fmla="*/ 599236 h 609016"/>
              <a:gd name="connsiteX9" fmla="*/ 4523451 w 5071124"/>
              <a:gd name="connsiteY9" fmla="*/ 607767 h 609016"/>
              <a:gd name="connsiteX10" fmla="*/ 4531612 w 5071124"/>
              <a:gd name="connsiteY10" fmla="*/ 608589 h 609016"/>
              <a:gd name="connsiteX11" fmla="*/ 4531527 w 5071124"/>
              <a:gd name="connsiteY11" fmla="*/ 609014 h 609016"/>
              <a:gd name="connsiteX12" fmla="*/ 4511069 w 5071124"/>
              <a:gd name="connsiteY12" fmla="*/ 609014 h 609016"/>
              <a:gd name="connsiteX13" fmla="*/ 4511054 w 5071124"/>
              <a:gd name="connsiteY13" fmla="*/ 609016 h 609016"/>
              <a:gd name="connsiteX14" fmla="*/ 4511039 w 5071124"/>
              <a:gd name="connsiteY14" fmla="*/ 609014 h 609016"/>
              <a:gd name="connsiteX15" fmla="*/ 3475686 w 5071124"/>
              <a:gd name="connsiteY15" fmla="*/ 609014 h 609016"/>
              <a:gd name="connsiteX16" fmla="*/ 3455228 w 5071124"/>
              <a:gd name="connsiteY16" fmla="*/ 609014 h 609016"/>
              <a:gd name="connsiteX17" fmla="*/ 3455213 w 5071124"/>
              <a:gd name="connsiteY17" fmla="*/ 609016 h 609016"/>
              <a:gd name="connsiteX18" fmla="*/ 3455198 w 5071124"/>
              <a:gd name="connsiteY18" fmla="*/ 609014 h 609016"/>
              <a:gd name="connsiteX19" fmla="*/ 0 w 5071124"/>
              <a:gd name="connsiteY19" fmla="*/ 609014 h 609016"/>
              <a:gd name="connsiteX20" fmla="*/ 115920 w 5071124"/>
              <a:gd name="connsiteY20" fmla="*/ 290858 h 609016"/>
              <a:gd name="connsiteX21" fmla="*/ 116507 w 5071124"/>
              <a:gd name="connsiteY21" fmla="*/ 287956 h 609016"/>
              <a:gd name="connsiteX22" fmla="*/ 117942 w 5071124"/>
              <a:gd name="connsiteY22" fmla="*/ 285313 h 609016"/>
              <a:gd name="connsiteX23" fmla="*/ 118079 w 5071124"/>
              <a:gd name="connsiteY23" fmla="*/ 284936 h 609016"/>
              <a:gd name="connsiteX24" fmla="*/ 118143 w 5071124"/>
              <a:gd name="connsiteY24" fmla="*/ 284943 h 609016"/>
              <a:gd name="connsiteX25" fmla="*/ 159976 w 5071124"/>
              <a:gd name="connsiteY25" fmla="*/ 207868 h 609016"/>
              <a:gd name="connsiteX26" fmla="*/ 455913 w 5071124"/>
              <a:gd name="connsiteY26" fmla="*/ 9579 h 609016"/>
              <a:gd name="connsiteX27" fmla="*/ 543499 w 5071124"/>
              <a:gd name="connsiteY27" fmla="*/ 750 h 609016"/>
              <a:gd name="connsiteX28" fmla="*/ 538832 w 5071124"/>
              <a:gd name="connsiteY28" fmla="*/ 279 h 609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71124" h="609016">
                <a:moveTo>
                  <a:pt x="538887" y="0"/>
                </a:moveTo>
                <a:lnTo>
                  <a:pt x="550931" y="0"/>
                </a:lnTo>
                <a:lnTo>
                  <a:pt x="1594728" y="0"/>
                </a:lnTo>
                <a:lnTo>
                  <a:pt x="1606772" y="0"/>
                </a:lnTo>
                <a:lnTo>
                  <a:pt x="5071124" y="0"/>
                </a:lnTo>
                <a:lnTo>
                  <a:pt x="4961636" y="300502"/>
                </a:lnTo>
                <a:lnTo>
                  <a:pt x="4957631" y="300098"/>
                </a:lnTo>
                <a:lnTo>
                  <a:pt x="4954623" y="314999"/>
                </a:lnTo>
                <a:cubicBezTo>
                  <a:pt x="4893723" y="458983"/>
                  <a:pt x="4764762" y="567172"/>
                  <a:pt x="4608072" y="599236"/>
                </a:cubicBezTo>
                <a:lnTo>
                  <a:pt x="4523451" y="607767"/>
                </a:lnTo>
                <a:lnTo>
                  <a:pt x="4531612" y="608589"/>
                </a:lnTo>
                <a:lnTo>
                  <a:pt x="4531527" y="609014"/>
                </a:lnTo>
                <a:lnTo>
                  <a:pt x="4511069" y="609014"/>
                </a:lnTo>
                <a:lnTo>
                  <a:pt x="4511054" y="609016"/>
                </a:lnTo>
                <a:lnTo>
                  <a:pt x="4511039" y="609014"/>
                </a:lnTo>
                <a:lnTo>
                  <a:pt x="3475686" y="609014"/>
                </a:lnTo>
                <a:lnTo>
                  <a:pt x="3455228" y="609014"/>
                </a:lnTo>
                <a:lnTo>
                  <a:pt x="3455213" y="609016"/>
                </a:lnTo>
                <a:lnTo>
                  <a:pt x="3455198" y="609014"/>
                </a:lnTo>
                <a:lnTo>
                  <a:pt x="0" y="609014"/>
                </a:lnTo>
                <a:lnTo>
                  <a:pt x="115920" y="290858"/>
                </a:lnTo>
                <a:lnTo>
                  <a:pt x="116507" y="287956"/>
                </a:lnTo>
                <a:lnTo>
                  <a:pt x="117942" y="285313"/>
                </a:lnTo>
                <a:lnTo>
                  <a:pt x="118079" y="284936"/>
                </a:lnTo>
                <a:lnTo>
                  <a:pt x="118143" y="284943"/>
                </a:lnTo>
                <a:lnTo>
                  <a:pt x="159976" y="207868"/>
                </a:lnTo>
                <a:cubicBezTo>
                  <a:pt x="227759" y="107538"/>
                  <a:pt x="333145" y="34701"/>
                  <a:pt x="455913" y="9579"/>
                </a:cubicBezTo>
                <a:lnTo>
                  <a:pt x="543499" y="750"/>
                </a:lnTo>
                <a:lnTo>
                  <a:pt x="538832" y="279"/>
                </a:lnTo>
                <a:close/>
              </a:path>
            </a:pathLst>
          </a:custGeom>
          <a:solidFill>
            <a:srgbClr val="2F3569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6" name="任意多边形: 形状 125"/>
          <p:cNvSpPr/>
          <p:nvPr/>
        </p:nvSpPr>
        <p:spPr>
          <a:xfrm>
            <a:off x="8818245" y="841375"/>
            <a:ext cx="5647055" cy="2424430"/>
          </a:xfrm>
          <a:custGeom>
            <a:avLst/>
            <a:gdLst>
              <a:gd name="connsiteX0" fmla="*/ 5374078 w 5646784"/>
              <a:gd name="connsiteY0" fmla="*/ 0 h 2424548"/>
              <a:gd name="connsiteX1" fmla="*/ 5375913 w 5646784"/>
              <a:gd name="connsiteY1" fmla="*/ 0 h 2424548"/>
              <a:gd name="connsiteX2" fmla="*/ 5375877 w 5646784"/>
              <a:gd name="connsiteY2" fmla="*/ 181 h 2424548"/>
              <a:gd name="connsiteX3" fmla="*/ 988946 w 5646784"/>
              <a:gd name="connsiteY3" fmla="*/ 0 h 2424548"/>
              <a:gd name="connsiteX4" fmla="*/ 997154 w 5646784"/>
              <a:gd name="connsiteY4" fmla="*/ 0 h 2424548"/>
              <a:gd name="connsiteX5" fmla="*/ 5364003 w 5646784"/>
              <a:gd name="connsiteY5" fmla="*/ 0 h 2424548"/>
              <a:gd name="connsiteX6" fmla="*/ 5374078 w 5646784"/>
              <a:gd name="connsiteY6" fmla="*/ 0 h 2424548"/>
              <a:gd name="connsiteX7" fmla="*/ 5368963 w 5646784"/>
              <a:gd name="connsiteY7" fmla="*/ 516 h 2424548"/>
              <a:gd name="connsiteX8" fmla="*/ 5420993 w 5646784"/>
              <a:gd name="connsiteY8" fmla="*/ 5924 h 2424548"/>
              <a:gd name="connsiteX9" fmla="*/ 5646784 w 5646784"/>
              <a:gd name="connsiteY9" fmla="*/ 291579 h 2424548"/>
              <a:gd name="connsiteX10" fmla="*/ 5627192 w 5646784"/>
              <a:gd name="connsiteY10" fmla="*/ 391642 h 2424548"/>
              <a:gd name="connsiteX11" fmla="*/ 5630365 w 5646784"/>
              <a:gd name="connsiteY11" fmla="*/ 386412 h 2424548"/>
              <a:gd name="connsiteX12" fmla="*/ 5633582 w 5646784"/>
              <a:gd name="connsiteY12" fmla="*/ 370477 h 2424548"/>
              <a:gd name="connsiteX13" fmla="*/ 5636352 w 5646784"/>
              <a:gd name="connsiteY13" fmla="*/ 370756 h 2424548"/>
              <a:gd name="connsiteX14" fmla="*/ 5625391 w 5646784"/>
              <a:gd name="connsiteY14" fmla="*/ 400840 h 2424548"/>
              <a:gd name="connsiteX15" fmla="*/ 5624562 w 5646784"/>
              <a:gd name="connsiteY15" fmla="*/ 405075 h 2424548"/>
              <a:gd name="connsiteX16" fmla="*/ 5622243 w 5646784"/>
              <a:gd name="connsiteY16" fmla="*/ 409480 h 2424548"/>
              <a:gd name="connsiteX17" fmla="*/ 4964661 w 5646784"/>
              <a:gd name="connsiteY17" fmla="*/ 2214289 h 2424548"/>
              <a:gd name="connsiteX18" fmla="*/ 4961932 w 5646784"/>
              <a:gd name="connsiteY18" fmla="*/ 2214014 h 2424548"/>
              <a:gd name="connsiteX19" fmla="*/ 4959882 w 5646784"/>
              <a:gd name="connsiteY19" fmla="*/ 2224169 h 2424548"/>
              <a:gd name="connsiteX20" fmla="*/ 4723701 w 5646784"/>
              <a:gd name="connsiteY20" fmla="*/ 2417882 h 2424548"/>
              <a:gd name="connsiteX21" fmla="*/ 4666030 w 5646784"/>
              <a:gd name="connsiteY21" fmla="*/ 2423696 h 2424548"/>
              <a:gd name="connsiteX22" fmla="*/ 4671592 w 5646784"/>
              <a:gd name="connsiteY22" fmla="*/ 2424256 h 2424548"/>
              <a:gd name="connsiteX23" fmla="*/ 4671534 w 5646784"/>
              <a:gd name="connsiteY23" fmla="*/ 2424546 h 2424548"/>
              <a:gd name="connsiteX24" fmla="*/ 4657591 w 5646784"/>
              <a:gd name="connsiteY24" fmla="*/ 2424546 h 2424548"/>
              <a:gd name="connsiteX25" fmla="*/ 4657581 w 5646784"/>
              <a:gd name="connsiteY25" fmla="*/ 2424547 h 2424548"/>
              <a:gd name="connsiteX26" fmla="*/ 4657571 w 5646784"/>
              <a:gd name="connsiteY26" fmla="*/ 2424546 h 2424548"/>
              <a:gd name="connsiteX27" fmla="*/ 262045 w 5646784"/>
              <a:gd name="connsiteY27" fmla="*/ 2424546 h 2424548"/>
              <a:gd name="connsiteX28" fmla="*/ 262025 w 5646784"/>
              <a:gd name="connsiteY28" fmla="*/ 2424548 h 2424548"/>
              <a:gd name="connsiteX29" fmla="*/ 262005 w 5646784"/>
              <a:gd name="connsiteY29" fmla="*/ 2424546 h 2424548"/>
              <a:gd name="connsiteX30" fmla="*/ 233731 w 5646784"/>
              <a:gd name="connsiteY30" fmla="*/ 2424546 h 2424548"/>
              <a:gd name="connsiteX31" fmla="*/ 233545 w 5646784"/>
              <a:gd name="connsiteY31" fmla="*/ 2423626 h 2424548"/>
              <a:gd name="connsiteX32" fmla="*/ 243212 w 5646784"/>
              <a:gd name="connsiteY32" fmla="*/ 2422652 h 2424548"/>
              <a:gd name="connsiteX33" fmla="*/ 209218 w 5646784"/>
              <a:gd name="connsiteY33" fmla="*/ 2419225 h 2424548"/>
              <a:gd name="connsiteX34" fmla="*/ 0 w 5646784"/>
              <a:gd name="connsiteY34" fmla="*/ 2162523 h 2424548"/>
              <a:gd name="connsiteX35" fmla="*/ 14512 w 5646784"/>
              <a:gd name="connsiteY35" fmla="*/ 2090645 h 2424548"/>
              <a:gd name="connsiteX36" fmla="*/ 8988 w 5646784"/>
              <a:gd name="connsiteY36" fmla="*/ 2099749 h 2424548"/>
              <a:gd name="connsiteX37" fmla="*/ 8392 w 5646784"/>
              <a:gd name="connsiteY37" fmla="*/ 2102701 h 2424548"/>
              <a:gd name="connsiteX38" fmla="*/ 6954 w 5646784"/>
              <a:gd name="connsiteY38" fmla="*/ 2102254 h 2424548"/>
              <a:gd name="connsiteX39" fmla="*/ 18647 w 5646784"/>
              <a:gd name="connsiteY39" fmla="*/ 2070161 h 2424548"/>
              <a:gd name="connsiteX40" fmla="*/ 20592 w 5646784"/>
              <a:gd name="connsiteY40" fmla="*/ 2060531 h 2424548"/>
              <a:gd name="connsiteX41" fmla="*/ 23995 w 5646784"/>
              <a:gd name="connsiteY41" fmla="*/ 2055483 h 2424548"/>
              <a:gd name="connsiteX42" fmla="*/ 700686 w 5646784"/>
              <a:gd name="connsiteY42" fmla="*/ 198225 h 2424548"/>
              <a:gd name="connsiteX43" fmla="*/ 701086 w 5646784"/>
              <a:gd name="connsiteY43" fmla="*/ 196247 h 2424548"/>
              <a:gd name="connsiteX44" fmla="*/ 702064 w 5646784"/>
              <a:gd name="connsiteY44" fmla="*/ 194446 h 2424548"/>
              <a:gd name="connsiteX45" fmla="*/ 702157 w 5646784"/>
              <a:gd name="connsiteY45" fmla="*/ 194189 h 2424548"/>
              <a:gd name="connsiteX46" fmla="*/ 702201 w 5646784"/>
              <a:gd name="connsiteY46" fmla="*/ 194194 h 2424548"/>
              <a:gd name="connsiteX47" fmla="*/ 730711 w 5646784"/>
              <a:gd name="connsiteY47" fmla="*/ 141666 h 2424548"/>
              <a:gd name="connsiteX48" fmla="*/ 932397 w 5646784"/>
              <a:gd name="connsiteY48" fmla="*/ 6528 h 2424548"/>
              <a:gd name="connsiteX49" fmla="*/ 992089 w 5646784"/>
              <a:gd name="connsiteY49" fmla="*/ 511 h 2424548"/>
              <a:gd name="connsiteX50" fmla="*/ 988908 w 5646784"/>
              <a:gd name="connsiteY50" fmla="*/ 190 h 242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646784" h="2424548">
                <a:moveTo>
                  <a:pt x="5374078" y="0"/>
                </a:moveTo>
                <a:lnTo>
                  <a:pt x="5375913" y="0"/>
                </a:lnTo>
                <a:lnTo>
                  <a:pt x="5375877" y="181"/>
                </a:lnTo>
                <a:close/>
                <a:moveTo>
                  <a:pt x="988946" y="0"/>
                </a:moveTo>
                <a:lnTo>
                  <a:pt x="997154" y="0"/>
                </a:lnTo>
                <a:lnTo>
                  <a:pt x="5364003" y="0"/>
                </a:lnTo>
                <a:lnTo>
                  <a:pt x="5374078" y="0"/>
                </a:lnTo>
                <a:lnTo>
                  <a:pt x="5368963" y="516"/>
                </a:lnTo>
                <a:lnTo>
                  <a:pt x="5420993" y="5924"/>
                </a:lnTo>
                <a:cubicBezTo>
                  <a:pt x="5549852" y="33113"/>
                  <a:pt x="5646784" y="150674"/>
                  <a:pt x="5646784" y="291579"/>
                </a:cubicBezTo>
                <a:lnTo>
                  <a:pt x="5627192" y="391642"/>
                </a:lnTo>
                <a:lnTo>
                  <a:pt x="5630365" y="386412"/>
                </a:lnTo>
                <a:lnTo>
                  <a:pt x="5633582" y="370477"/>
                </a:lnTo>
                <a:lnTo>
                  <a:pt x="5636352" y="370756"/>
                </a:lnTo>
                <a:lnTo>
                  <a:pt x="5625391" y="400840"/>
                </a:lnTo>
                <a:lnTo>
                  <a:pt x="5624562" y="405075"/>
                </a:lnTo>
                <a:lnTo>
                  <a:pt x="5622243" y="409480"/>
                </a:lnTo>
                <a:lnTo>
                  <a:pt x="4964661" y="2214289"/>
                </a:lnTo>
                <a:lnTo>
                  <a:pt x="4961932" y="2214014"/>
                </a:lnTo>
                <a:lnTo>
                  <a:pt x="4959882" y="2224169"/>
                </a:lnTo>
                <a:cubicBezTo>
                  <a:pt x="4918377" y="2322297"/>
                  <a:pt x="4830488" y="2396030"/>
                  <a:pt x="4723701" y="2417882"/>
                </a:cubicBezTo>
                <a:lnTo>
                  <a:pt x="4666030" y="2423696"/>
                </a:lnTo>
                <a:lnTo>
                  <a:pt x="4671592" y="2424256"/>
                </a:lnTo>
                <a:lnTo>
                  <a:pt x="4671534" y="2424546"/>
                </a:lnTo>
                <a:lnTo>
                  <a:pt x="4657591" y="2424546"/>
                </a:lnTo>
                <a:lnTo>
                  <a:pt x="4657581" y="2424547"/>
                </a:lnTo>
                <a:lnTo>
                  <a:pt x="4657571" y="2424546"/>
                </a:lnTo>
                <a:lnTo>
                  <a:pt x="262045" y="2424546"/>
                </a:lnTo>
                <a:lnTo>
                  <a:pt x="262025" y="2424548"/>
                </a:lnTo>
                <a:lnTo>
                  <a:pt x="262005" y="2424546"/>
                </a:lnTo>
                <a:lnTo>
                  <a:pt x="233731" y="2424546"/>
                </a:lnTo>
                <a:lnTo>
                  <a:pt x="233545" y="2423626"/>
                </a:lnTo>
                <a:lnTo>
                  <a:pt x="243212" y="2422652"/>
                </a:lnTo>
                <a:lnTo>
                  <a:pt x="209218" y="2419225"/>
                </a:lnTo>
                <a:cubicBezTo>
                  <a:pt x="89818" y="2394792"/>
                  <a:pt x="0" y="2289146"/>
                  <a:pt x="0" y="2162523"/>
                </a:cubicBezTo>
                <a:lnTo>
                  <a:pt x="14512" y="2090645"/>
                </a:lnTo>
                <a:lnTo>
                  <a:pt x="8988" y="2099749"/>
                </a:lnTo>
                <a:lnTo>
                  <a:pt x="8392" y="2102701"/>
                </a:lnTo>
                <a:lnTo>
                  <a:pt x="6954" y="2102254"/>
                </a:lnTo>
                <a:lnTo>
                  <a:pt x="18647" y="2070161"/>
                </a:lnTo>
                <a:lnTo>
                  <a:pt x="20592" y="2060531"/>
                </a:lnTo>
                <a:lnTo>
                  <a:pt x="23995" y="2055483"/>
                </a:lnTo>
                <a:lnTo>
                  <a:pt x="700686" y="198225"/>
                </a:lnTo>
                <a:lnTo>
                  <a:pt x="701086" y="196247"/>
                </a:lnTo>
                <a:lnTo>
                  <a:pt x="702064" y="194446"/>
                </a:lnTo>
                <a:lnTo>
                  <a:pt x="702157" y="194189"/>
                </a:lnTo>
                <a:lnTo>
                  <a:pt x="702201" y="194194"/>
                </a:lnTo>
                <a:lnTo>
                  <a:pt x="730711" y="141666"/>
                </a:lnTo>
                <a:cubicBezTo>
                  <a:pt x="776906" y="73289"/>
                  <a:pt x="848729" y="23649"/>
                  <a:pt x="932397" y="6528"/>
                </a:cubicBezTo>
                <a:lnTo>
                  <a:pt x="992089" y="511"/>
                </a:lnTo>
                <a:lnTo>
                  <a:pt x="988908" y="19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09" name="组合 208"/>
          <p:cNvGrpSpPr/>
          <p:nvPr/>
        </p:nvGrpSpPr>
        <p:grpSpPr>
          <a:xfrm>
            <a:off x="400685" y="2397760"/>
            <a:ext cx="6639560" cy="3274695"/>
            <a:chOff x="1229" y="3776"/>
            <a:chExt cx="9359" cy="5157"/>
          </a:xfrm>
        </p:grpSpPr>
        <p:sp>
          <p:nvSpPr>
            <p:cNvPr id="25" name="文本框 24"/>
            <p:cNvSpPr txBox="1"/>
            <p:nvPr/>
          </p:nvSpPr>
          <p:spPr>
            <a:xfrm>
              <a:off x="1229" y="3776"/>
              <a:ext cx="9053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cs typeface="+mn-ea"/>
                  <a:sym typeface="+mn-lt"/>
                </a:rPr>
                <a:t>全球知名的工程机械行业咨询公司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229" y="6090"/>
              <a:ext cx="9060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2400" b="1" kern="39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C</a:t>
              </a:r>
              <a:r>
                <a:rPr lang="en-US" altLang="zh-CN" sz="2400" b="1" kern="39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onstruction Machinery</a:t>
              </a:r>
              <a:r>
                <a:rPr sz="2400" b="1" kern="3900" dirty="0">
                  <a:solidFill>
                    <a:schemeClr val="bg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b="1" kern="3900" dirty="0">
                  <a:solidFill>
                    <a:schemeClr val="bg1"/>
                  </a:solidFill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Market Research </a:t>
              </a:r>
              <a:endParaRPr sz="2400" b="1" kern="3900" dirty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68" y="8353"/>
              <a:ext cx="742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网址</a:t>
              </a:r>
              <a:r>
                <a:rPr lang="zh-CN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：</a:t>
              </a:r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https://www.qyresearch.com.cn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49284" y="332873"/>
            <a:ext cx="4373880" cy="707887"/>
            <a:chOff x="3316690" y="540389"/>
            <a:chExt cx="1975271" cy="534386"/>
          </a:xfrm>
        </p:grpSpPr>
        <p:sp>
          <p:nvSpPr>
            <p:cNvPr id="3" name="TextBox 81"/>
            <p:cNvSpPr txBox="1"/>
            <p:nvPr/>
          </p:nvSpPr>
          <p:spPr>
            <a:xfrm>
              <a:off x="3316690" y="540389"/>
              <a:ext cx="1975271" cy="534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北京恒州博智国际信息咨询有限公司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TextBox 82"/>
            <p:cNvSpPr txBox="1"/>
            <p:nvPr/>
          </p:nvSpPr>
          <p:spPr>
            <a:xfrm>
              <a:off x="3316690" y="794931"/>
              <a:ext cx="1781974" cy="232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QYResearch</a:t>
              </a:r>
              <a:endParaRPr lang="zh-CN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205" name="图片 204" descr="61727513e8dba1634891027336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24243" y="482368"/>
            <a:ext cx="12192071" cy="55969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4" y="176007"/>
            <a:ext cx="1781585" cy="8517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890" y="1936593"/>
            <a:ext cx="4548816" cy="2730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蓝色科技城市绚丽企业商务画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90" y="165100"/>
            <a:ext cx="1942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836732" y="27432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Who we are</a:t>
            </a:r>
            <a:endParaRPr lang="en-US" altLang="zh-CN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620385" y="41592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8650" y="1184275"/>
            <a:ext cx="546735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8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（北京恒州博智国际信息咨询有限公司）成立于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2007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年，总部位于美国洛杉矶和中国北京。经过连续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18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年多的沉淀，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是全球知名的大型咨询公司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、具备全球高科技产业深度分析能力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,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并提供企业顾问咨询服务的研究机构。业务遍及世界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160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多个国家，在全球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多个国家有固定营销合作伙伴，在美国、欧洲、日本、韩国、印度、等有分支机构，在国内主要城市北京、石家庄、太原、大同、重庆、成都、长沙、武汉、昆明、广州、日照等地设有办公室和专业研究团队。</a:t>
            </a:r>
            <a:endParaRPr lang="zh-CN" altLang="en-US" sz="2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3" name="TextBox 54"/>
          <p:cNvSpPr txBox="1"/>
          <p:nvPr/>
        </p:nvSpPr>
        <p:spPr>
          <a:xfrm>
            <a:off x="6273800" y="1184275"/>
            <a:ext cx="5574211" cy="164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行业涵盖各高科技行业产业链细分市场，如工程机械、发动机、轮胎、化工材料、可再生能源、汽车科技、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5G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通信、人工智能、机器人、机械制造、食品药品、医疗器械、农业、石油天然气等。分析师团队来自各产业领域的精英，拥有深厚造诣和丰富研究经验。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TextBox 54"/>
          <p:cNvSpPr txBox="1"/>
          <p:nvPr/>
        </p:nvSpPr>
        <p:spPr>
          <a:xfrm>
            <a:off x="6267995" y="2939507"/>
            <a:ext cx="5574210" cy="164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2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工程机械产业链从核心整机与关键零部件的设计制造，到智能化电气化系统、配套附件、售后服务及金融物流支持，涵盖了产品全生命周期的所有环节。为全球及中国半导体产业链客户提供深度的市场调研服务，助力相关产业企业更快速发展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蓝色科技城市绚丽企业商务画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2F3569"/>
          </a:solidFill>
        </p:spPr>
      </p:pic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90" y="165100"/>
            <a:ext cx="2193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服务范围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32237" y="23749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What we do</a:t>
            </a:r>
            <a:endParaRPr lang="en-US" altLang="zh-CN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641475" y="1790700"/>
            <a:ext cx="6504042" cy="1170305"/>
            <a:chOff x="7119" y="1741"/>
            <a:chExt cx="9141" cy="1843"/>
          </a:xfrm>
        </p:grpSpPr>
        <p:sp>
          <p:nvSpPr>
            <p:cNvPr id="8" name="圆角矩形 7"/>
            <p:cNvSpPr/>
            <p:nvPr/>
          </p:nvSpPr>
          <p:spPr bwMode="auto">
            <a:xfrm flipH="1">
              <a:off x="8095" y="1944"/>
              <a:ext cx="8165" cy="12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TextBox 72"/>
            <p:cNvSpPr txBox="1"/>
            <p:nvPr/>
          </p:nvSpPr>
          <p:spPr bwMode="auto">
            <a:xfrm>
              <a:off x="9310" y="2275"/>
              <a:ext cx="6950" cy="13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cs typeface="+mj-ea"/>
                  <a:sym typeface="+mn-lt"/>
                </a:rPr>
                <a:t>根据客户需求，提供定制调研报告</a:t>
              </a:r>
              <a:endPara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cs typeface="+mj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7119" y="1741"/>
              <a:ext cx="2009" cy="1693"/>
              <a:chOff x="4270392" y="4010139"/>
              <a:chExt cx="709695" cy="709694"/>
            </a:xfrm>
          </p:grpSpPr>
          <p:sp>
            <p:nvSpPr>
              <p:cNvPr id="60" name="MH_Other_2"/>
              <p:cNvSpPr/>
              <p:nvPr>
                <p:custDataLst>
                  <p:tags r:id="rId2"/>
                </p:custDataLst>
              </p:nvPr>
            </p:nvSpPr>
            <p:spPr>
              <a:xfrm>
                <a:off x="4270392" y="4010139"/>
                <a:ext cx="709695" cy="709694"/>
              </a:xfrm>
              <a:prstGeom prst="hexagon">
                <a:avLst/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19050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MH_Title_1"/>
              <p:cNvSpPr/>
              <p:nvPr>
                <p:custDataLst>
                  <p:tags r:id="rId3"/>
                </p:custDataLst>
              </p:nvPr>
            </p:nvSpPr>
            <p:spPr>
              <a:xfrm>
                <a:off x="4355236" y="4094984"/>
                <a:ext cx="540000" cy="540000"/>
              </a:xfrm>
              <a:prstGeom prst="hexagon">
                <a:avLst/>
              </a:prstGeom>
              <a:solidFill>
                <a:srgbClr val="056D9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zh-CN" altLang="en-US" sz="2400" b="1" dirty="0">
                    <a:latin typeface="Impact" panose="020B0806030902050204" pitchFamily="34" charset="0"/>
                  </a:rPr>
                  <a:t>定制咨询</a:t>
                </a:r>
                <a:endParaRPr lang="zh-CN" altLang="en-US" sz="2135" b="1" dirty="0"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550919" y="3096895"/>
            <a:ext cx="6999605" cy="1065530"/>
            <a:chOff x="8160" y="3840"/>
            <a:chExt cx="9310" cy="1678"/>
          </a:xfrm>
        </p:grpSpPr>
        <p:sp>
          <p:nvSpPr>
            <p:cNvPr id="88" name="圆角矩形 87"/>
            <p:cNvSpPr/>
            <p:nvPr/>
          </p:nvSpPr>
          <p:spPr bwMode="auto">
            <a:xfrm flipH="1">
              <a:off x="9305" y="4069"/>
              <a:ext cx="8165" cy="12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9" name="TextBox 72"/>
            <p:cNvSpPr txBox="1"/>
            <p:nvPr/>
          </p:nvSpPr>
          <p:spPr bwMode="auto">
            <a:xfrm>
              <a:off x="10520" y="4436"/>
              <a:ext cx="6827" cy="7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企业调研、份额、成本盈利、客户等</a:t>
              </a:r>
              <a:r>
                <a:rPr lang="en-US" altLang="zh-CN" sz="2135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Arial" panose="020B0604020202020204" pitchFamily="34" charset="0"/>
                </a:rPr>
                <a:t> </a:t>
              </a:r>
              <a:endParaRPr lang="en-US" altLang="zh-CN" sz="2135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8160" y="3840"/>
              <a:ext cx="1991" cy="1678"/>
              <a:chOff x="4273588" y="4013336"/>
              <a:chExt cx="703297" cy="703296"/>
            </a:xfrm>
          </p:grpSpPr>
          <p:sp>
            <p:nvSpPr>
              <p:cNvPr id="67" name="MH_Other_2"/>
              <p:cNvSpPr/>
              <p:nvPr>
                <p:custDataLst>
                  <p:tags r:id="rId4"/>
                </p:custDataLst>
              </p:nvPr>
            </p:nvSpPr>
            <p:spPr>
              <a:xfrm>
                <a:off x="4273588" y="4013336"/>
                <a:ext cx="703297" cy="703296"/>
              </a:xfrm>
              <a:prstGeom prst="hexagon">
                <a:avLst/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19050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MH_Title_1"/>
              <p:cNvSpPr/>
              <p:nvPr>
                <p:custDataLst>
                  <p:tags r:id="rId5"/>
                </p:custDataLst>
              </p:nvPr>
            </p:nvSpPr>
            <p:spPr>
              <a:xfrm>
                <a:off x="4355236" y="4094984"/>
                <a:ext cx="540000" cy="540000"/>
              </a:xfrm>
              <a:prstGeom prst="hexagon">
                <a:avLst/>
              </a:prstGeom>
              <a:solidFill>
                <a:srgbClr val="056D9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zh-CN" altLang="en-US" sz="2400" b="1" dirty="0">
                    <a:latin typeface="Impact" panose="020B0806030902050204" pitchFamily="34" charset="0"/>
                  </a:rPr>
                  <a:t>竞争分析</a:t>
                </a:r>
                <a:endParaRPr lang="zh-CN" altLang="en-US" sz="2400" b="1" dirty="0"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775200" y="805180"/>
            <a:ext cx="5904230" cy="1052830"/>
            <a:chOff x="8172" y="6005"/>
            <a:chExt cx="9298" cy="1658"/>
          </a:xfrm>
        </p:grpSpPr>
        <p:sp>
          <p:nvSpPr>
            <p:cNvPr id="96" name="圆角矩形 95"/>
            <p:cNvSpPr/>
            <p:nvPr/>
          </p:nvSpPr>
          <p:spPr bwMode="auto">
            <a:xfrm flipH="1">
              <a:off x="9305" y="6220"/>
              <a:ext cx="8165" cy="12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7" name="TextBox 72"/>
            <p:cNvSpPr txBox="1"/>
            <p:nvPr/>
          </p:nvSpPr>
          <p:spPr bwMode="auto">
            <a:xfrm>
              <a:off x="10520" y="6624"/>
              <a:ext cx="6747" cy="7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4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提供全球</a:t>
              </a:r>
              <a:r>
                <a:rPr lang="en-US" altLang="zh-CN" sz="24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24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中国市场调研报告</a:t>
              </a:r>
              <a:r>
                <a:rPr lang="en-US" altLang="zh-CN" sz="2135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 </a:t>
              </a:r>
              <a:endParaRPr lang="en-US" altLang="zh-CN" sz="2135" b="1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8172" y="6005"/>
              <a:ext cx="1967" cy="1658"/>
              <a:chOff x="4277841" y="4017589"/>
              <a:chExt cx="694790" cy="694790"/>
            </a:xfrm>
          </p:grpSpPr>
          <p:sp>
            <p:nvSpPr>
              <p:cNvPr id="72" name="MH_Other_2"/>
              <p:cNvSpPr/>
              <p:nvPr>
                <p:custDataLst>
                  <p:tags r:id="rId6"/>
                </p:custDataLst>
              </p:nvPr>
            </p:nvSpPr>
            <p:spPr>
              <a:xfrm>
                <a:off x="4277841" y="4017589"/>
                <a:ext cx="694790" cy="694790"/>
              </a:xfrm>
              <a:prstGeom prst="hexagon">
                <a:avLst/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19050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MH_Title_1"/>
              <p:cNvSpPr/>
              <p:nvPr>
                <p:custDataLst>
                  <p:tags r:id="rId7"/>
                </p:custDataLst>
              </p:nvPr>
            </p:nvSpPr>
            <p:spPr>
              <a:xfrm>
                <a:off x="4355236" y="4094984"/>
                <a:ext cx="540000" cy="540000"/>
              </a:xfrm>
              <a:prstGeom prst="hexagon">
                <a:avLst/>
              </a:prstGeom>
              <a:solidFill>
                <a:srgbClr val="056D9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zh-CN" altLang="en-US" sz="2400" b="1" dirty="0">
                    <a:latin typeface="Impact" panose="020B0806030902050204" pitchFamily="34" charset="0"/>
                  </a:rPr>
                  <a:t>研究报告</a:t>
                </a:r>
                <a:endParaRPr lang="zh-CN" altLang="en-US" sz="2400" b="1" dirty="0"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49300" y="4163695"/>
            <a:ext cx="7480560" cy="1082675"/>
            <a:chOff x="7112" y="8029"/>
            <a:chExt cx="12305" cy="1705"/>
          </a:xfrm>
        </p:grpSpPr>
        <p:sp>
          <p:nvSpPr>
            <p:cNvPr id="104" name="圆角矩形 103"/>
            <p:cNvSpPr/>
            <p:nvPr/>
          </p:nvSpPr>
          <p:spPr bwMode="auto">
            <a:xfrm flipH="1">
              <a:off x="8095" y="8296"/>
              <a:ext cx="11322" cy="12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5" name="TextBox 72"/>
            <p:cNvSpPr txBox="1"/>
            <p:nvPr/>
          </p:nvSpPr>
          <p:spPr bwMode="auto">
            <a:xfrm>
              <a:off x="8997" y="8718"/>
              <a:ext cx="9607" cy="7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全球</a:t>
              </a: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地区规模、产销量、价格、进出口等</a:t>
              </a:r>
              <a:endPara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112" y="8029"/>
              <a:ext cx="2023" cy="1705"/>
              <a:chOff x="4267943" y="4007692"/>
              <a:chExt cx="714586" cy="714585"/>
            </a:xfrm>
          </p:grpSpPr>
          <p:sp>
            <p:nvSpPr>
              <p:cNvPr id="77" name="MH_Other_2"/>
              <p:cNvSpPr/>
              <p:nvPr>
                <p:custDataLst>
                  <p:tags r:id="rId8"/>
                </p:custDataLst>
              </p:nvPr>
            </p:nvSpPr>
            <p:spPr>
              <a:xfrm>
                <a:off x="4267943" y="4007692"/>
                <a:ext cx="714586" cy="714585"/>
              </a:xfrm>
              <a:prstGeom prst="hexagon">
                <a:avLst/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19050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MH_Title_1"/>
              <p:cNvSpPr/>
              <p:nvPr>
                <p:custDataLst>
                  <p:tags r:id="rId9"/>
                </p:custDataLst>
              </p:nvPr>
            </p:nvSpPr>
            <p:spPr>
              <a:xfrm>
                <a:off x="4355236" y="4094984"/>
                <a:ext cx="540000" cy="540000"/>
              </a:xfrm>
              <a:prstGeom prst="hexagon">
                <a:avLst/>
              </a:prstGeom>
              <a:solidFill>
                <a:srgbClr val="056D9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r>
                  <a:rPr lang="zh-CN" altLang="en-US" sz="2400" b="1" dirty="0">
                    <a:latin typeface="Impact" panose="020B0806030902050204" pitchFamily="34" charset="0"/>
                  </a:rPr>
                  <a:t>行业分析</a:t>
                </a:r>
                <a:endParaRPr lang="zh-CN" altLang="en-US" sz="2400" b="1" dirty="0"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5c8a5d1e19d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2F3569"/>
          </a:solidFill>
        </p:spPr>
      </p:pic>
      <p:sp>
        <p:nvSpPr>
          <p:cNvPr id="26" name="六边形 25"/>
          <p:cNvSpPr/>
          <p:nvPr/>
        </p:nvSpPr>
        <p:spPr>
          <a:xfrm rot="5400000">
            <a:off x="-25843" y="-271426"/>
            <a:ext cx="1549761" cy="873413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TextBox 48"/>
          <p:cNvSpPr txBox="1"/>
          <p:nvPr/>
        </p:nvSpPr>
        <p:spPr>
          <a:xfrm>
            <a:off x="1403881" y="165280"/>
            <a:ext cx="217751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客户分布</a:t>
            </a:r>
            <a:endParaRPr lang="zh-CN" altLang="en-US" sz="32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六边形 28"/>
          <p:cNvSpPr/>
          <p:nvPr/>
        </p:nvSpPr>
        <p:spPr>
          <a:xfrm rot="10800000">
            <a:off x="5238227" y="384781"/>
            <a:ext cx="7344000" cy="144000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0" name="Group 9"/>
          <p:cNvGrpSpPr>
            <a:grpSpLocks noChangeAspect="1"/>
          </p:cNvGrpSpPr>
          <p:nvPr/>
        </p:nvGrpSpPr>
        <p:grpSpPr bwMode="auto">
          <a:xfrm>
            <a:off x="535967" y="189590"/>
            <a:ext cx="426140" cy="416042"/>
            <a:chOff x="7129" y="3160"/>
            <a:chExt cx="211" cy="206"/>
          </a:xfrm>
          <a:solidFill>
            <a:schemeClr val="bg1"/>
          </a:solidFill>
        </p:grpSpPr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3287985" y="272115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  <a:sym typeface="+mn-lt"/>
              </a:rPr>
              <a:t>Global Client Base</a:t>
            </a:r>
            <a:endParaRPr lang="en-US" altLang="zh-CN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9" y="933317"/>
            <a:ext cx="10776363" cy="5922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5c8a5d1e19d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六边形 25"/>
          <p:cNvSpPr/>
          <p:nvPr/>
        </p:nvSpPr>
        <p:spPr>
          <a:xfrm rot="5400000">
            <a:off x="-25843" y="-271426"/>
            <a:ext cx="1549761" cy="873413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TextBox 48"/>
          <p:cNvSpPr txBox="1"/>
          <p:nvPr/>
        </p:nvSpPr>
        <p:spPr>
          <a:xfrm>
            <a:off x="1403881" y="165280"/>
            <a:ext cx="217751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合作客户</a:t>
            </a:r>
            <a:endParaRPr lang="zh-CN" altLang="en-US" sz="32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六边形 28"/>
          <p:cNvSpPr/>
          <p:nvPr/>
        </p:nvSpPr>
        <p:spPr>
          <a:xfrm rot="10800000">
            <a:off x="5238227" y="384781"/>
            <a:ext cx="7344000" cy="144000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0" name="Group 9"/>
          <p:cNvGrpSpPr>
            <a:grpSpLocks noChangeAspect="1"/>
          </p:cNvGrpSpPr>
          <p:nvPr/>
        </p:nvGrpSpPr>
        <p:grpSpPr bwMode="auto">
          <a:xfrm>
            <a:off x="535967" y="189590"/>
            <a:ext cx="426140" cy="416042"/>
            <a:chOff x="7129" y="3160"/>
            <a:chExt cx="211" cy="206"/>
          </a:xfrm>
          <a:solidFill>
            <a:schemeClr val="bg1"/>
          </a:solidFill>
        </p:grpSpPr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3287985" y="272115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  <a:sym typeface="+mn-lt"/>
              </a:rPr>
              <a:t>Our Clients</a:t>
            </a:r>
            <a:endParaRPr lang="en-US" altLang="zh-CN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31" y="945702"/>
            <a:ext cx="11023974" cy="5912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六边形 25"/>
          <p:cNvSpPr/>
          <p:nvPr/>
        </p:nvSpPr>
        <p:spPr>
          <a:xfrm rot="5400000">
            <a:off x="-25843" y="-271426"/>
            <a:ext cx="1549761" cy="873413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TextBox 48"/>
          <p:cNvSpPr txBox="1"/>
          <p:nvPr/>
        </p:nvSpPr>
        <p:spPr>
          <a:xfrm>
            <a:off x="1403881" y="165280"/>
            <a:ext cx="3194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工程机械产业链</a:t>
            </a:r>
            <a:endParaRPr lang="zh-CN" altLang="en-US" sz="3200" b="1" dirty="0"/>
          </a:p>
        </p:txBody>
      </p:sp>
      <p:sp>
        <p:nvSpPr>
          <p:cNvPr id="29" name="六边形 28"/>
          <p:cNvSpPr/>
          <p:nvPr/>
        </p:nvSpPr>
        <p:spPr>
          <a:xfrm rot="10800000">
            <a:off x="4445923" y="546449"/>
            <a:ext cx="7344000" cy="144000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0" name="Group 9"/>
          <p:cNvGrpSpPr>
            <a:grpSpLocks noChangeAspect="1"/>
          </p:cNvGrpSpPr>
          <p:nvPr/>
        </p:nvGrpSpPr>
        <p:grpSpPr bwMode="auto">
          <a:xfrm>
            <a:off x="535967" y="189590"/>
            <a:ext cx="426140" cy="416042"/>
            <a:chOff x="7129" y="3160"/>
            <a:chExt cx="211" cy="206"/>
          </a:xfrm>
          <a:solidFill>
            <a:schemeClr val="bg1"/>
          </a:solidFill>
        </p:grpSpPr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43005" y="5229905"/>
            <a:ext cx="10593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Cascadia Code ExtraLight" panose="020B0609020000020004" pitchFamily="49" charset="0"/>
              </a:rPr>
              <a:t>工程机械产业链上游环节主要包括钢材等原材料以及发动机、轴承、液压系统等零部件；中游环节主要包括挖掘机、装载机、起重机等不同类型的主机制造；下游环节为工程机械行业主要应用场景，主要包括房地产、基础设施建设、矿山开采等领域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Cascadia Code ExtraLight" panose="020B0609020000020004" pitchFamily="49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331" y="704765"/>
            <a:ext cx="10623687" cy="42123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881141" y="1303304"/>
            <a:ext cx="10603143" cy="2925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dirty="0">
                <a:ln w="12700">
                  <a:noFill/>
                </a:ln>
                <a:solidFill>
                  <a:srgbClr val="0265FC">
                    <a:alpha val="100000"/>
                  </a:srgbClr>
                </a:solidFill>
                <a:latin typeface="等线" panose="02010600030101010101" charset="-122"/>
                <a:ea typeface="Source Han Sans CN Bold" panose="020B0800000000000000" charset="-122"/>
              </a:rPr>
              <a:t>发动机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808949" y="1631607"/>
            <a:ext cx="10700193" cy="8304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Source Han Sans" panose="020B0400000000000000" charset="-122"/>
                <a:cs typeface="Source Han Sans" panose="020B0400000000000000" charset="-122"/>
              </a:rPr>
              <a:t>柴油机属于工程机械比较重要的原材料产品，整体供应商比较集中，国内企业一般来自潍柴，上柴等企业，国外企业的供应商包括康明斯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Source Han Sans" panose="020B0400000000000000" charset="-122"/>
                <a:cs typeface="Source Han Sans" panose="020B0400000000000000" charset="-122"/>
              </a:rPr>
              <a:t>,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Source Han Sans" panose="020B0400000000000000" charset="-122"/>
                <a:cs typeface="Source Han Sans" panose="020B0400000000000000" charset="-122"/>
              </a:rPr>
              <a:t>道依次等，其中国内部分企业产品会选用康明斯等进口品牌，如三一的工程机械柴油机主要是康明斯提供，而卡特彼勒本身就是全球主要的柴油机生产商之一，具有很强的生产能力。沃尔沃也于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Source Han Sans" panose="020B0400000000000000" charset="-122"/>
                <a:cs typeface="Source Han Sans" panose="020B0400000000000000" charset="-122"/>
              </a:rPr>
              <a:t>2012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Tw Cen MT Condensed Extra Bold" panose="020B0803020202020204" pitchFamily="34" charset="0"/>
                <a:ea typeface="Source Han Sans" panose="020B0400000000000000" charset="-122"/>
                <a:cs typeface="Source Han Sans" panose="020B0400000000000000" charset="-122"/>
              </a:rPr>
              <a:t>年收购了作为自己供应商之一的德国道依茨公司，这对这些头部企业来说能有效的进行新产品研发和成本控制。</a:t>
            </a:r>
            <a:endParaRPr kumimoji="1" lang="zh-CN" altLang="en-US" sz="1200" b="0" i="0" u="none" strike="noStrike" kern="1200" cap="none" spc="0" normalizeH="0" baseline="0" noProof="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effectLst/>
              <a:uLnTx/>
              <a:uFillTx/>
              <a:latin typeface="Tw Cen MT Condensed Extra Bold" panose="020B0803020202020204" pitchFamily="34" charset="0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670157" y="1349008"/>
            <a:ext cx="119879" cy="119879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856003" y="2964728"/>
            <a:ext cx="10603143" cy="2925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0" i="0" u="none" strike="noStrike" kern="1200" cap="none" spc="0" normalizeH="0" baseline="0" noProof="0" dirty="0">
                <a:ln w="12700">
                  <a:noFill/>
                </a:ln>
                <a:solidFill>
                  <a:srgbClr val="0593EB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液压缸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663970" y="3323929"/>
            <a:ext cx="10700193" cy="5936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液压件方面，工程机械的主要液压件产品包括液压缸，液压泵和液压阀等产品，国内大型工程机械企业已经开始自主研发相关产品，如徐工和泊姆克公司建立技术合作，三一公司的中兴研究院等，但是整体还是和轴承一样，主要依赖进口品牌的产品，国内企业在进口替代上仍然有较长的路要走</a:t>
            </a:r>
            <a:r>
              <a:rPr kumimoji="1" lang="zh-CN" altLang="en-US" sz="16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89070" y="3085588"/>
            <a:ext cx="119879" cy="119879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857473" y="4486918"/>
            <a:ext cx="10603143" cy="2925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 w="12700">
                  <a:noFill/>
                </a:ln>
                <a:solidFill>
                  <a:srgbClr val="0265FC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轮胎和轴承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689070" y="4949236"/>
            <a:ext cx="10700193" cy="900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轮胎方面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,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目前国内轮胎产量占全球近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1/3, 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国产企业如风神轮胎，贵州轮胎等已经进入重点企业的轮胎供应体系，对于高端工程机械产品，企业仍然会选择米其林，普利司通等进口品牌，但是总体来说轮胎受橡胶价格变动影响较大，整体供应体系还是比较平稳的。轴承方面，工程机械轴承需要较高的性能要求和较长的使用耐久度，由于国内轴承工业的整体落后，所以目前工程机械生产的轴承供应还是依然以进口品牌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SKF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，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FAG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，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NSK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为主，国产轴承有部分进入主流厂家的供应体系中，但是总体占比还不够大</a:t>
            </a:r>
            <a:r>
              <a:rPr kumimoji="1" lang="en-US" altLang="zh-CN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,</a:t>
            </a:r>
            <a:r>
              <a:rPr kumimoji="1" lang="zh-CN" altLang="en-US" sz="120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未形成有效的市场话语权。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670156" y="4567942"/>
            <a:ext cx="119879" cy="119879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1076560" y="282021"/>
            <a:ext cx="10505839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上游原材料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140312" y="219774"/>
            <a:ext cx="643537" cy="616938"/>
          </a:xfrm>
          <a:custGeom>
            <a:avLst/>
            <a:gdLst>
              <a:gd name="connsiteX0" fmla="*/ 679132 w 1358264"/>
              <a:gd name="connsiteY0" fmla="*/ 0 h 1302124"/>
              <a:gd name="connsiteX1" fmla="*/ 692344 w 1358264"/>
              <a:gd name="connsiteY1" fmla="*/ 126635 h 1302124"/>
              <a:gd name="connsiteX2" fmla="*/ 1358264 w 1358264"/>
              <a:gd name="connsiteY2" fmla="*/ 651062 h 1302124"/>
              <a:gd name="connsiteX3" fmla="*/ 692344 w 1358264"/>
              <a:gd name="connsiteY3" fmla="*/ 1175489 h 1302124"/>
              <a:gd name="connsiteX4" fmla="*/ 679132 w 1358264"/>
              <a:gd name="connsiteY4" fmla="*/ 1302124 h 1302124"/>
              <a:gd name="connsiteX5" fmla="*/ 665920 w 1358264"/>
              <a:gd name="connsiteY5" fmla="*/ 1175489 h 1302124"/>
              <a:gd name="connsiteX6" fmla="*/ 0 w 1358264"/>
              <a:gd name="connsiteY6" fmla="*/ 651062 h 1302124"/>
              <a:gd name="connsiteX7" fmla="*/ 665920 w 1358264"/>
              <a:gd name="connsiteY7" fmla="*/ 126635 h 1302124"/>
              <a:gd name="connsiteX8" fmla="*/ 679132 w 1358264"/>
              <a:gd name="connsiteY8" fmla="*/ 0 h 1302124"/>
            </a:gdLst>
            <a:ahLst/>
            <a:cxnLst/>
            <a:rect l="l" t="t" r="r" b="b"/>
            <a:pathLst>
              <a:path w="1358264" h="1302124">
                <a:moveTo>
                  <a:pt x="679132" y="0"/>
                </a:moveTo>
                <a:lnTo>
                  <a:pt x="692344" y="126635"/>
                </a:lnTo>
                <a:cubicBezTo>
                  <a:pt x="755726" y="425925"/>
                  <a:pt x="1029785" y="651062"/>
                  <a:pt x="1358264" y="651062"/>
                </a:cubicBezTo>
                <a:cubicBezTo>
                  <a:pt x="1029785" y="651062"/>
                  <a:pt x="755726" y="876200"/>
                  <a:pt x="692344" y="1175489"/>
                </a:cubicBezTo>
                <a:lnTo>
                  <a:pt x="679132" y="1302124"/>
                </a:lnTo>
                <a:lnTo>
                  <a:pt x="665920" y="1175489"/>
                </a:lnTo>
                <a:cubicBezTo>
                  <a:pt x="602538" y="876200"/>
                  <a:pt x="328480" y="651062"/>
                  <a:pt x="0" y="651062"/>
                </a:cubicBezTo>
                <a:cubicBezTo>
                  <a:pt x="328480" y="651062"/>
                  <a:pt x="602538" y="425925"/>
                  <a:pt x="665920" y="126635"/>
                </a:cubicBezTo>
                <a:lnTo>
                  <a:pt x="679132" y="0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544677" y="63090"/>
            <a:ext cx="311326" cy="298458"/>
          </a:xfrm>
          <a:custGeom>
            <a:avLst/>
            <a:gdLst>
              <a:gd name="connsiteX0" fmla="*/ 679132 w 1358264"/>
              <a:gd name="connsiteY0" fmla="*/ 0 h 1302124"/>
              <a:gd name="connsiteX1" fmla="*/ 692344 w 1358264"/>
              <a:gd name="connsiteY1" fmla="*/ 126635 h 1302124"/>
              <a:gd name="connsiteX2" fmla="*/ 1358264 w 1358264"/>
              <a:gd name="connsiteY2" fmla="*/ 651062 h 1302124"/>
              <a:gd name="connsiteX3" fmla="*/ 692344 w 1358264"/>
              <a:gd name="connsiteY3" fmla="*/ 1175489 h 1302124"/>
              <a:gd name="connsiteX4" fmla="*/ 679132 w 1358264"/>
              <a:gd name="connsiteY4" fmla="*/ 1302124 h 1302124"/>
              <a:gd name="connsiteX5" fmla="*/ 665920 w 1358264"/>
              <a:gd name="connsiteY5" fmla="*/ 1175489 h 1302124"/>
              <a:gd name="connsiteX6" fmla="*/ 0 w 1358264"/>
              <a:gd name="connsiteY6" fmla="*/ 651062 h 1302124"/>
              <a:gd name="connsiteX7" fmla="*/ 665920 w 1358264"/>
              <a:gd name="connsiteY7" fmla="*/ 126635 h 1302124"/>
              <a:gd name="connsiteX8" fmla="*/ 679132 w 1358264"/>
              <a:gd name="connsiteY8" fmla="*/ 0 h 1302124"/>
            </a:gdLst>
            <a:ahLst/>
            <a:cxnLst/>
            <a:rect l="l" t="t" r="r" b="b"/>
            <a:pathLst>
              <a:path w="1358264" h="1302124">
                <a:moveTo>
                  <a:pt x="679132" y="0"/>
                </a:moveTo>
                <a:lnTo>
                  <a:pt x="692344" y="126635"/>
                </a:lnTo>
                <a:cubicBezTo>
                  <a:pt x="755726" y="425925"/>
                  <a:pt x="1029785" y="651062"/>
                  <a:pt x="1358264" y="651062"/>
                </a:cubicBezTo>
                <a:cubicBezTo>
                  <a:pt x="1029785" y="651062"/>
                  <a:pt x="755726" y="876200"/>
                  <a:pt x="692344" y="1175489"/>
                </a:cubicBezTo>
                <a:lnTo>
                  <a:pt x="679132" y="1302124"/>
                </a:lnTo>
                <a:lnTo>
                  <a:pt x="665920" y="1175489"/>
                </a:lnTo>
                <a:cubicBezTo>
                  <a:pt x="602538" y="876200"/>
                  <a:pt x="328480" y="651062"/>
                  <a:pt x="0" y="651062"/>
                </a:cubicBezTo>
                <a:cubicBezTo>
                  <a:pt x="328480" y="651062"/>
                  <a:pt x="602538" y="425925"/>
                  <a:pt x="665920" y="126635"/>
                </a:cubicBezTo>
                <a:lnTo>
                  <a:pt x="67913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5400" cap="flat">
            <a:noFill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50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上游产品市场份额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调研，全球工程机械主要上游原材料发动机，液压缸和轮胎等产品主要由欧美企业占主导，国产替代正在加速进行中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2621" y="1477575"/>
            <a:ext cx="3861881" cy="43549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44" y="1477576"/>
            <a:ext cx="4074077" cy="441388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040" y="1448118"/>
            <a:ext cx="3861880" cy="4413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>
            <p:custDataLst>
              <p:tags r:id="rId1"/>
            </p:custDataLst>
          </p:nvPr>
        </p:nvSpPr>
        <p:spPr>
          <a:xfrm>
            <a:off x="673260" y="4483415"/>
            <a:ext cx="3108078" cy="1757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卡特彼勒是全球最大工程机械制造商，2024年销售额达420亿美元，其产品涵盖挖掘机、装载机等，广泛应用于全球192个国家和地区。
该公司在华拥有约20家制造工厂、2个研发中心，无锡研发中心是美国本土以外最大的综合性研发机构。</a:t>
            </a:r>
            <a:endParaRPr kumimoji="1" lang="zh-CN" altLang="en-US"/>
          </a:p>
        </p:txBody>
      </p:sp>
      <p:sp>
        <p:nvSpPr>
          <p:cNvPr id="4" name="标题 1"/>
          <p:cNvSpPr txBox="1"/>
          <p:nvPr>
            <p:custDataLst>
              <p:tags r:id="rId2"/>
            </p:custDataLst>
          </p:nvPr>
        </p:nvSpPr>
        <p:spPr>
          <a:xfrm>
            <a:off x="1344020" y="1878340"/>
            <a:ext cx="1766559" cy="1766559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>
            <p:custDataLst>
              <p:tags r:id="rId3"/>
            </p:custDataLst>
          </p:nvPr>
        </p:nvSpPr>
        <p:spPr>
          <a:xfrm>
            <a:off x="1154245" y="1688565"/>
            <a:ext cx="2146108" cy="2146108"/>
          </a:xfrm>
          <a:prstGeom prst="flowChartConnector">
            <a:avLst/>
          </a:pr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>
            <p:custDataLst>
              <p:tags r:id="rId4"/>
            </p:custDataLst>
          </p:nvPr>
        </p:nvSpPr>
        <p:spPr>
          <a:xfrm>
            <a:off x="668879" y="3905250"/>
            <a:ext cx="3116841" cy="590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265FC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卡特彼勒</a:t>
            </a:r>
            <a:endParaRPr kumimoji="1" lang="zh-CN" altLang="en-US"/>
          </a:p>
        </p:txBody>
      </p:sp>
      <p:sp>
        <p:nvSpPr>
          <p:cNvPr id="7" name="标题 1"/>
          <p:cNvSpPr txBox="1"/>
          <p:nvPr>
            <p:custDataLst>
              <p:tags r:id="rId5"/>
            </p:custDataLst>
          </p:nvPr>
        </p:nvSpPr>
        <p:spPr>
          <a:xfrm>
            <a:off x="4753929" y="4483415"/>
            <a:ext cx="3115857" cy="1757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26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小松是日本著名工程机械企业，2024年销售额260亿美元，推土机、装载机、挖掘机是其三大核心产品，上世纪50年代中期进入中国市场。
目前在山东济宁、江苏常州设有两家生产工程机械整机的工厂，其在中国的业务发展迅速，中国对其全球事业意义重大。</a:t>
            </a:r>
            <a:endParaRPr kumimoji="1" lang="zh-CN" altLang="en-US"/>
          </a:p>
        </p:txBody>
      </p:sp>
      <p:sp>
        <p:nvSpPr>
          <p:cNvPr id="8" name="标题 1"/>
          <p:cNvSpPr txBox="1"/>
          <p:nvPr>
            <p:custDataLst>
              <p:tags r:id="rId6"/>
            </p:custDataLst>
          </p:nvPr>
        </p:nvSpPr>
        <p:spPr>
          <a:xfrm>
            <a:off x="5428578" y="1878340"/>
            <a:ext cx="1766559" cy="1766559"/>
          </a:xfrm>
          <a:prstGeom prst="flowChartConnector">
            <a:avLst/>
          </a:prstGeom>
          <a:gradFill>
            <a:gsLst>
              <a:gs pos="0">
                <a:schemeClr val="accent2"/>
              </a:gs>
              <a:gs pos="98000">
                <a:schemeClr val="accent2">
                  <a:lumMod val="60000"/>
                  <a:lumOff val="40000"/>
                </a:schemeClr>
              </a:gs>
            </a:gsLst>
            <a:lin ang="135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>
            <p:custDataLst>
              <p:tags r:id="rId7"/>
            </p:custDataLst>
          </p:nvPr>
        </p:nvSpPr>
        <p:spPr>
          <a:xfrm>
            <a:off x="5238803" y="1688565"/>
            <a:ext cx="2146108" cy="2146108"/>
          </a:xfrm>
          <a:prstGeom prst="flowChartConnector">
            <a:avLst/>
          </a:prstGeom>
          <a:noFill/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>
            <p:custDataLst>
              <p:tags r:id="rId8"/>
            </p:custDataLst>
          </p:nvPr>
        </p:nvSpPr>
        <p:spPr>
          <a:xfrm>
            <a:off x="4752885" y="3905250"/>
            <a:ext cx="3117944" cy="590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593EB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小松</a:t>
            </a:r>
            <a:endParaRPr kumimoji="1" lang="zh-CN" altLang="en-US"/>
          </a:p>
        </p:txBody>
      </p:sp>
      <p:sp>
        <p:nvSpPr>
          <p:cNvPr id="11" name="标题 1"/>
          <p:cNvSpPr txBox="1"/>
          <p:nvPr>
            <p:custDataLst>
              <p:tags r:id="rId9"/>
            </p:custDataLst>
          </p:nvPr>
        </p:nvSpPr>
        <p:spPr>
          <a:xfrm>
            <a:off x="8392117" y="4483415"/>
            <a:ext cx="3115857" cy="1757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zh-CN" altLang="en-US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徐工</a:t>
            </a:r>
            <a:r>
              <a:rPr kumimoji="1" lang="en-US" altLang="zh-CN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是</a:t>
            </a:r>
            <a:r>
              <a:rPr kumimoji="1" lang="zh-CN" altLang="en-US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中国</a:t>
            </a:r>
            <a:r>
              <a:rPr kumimoji="1" lang="en-US" altLang="zh-CN" sz="126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最大的</a:t>
            </a:r>
            <a:r>
              <a:rPr kumimoji="1" lang="zh-CN" altLang="en-US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工程</a:t>
            </a:r>
            <a:r>
              <a:rPr kumimoji="1" lang="en-US" altLang="zh-CN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机械制造商，2024年销售额达到129亿美元，1943</a:t>
            </a:r>
            <a:r>
              <a:rPr kumimoji="1" lang="zh-CN" altLang="en-US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年</a:t>
            </a:r>
            <a:r>
              <a:rPr kumimoji="1" lang="en-US" altLang="zh-CN" sz="126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起涉足工程机械领域，产品包括挖掘机、装载机、推土机等</a:t>
            </a:r>
            <a:r>
              <a:rPr kumimoji="1" lang="en-US" altLang="zh-CN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
</a:t>
            </a:r>
            <a:r>
              <a:rPr kumimoji="1" lang="en-US" altLang="zh-CN" sz="126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该品牌以高品质和创新技术著称，其工程机械产品在</a:t>
            </a:r>
            <a:r>
              <a:rPr kumimoji="1" lang="zh-CN" altLang="en-US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基建</a:t>
            </a:r>
            <a:r>
              <a:rPr kumimoji="1" lang="en-US" altLang="zh-CN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、</a:t>
            </a:r>
            <a:r>
              <a:rPr kumimoji="1" lang="en-US" altLang="zh-CN" sz="126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建筑等领域应用广泛，市场竞争力强</a:t>
            </a:r>
            <a:r>
              <a:rPr kumimoji="1" lang="en-US" altLang="zh-CN" sz="12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>
            <p:custDataLst>
              <p:tags r:id="rId10"/>
            </p:custDataLst>
          </p:nvPr>
        </p:nvSpPr>
        <p:spPr>
          <a:xfrm>
            <a:off x="9066766" y="1878340"/>
            <a:ext cx="1766559" cy="1766559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>
            <p:custDataLst>
              <p:tags r:id="rId11"/>
            </p:custDataLst>
          </p:nvPr>
        </p:nvSpPr>
        <p:spPr>
          <a:xfrm>
            <a:off x="8876991" y="1688565"/>
            <a:ext cx="2146108" cy="2146108"/>
          </a:xfrm>
          <a:prstGeom prst="flowChartConnector">
            <a:avLst/>
          </a:pr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>
            <p:custDataLst>
              <p:tags r:id="rId12"/>
            </p:custDataLst>
          </p:nvPr>
        </p:nvSpPr>
        <p:spPr>
          <a:xfrm>
            <a:off x="8391074" y="3905250"/>
            <a:ext cx="3115858" cy="590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0265FC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徐工</a:t>
            </a:r>
            <a:endParaRPr kumimoji="1" lang="zh-CN" altLang="en-US" dirty="0"/>
          </a:p>
        </p:txBody>
      </p:sp>
      <p:sp>
        <p:nvSpPr>
          <p:cNvPr id="15" name="标题 1"/>
          <p:cNvSpPr txBox="1"/>
          <p:nvPr>
            <p:custDataLst>
              <p:tags r:id="rId13"/>
            </p:custDataLst>
          </p:nvPr>
        </p:nvSpPr>
        <p:spPr>
          <a:xfrm>
            <a:off x="1573702" y="2274879"/>
            <a:ext cx="1307194" cy="973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6" name="标题 1"/>
          <p:cNvSpPr txBox="1"/>
          <p:nvPr>
            <p:custDataLst>
              <p:tags r:id="rId14"/>
            </p:custDataLst>
          </p:nvPr>
        </p:nvSpPr>
        <p:spPr>
          <a:xfrm>
            <a:off x="9296448" y="2274879"/>
            <a:ext cx="1307194" cy="973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17" name="标题 1"/>
          <p:cNvSpPr txBox="1"/>
          <p:nvPr>
            <p:custDataLst>
              <p:tags r:id="rId15"/>
            </p:custDataLst>
          </p:nvPr>
        </p:nvSpPr>
        <p:spPr>
          <a:xfrm>
            <a:off x="5658260" y="2274879"/>
            <a:ext cx="1307194" cy="973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76560" y="282021"/>
            <a:ext cx="10505839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全球工程机械企业排名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40312" y="219774"/>
            <a:ext cx="643537" cy="616938"/>
          </a:xfrm>
          <a:custGeom>
            <a:avLst/>
            <a:gdLst>
              <a:gd name="connsiteX0" fmla="*/ 679132 w 1358264"/>
              <a:gd name="connsiteY0" fmla="*/ 0 h 1302124"/>
              <a:gd name="connsiteX1" fmla="*/ 692344 w 1358264"/>
              <a:gd name="connsiteY1" fmla="*/ 126635 h 1302124"/>
              <a:gd name="connsiteX2" fmla="*/ 1358264 w 1358264"/>
              <a:gd name="connsiteY2" fmla="*/ 651062 h 1302124"/>
              <a:gd name="connsiteX3" fmla="*/ 692344 w 1358264"/>
              <a:gd name="connsiteY3" fmla="*/ 1175489 h 1302124"/>
              <a:gd name="connsiteX4" fmla="*/ 679132 w 1358264"/>
              <a:gd name="connsiteY4" fmla="*/ 1302124 h 1302124"/>
              <a:gd name="connsiteX5" fmla="*/ 665920 w 1358264"/>
              <a:gd name="connsiteY5" fmla="*/ 1175489 h 1302124"/>
              <a:gd name="connsiteX6" fmla="*/ 0 w 1358264"/>
              <a:gd name="connsiteY6" fmla="*/ 651062 h 1302124"/>
              <a:gd name="connsiteX7" fmla="*/ 665920 w 1358264"/>
              <a:gd name="connsiteY7" fmla="*/ 126635 h 1302124"/>
              <a:gd name="connsiteX8" fmla="*/ 679132 w 1358264"/>
              <a:gd name="connsiteY8" fmla="*/ 0 h 1302124"/>
            </a:gdLst>
            <a:ahLst/>
            <a:cxnLst/>
            <a:rect l="l" t="t" r="r" b="b"/>
            <a:pathLst>
              <a:path w="1358264" h="1302124">
                <a:moveTo>
                  <a:pt x="679132" y="0"/>
                </a:moveTo>
                <a:lnTo>
                  <a:pt x="692344" y="126635"/>
                </a:lnTo>
                <a:cubicBezTo>
                  <a:pt x="755726" y="425925"/>
                  <a:pt x="1029785" y="651062"/>
                  <a:pt x="1358264" y="651062"/>
                </a:cubicBezTo>
                <a:cubicBezTo>
                  <a:pt x="1029785" y="651062"/>
                  <a:pt x="755726" y="876200"/>
                  <a:pt x="692344" y="1175489"/>
                </a:cubicBezTo>
                <a:lnTo>
                  <a:pt x="679132" y="1302124"/>
                </a:lnTo>
                <a:lnTo>
                  <a:pt x="665920" y="1175489"/>
                </a:lnTo>
                <a:cubicBezTo>
                  <a:pt x="602538" y="876200"/>
                  <a:pt x="328480" y="651062"/>
                  <a:pt x="0" y="651062"/>
                </a:cubicBezTo>
                <a:cubicBezTo>
                  <a:pt x="328480" y="651062"/>
                  <a:pt x="602538" y="425925"/>
                  <a:pt x="665920" y="126635"/>
                </a:cubicBezTo>
                <a:lnTo>
                  <a:pt x="679132" y="0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4677" y="63090"/>
            <a:ext cx="311326" cy="298458"/>
          </a:xfrm>
          <a:custGeom>
            <a:avLst/>
            <a:gdLst>
              <a:gd name="connsiteX0" fmla="*/ 679132 w 1358264"/>
              <a:gd name="connsiteY0" fmla="*/ 0 h 1302124"/>
              <a:gd name="connsiteX1" fmla="*/ 692344 w 1358264"/>
              <a:gd name="connsiteY1" fmla="*/ 126635 h 1302124"/>
              <a:gd name="connsiteX2" fmla="*/ 1358264 w 1358264"/>
              <a:gd name="connsiteY2" fmla="*/ 651062 h 1302124"/>
              <a:gd name="connsiteX3" fmla="*/ 692344 w 1358264"/>
              <a:gd name="connsiteY3" fmla="*/ 1175489 h 1302124"/>
              <a:gd name="connsiteX4" fmla="*/ 679132 w 1358264"/>
              <a:gd name="connsiteY4" fmla="*/ 1302124 h 1302124"/>
              <a:gd name="connsiteX5" fmla="*/ 665920 w 1358264"/>
              <a:gd name="connsiteY5" fmla="*/ 1175489 h 1302124"/>
              <a:gd name="connsiteX6" fmla="*/ 0 w 1358264"/>
              <a:gd name="connsiteY6" fmla="*/ 651062 h 1302124"/>
              <a:gd name="connsiteX7" fmla="*/ 665920 w 1358264"/>
              <a:gd name="connsiteY7" fmla="*/ 126635 h 1302124"/>
              <a:gd name="connsiteX8" fmla="*/ 679132 w 1358264"/>
              <a:gd name="connsiteY8" fmla="*/ 0 h 1302124"/>
            </a:gdLst>
            <a:ahLst/>
            <a:cxnLst/>
            <a:rect l="l" t="t" r="r" b="b"/>
            <a:pathLst>
              <a:path w="1358264" h="1302124">
                <a:moveTo>
                  <a:pt x="679132" y="0"/>
                </a:moveTo>
                <a:lnTo>
                  <a:pt x="692344" y="126635"/>
                </a:lnTo>
                <a:cubicBezTo>
                  <a:pt x="755726" y="425925"/>
                  <a:pt x="1029785" y="651062"/>
                  <a:pt x="1358264" y="651062"/>
                </a:cubicBezTo>
                <a:cubicBezTo>
                  <a:pt x="1029785" y="651062"/>
                  <a:pt x="755726" y="876200"/>
                  <a:pt x="692344" y="1175489"/>
                </a:cubicBezTo>
                <a:lnTo>
                  <a:pt x="679132" y="1302124"/>
                </a:lnTo>
                <a:lnTo>
                  <a:pt x="665920" y="1175489"/>
                </a:lnTo>
                <a:cubicBezTo>
                  <a:pt x="602538" y="876200"/>
                  <a:pt x="328480" y="651062"/>
                  <a:pt x="0" y="651062"/>
                </a:cubicBezTo>
                <a:cubicBezTo>
                  <a:pt x="328480" y="651062"/>
                  <a:pt x="602538" y="425925"/>
                  <a:pt x="665920" y="126635"/>
                </a:cubicBezTo>
                <a:lnTo>
                  <a:pt x="67913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5400" cap="flat">
            <a:noFill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>
            <p:custDataLst>
              <p:tags r:id="rId1"/>
            </p:custDataLst>
          </p:nvPr>
        </p:nvSpPr>
        <p:spPr>
          <a:xfrm>
            <a:off x="7918148" y="2182654"/>
            <a:ext cx="2357804" cy="3439636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blurRad="38100" dist="127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251999" tIns="324000" rIns="180000" bIns="39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标题 1"/>
          <p:cNvSpPr txBox="1"/>
          <p:nvPr>
            <p:custDataLst>
              <p:tags r:id="rId2"/>
            </p:custDataLst>
          </p:nvPr>
        </p:nvSpPr>
        <p:spPr>
          <a:xfrm>
            <a:off x="7918149" y="2183894"/>
            <a:ext cx="2357803" cy="65971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251999" tIns="324000" rIns="18000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标题 1"/>
          <p:cNvSpPr txBox="1"/>
          <p:nvPr>
            <p:custDataLst>
              <p:tags r:id="rId3"/>
            </p:custDataLst>
          </p:nvPr>
        </p:nvSpPr>
        <p:spPr>
          <a:xfrm>
            <a:off x="7918149" y="5042327"/>
            <a:ext cx="2357803" cy="579963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64008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标题 1"/>
          <p:cNvSpPr txBox="1"/>
          <p:nvPr>
            <p:custDataLst>
              <p:tags r:id="rId4"/>
            </p:custDataLst>
          </p:nvPr>
        </p:nvSpPr>
        <p:spPr>
          <a:xfrm>
            <a:off x="1857374" y="2182654"/>
            <a:ext cx="2357804" cy="3439636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blurRad="38100" dist="127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251999" tIns="324000" rIns="180000" bIns="39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标题 1"/>
          <p:cNvSpPr txBox="1"/>
          <p:nvPr>
            <p:custDataLst>
              <p:tags r:id="rId5"/>
            </p:custDataLst>
          </p:nvPr>
        </p:nvSpPr>
        <p:spPr>
          <a:xfrm>
            <a:off x="1857375" y="2183894"/>
            <a:ext cx="2357803" cy="65971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251999" tIns="324000" rIns="18000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标题 1"/>
          <p:cNvSpPr txBox="1"/>
          <p:nvPr>
            <p:custDataLst>
              <p:tags r:id="rId6"/>
            </p:custDataLst>
          </p:nvPr>
        </p:nvSpPr>
        <p:spPr>
          <a:xfrm>
            <a:off x="1857375" y="5042327"/>
            <a:ext cx="2357803" cy="579963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64008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标题 1"/>
          <p:cNvSpPr txBox="1"/>
          <p:nvPr>
            <p:custDataLst>
              <p:tags r:id="rId7"/>
            </p:custDataLst>
          </p:nvPr>
        </p:nvSpPr>
        <p:spPr>
          <a:xfrm>
            <a:off x="4921099" y="1619250"/>
            <a:ext cx="2357804" cy="4003040"/>
          </a:xfrm>
          <a:prstGeom prst="rect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t" rotWithShape="0">
              <a:srgbClr val="000000">
                <a:alpha val="30000"/>
              </a:srgbClr>
            </a:outerShdw>
          </a:effectLst>
        </p:spPr>
        <p:txBody>
          <a:bodyPr vert="horz" wrap="square" lIns="251999" tIns="540000" rIns="180000" bIns="39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标题 1"/>
          <p:cNvSpPr txBox="1"/>
          <p:nvPr>
            <p:custDataLst>
              <p:tags r:id="rId8"/>
            </p:custDataLst>
          </p:nvPr>
        </p:nvSpPr>
        <p:spPr>
          <a:xfrm>
            <a:off x="4921100" y="1619945"/>
            <a:ext cx="2357803" cy="65971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251999" tIns="324000" rIns="18000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标题 1"/>
          <p:cNvSpPr txBox="1"/>
          <p:nvPr>
            <p:custDataLst>
              <p:tags r:id="rId9"/>
            </p:custDataLst>
          </p:nvPr>
        </p:nvSpPr>
        <p:spPr>
          <a:xfrm>
            <a:off x="4921100" y="5042327"/>
            <a:ext cx="2357803" cy="579963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64008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2" name="标题 1"/>
          <p:cNvCxnSpPr/>
          <p:nvPr>
            <p:custDataLst>
              <p:tags r:id="rId10"/>
            </p:custDataLst>
          </p:nvPr>
        </p:nvCxnSpPr>
        <p:spPr>
          <a:xfrm>
            <a:off x="5930817" y="3407439"/>
            <a:ext cx="338368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13" name="标题 1"/>
          <p:cNvCxnSpPr/>
          <p:nvPr>
            <p:custDataLst>
              <p:tags r:id="rId11"/>
            </p:custDataLst>
          </p:nvPr>
        </p:nvCxnSpPr>
        <p:spPr>
          <a:xfrm>
            <a:off x="8927866" y="3648739"/>
            <a:ext cx="338368" cy="0"/>
          </a:xfrm>
          <a:prstGeom prst="line">
            <a:avLst/>
          </a:prstGeom>
          <a:noFill/>
          <a:ln w="25400" cap="sq">
            <a:solidFill>
              <a:schemeClr val="tx1"/>
            </a:solidFill>
            <a:miter/>
          </a:ln>
        </p:spPr>
      </p:cxnSp>
      <p:sp>
        <p:nvSpPr>
          <p:cNvPr id="14" name="标题 1"/>
          <p:cNvSpPr txBox="1"/>
          <p:nvPr>
            <p:custDataLst>
              <p:tags r:id="rId12"/>
            </p:custDataLst>
          </p:nvPr>
        </p:nvSpPr>
        <p:spPr>
          <a:xfrm>
            <a:off x="8807723" y="2448838"/>
            <a:ext cx="578655" cy="626823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标题 1"/>
          <p:cNvSpPr txBox="1"/>
          <p:nvPr>
            <p:custDataLst>
              <p:tags r:id="rId13"/>
            </p:custDataLst>
          </p:nvPr>
        </p:nvSpPr>
        <p:spPr>
          <a:xfrm>
            <a:off x="5786590" y="2186901"/>
            <a:ext cx="626823" cy="626823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6" name="标题 1"/>
          <p:cNvCxnSpPr/>
          <p:nvPr>
            <p:custDataLst>
              <p:tags r:id="rId14"/>
            </p:custDataLst>
          </p:nvPr>
        </p:nvCxnSpPr>
        <p:spPr>
          <a:xfrm>
            <a:off x="2867092" y="3636039"/>
            <a:ext cx="338368" cy="0"/>
          </a:xfrm>
          <a:prstGeom prst="line">
            <a:avLst/>
          </a:prstGeom>
          <a:noFill/>
          <a:ln w="25400" cap="sq">
            <a:solidFill>
              <a:schemeClr val="tx1"/>
            </a:solidFill>
            <a:miter/>
          </a:ln>
        </p:spPr>
      </p:cxnSp>
      <p:sp>
        <p:nvSpPr>
          <p:cNvPr id="17" name="标题 1"/>
          <p:cNvSpPr txBox="1"/>
          <p:nvPr>
            <p:custDataLst>
              <p:tags r:id="rId15"/>
            </p:custDataLst>
          </p:nvPr>
        </p:nvSpPr>
        <p:spPr>
          <a:xfrm>
            <a:off x="2722864" y="2472322"/>
            <a:ext cx="626823" cy="57985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标题 1"/>
          <p:cNvSpPr txBox="1"/>
          <p:nvPr>
            <p:custDataLst>
              <p:tags r:id="rId16"/>
            </p:custDataLst>
          </p:nvPr>
        </p:nvSpPr>
        <p:spPr>
          <a:xfrm>
            <a:off x="2000082" y="3173411"/>
            <a:ext cx="2082968" cy="3658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1200" cap="none" spc="0" normalizeH="0" baseline="0" noProof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徐工集团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标题 1"/>
          <p:cNvSpPr txBox="1"/>
          <p:nvPr>
            <p:custDataLst>
              <p:tags r:id="rId17"/>
            </p:custDataLst>
          </p:nvPr>
        </p:nvSpPr>
        <p:spPr>
          <a:xfrm>
            <a:off x="1991181" y="3722249"/>
            <a:ext cx="2088072" cy="12625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90" b="0" i="0" u="none" strike="noStrike" kern="1200" cap="none" spc="0" normalizeH="0" baseline="0" noProof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徐工集团是中国工程机械排名第一的企业，2024年销售额129亿美元，位居全球第4位，产品涵盖挖掘机械、起重机械等。
该企业注重技术研发和创新，拥有强大的制造能力和完善的售后服务体系，在国内外市场具有较高的知名度和市场份额。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0" name="标题 1"/>
          <p:cNvSpPr txBox="1"/>
          <p:nvPr>
            <p:custDataLst>
              <p:tags r:id="rId18"/>
            </p:custDataLst>
          </p:nvPr>
        </p:nvSpPr>
        <p:spPr>
          <a:xfrm>
            <a:off x="5051881" y="3544449"/>
            <a:ext cx="2088072" cy="12625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95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三一重工是中国第二大工程机械制造商，2024年销售额109亿美元，居全球第6位，其混凝土机械居全球第一位。
</a:t>
            </a:r>
            <a:r>
              <a:rPr kumimoji="1" lang="en-US" altLang="zh-CN" sz="950" b="0" i="0" u="none" strike="noStrike" kern="1200" cap="none" spc="0" normalizeH="0" baseline="0" noProof="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该企业以技术创新为核心竞争力，不断推出高性能、高品质的工程机械产品，产品远销全球多个国家和地区</a:t>
            </a:r>
            <a:r>
              <a:rPr kumimoji="1" lang="en-US" altLang="zh-CN" sz="950" b="0" i="0" u="none" strike="noStrike" kern="1200" cap="none" spc="0" normalizeH="0" baseline="0" noProof="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1" name="标题 1"/>
          <p:cNvSpPr txBox="1"/>
          <p:nvPr>
            <p:custDataLst>
              <p:tags r:id="rId19"/>
            </p:custDataLst>
          </p:nvPr>
        </p:nvSpPr>
        <p:spPr>
          <a:xfrm>
            <a:off x="5060782" y="2995611"/>
            <a:ext cx="2082968" cy="3658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1200" cap="none" spc="0" normalizeH="0" baseline="0" noProof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三一重工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标题 1"/>
          <p:cNvSpPr txBox="1"/>
          <p:nvPr>
            <p:custDataLst>
              <p:tags r:id="rId20"/>
            </p:custDataLst>
          </p:nvPr>
        </p:nvSpPr>
        <p:spPr>
          <a:xfrm>
            <a:off x="8049081" y="3722249"/>
            <a:ext cx="2088072" cy="12625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950" b="0" i="0" u="none" strike="noStrike" kern="1200" cap="none" spc="0" normalizeH="0" baseline="0" noProof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中联重科是中国工程机械领域排名第三的企业，2024年销售额66亿美元，位居全球第12位，产品涉及工程机械、矿山机械等。
该企业以高质量的产品和优质的服务赢得了市场的认可，其塔吊产品在建筑工地上广泛应用，品牌影响力较大。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3" name="标题 1"/>
          <p:cNvSpPr txBox="1"/>
          <p:nvPr>
            <p:custDataLst>
              <p:tags r:id="rId21"/>
            </p:custDataLst>
          </p:nvPr>
        </p:nvSpPr>
        <p:spPr>
          <a:xfrm>
            <a:off x="8057982" y="3173411"/>
            <a:ext cx="2082968" cy="3658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1200" cap="none" spc="0" normalizeH="0" baseline="0" noProof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中联重科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1076560" y="282021"/>
            <a:ext cx="10505839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0" normalizeH="0" baseline="0" noProof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中国工程机械企业排名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标题 1"/>
          <p:cNvSpPr txBox="1"/>
          <p:nvPr/>
        </p:nvSpPr>
        <p:spPr>
          <a:xfrm>
            <a:off x="140312" y="219774"/>
            <a:ext cx="643537" cy="616938"/>
          </a:xfrm>
          <a:custGeom>
            <a:avLst/>
            <a:gdLst>
              <a:gd name="connsiteX0" fmla="*/ 679132 w 1358264"/>
              <a:gd name="connsiteY0" fmla="*/ 0 h 1302124"/>
              <a:gd name="connsiteX1" fmla="*/ 692344 w 1358264"/>
              <a:gd name="connsiteY1" fmla="*/ 126635 h 1302124"/>
              <a:gd name="connsiteX2" fmla="*/ 1358264 w 1358264"/>
              <a:gd name="connsiteY2" fmla="*/ 651062 h 1302124"/>
              <a:gd name="connsiteX3" fmla="*/ 692344 w 1358264"/>
              <a:gd name="connsiteY3" fmla="*/ 1175489 h 1302124"/>
              <a:gd name="connsiteX4" fmla="*/ 679132 w 1358264"/>
              <a:gd name="connsiteY4" fmla="*/ 1302124 h 1302124"/>
              <a:gd name="connsiteX5" fmla="*/ 665920 w 1358264"/>
              <a:gd name="connsiteY5" fmla="*/ 1175489 h 1302124"/>
              <a:gd name="connsiteX6" fmla="*/ 0 w 1358264"/>
              <a:gd name="connsiteY6" fmla="*/ 651062 h 1302124"/>
              <a:gd name="connsiteX7" fmla="*/ 665920 w 1358264"/>
              <a:gd name="connsiteY7" fmla="*/ 126635 h 1302124"/>
              <a:gd name="connsiteX8" fmla="*/ 679132 w 1358264"/>
              <a:gd name="connsiteY8" fmla="*/ 0 h 1302124"/>
            </a:gdLst>
            <a:ahLst/>
            <a:cxnLst/>
            <a:rect l="l" t="t" r="r" b="b"/>
            <a:pathLst>
              <a:path w="1358264" h="1302124">
                <a:moveTo>
                  <a:pt x="679132" y="0"/>
                </a:moveTo>
                <a:lnTo>
                  <a:pt x="692344" y="126635"/>
                </a:lnTo>
                <a:cubicBezTo>
                  <a:pt x="755726" y="425925"/>
                  <a:pt x="1029785" y="651062"/>
                  <a:pt x="1358264" y="651062"/>
                </a:cubicBezTo>
                <a:cubicBezTo>
                  <a:pt x="1029785" y="651062"/>
                  <a:pt x="755726" y="876200"/>
                  <a:pt x="692344" y="1175489"/>
                </a:cubicBezTo>
                <a:lnTo>
                  <a:pt x="679132" y="1302124"/>
                </a:lnTo>
                <a:lnTo>
                  <a:pt x="665920" y="1175489"/>
                </a:lnTo>
                <a:cubicBezTo>
                  <a:pt x="602538" y="876200"/>
                  <a:pt x="328480" y="651062"/>
                  <a:pt x="0" y="651062"/>
                </a:cubicBezTo>
                <a:cubicBezTo>
                  <a:pt x="328480" y="651062"/>
                  <a:pt x="602538" y="425925"/>
                  <a:pt x="665920" y="126635"/>
                </a:cubicBezTo>
                <a:lnTo>
                  <a:pt x="679132" y="0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7" name="标题 1"/>
          <p:cNvSpPr txBox="1"/>
          <p:nvPr/>
        </p:nvSpPr>
        <p:spPr>
          <a:xfrm>
            <a:off x="544677" y="63090"/>
            <a:ext cx="311326" cy="298458"/>
          </a:xfrm>
          <a:custGeom>
            <a:avLst/>
            <a:gdLst>
              <a:gd name="connsiteX0" fmla="*/ 679132 w 1358264"/>
              <a:gd name="connsiteY0" fmla="*/ 0 h 1302124"/>
              <a:gd name="connsiteX1" fmla="*/ 692344 w 1358264"/>
              <a:gd name="connsiteY1" fmla="*/ 126635 h 1302124"/>
              <a:gd name="connsiteX2" fmla="*/ 1358264 w 1358264"/>
              <a:gd name="connsiteY2" fmla="*/ 651062 h 1302124"/>
              <a:gd name="connsiteX3" fmla="*/ 692344 w 1358264"/>
              <a:gd name="connsiteY3" fmla="*/ 1175489 h 1302124"/>
              <a:gd name="connsiteX4" fmla="*/ 679132 w 1358264"/>
              <a:gd name="connsiteY4" fmla="*/ 1302124 h 1302124"/>
              <a:gd name="connsiteX5" fmla="*/ 665920 w 1358264"/>
              <a:gd name="connsiteY5" fmla="*/ 1175489 h 1302124"/>
              <a:gd name="connsiteX6" fmla="*/ 0 w 1358264"/>
              <a:gd name="connsiteY6" fmla="*/ 651062 h 1302124"/>
              <a:gd name="connsiteX7" fmla="*/ 665920 w 1358264"/>
              <a:gd name="connsiteY7" fmla="*/ 126635 h 1302124"/>
              <a:gd name="connsiteX8" fmla="*/ 679132 w 1358264"/>
              <a:gd name="connsiteY8" fmla="*/ 0 h 1302124"/>
            </a:gdLst>
            <a:ahLst/>
            <a:cxnLst/>
            <a:rect l="l" t="t" r="r" b="b"/>
            <a:pathLst>
              <a:path w="1358264" h="1302124">
                <a:moveTo>
                  <a:pt x="679132" y="0"/>
                </a:moveTo>
                <a:lnTo>
                  <a:pt x="692344" y="126635"/>
                </a:lnTo>
                <a:cubicBezTo>
                  <a:pt x="755726" y="425925"/>
                  <a:pt x="1029785" y="651062"/>
                  <a:pt x="1358264" y="651062"/>
                </a:cubicBezTo>
                <a:cubicBezTo>
                  <a:pt x="1029785" y="651062"/>
                  <a:pt x="755726" y="876200"/>
                  <a:pt x="692344" y="1175489"/>
                </a:cubicBezTo>
                <a:lnTo>
                  <a:pt x="679132" y="1302124"/>
                </a:lnTo>
                <a:lnTo>
                  <a:pt x="665920" y="1175489"/>
                </a:lnTo>
                <a:cubicBezTo>
                  <a:pt x="602538" y="876200"/>
                  <a:pt x="328480" y="651062"/>
                  <a:pt x="0" y="651062"/>
                </a:cubicBezTo>
                <a:cubicBezTo>
                  <a:pt x="328480" y="651062"/>
                  <a:pt x="602538" y="425925"/>
                  <a:pt x="665920" y="126635"/>
                </a:cubicBezTo>
                <a:lnTo>
                  <a:pt x="67913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5400" cap="flat">
            <a:noFill/>
          </a:ln>
          <a:effectLst/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890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  <a:sym typeface="+mn-lt"/>
              </a:rPr>
              <a:t>全球工程机械市场规模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Cascadia Code" panose="020B0609020000020004" pitchFamily="49" charset="0"/>
              <a:cs typeface="Cascadia Code" panose="020B0609020000020004" pitchFamily="49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0883" y="782669"/>
            <a:ext cx="1010704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根据各国工程机械协会及企业端统计，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年全球工程机械行业规模达到了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1296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亿美元。根据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预测，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年全球半导体规模将达到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1685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290" y="1898650"/>
            <a:ext cx="9524365" cy="3665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890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scadia Code" panose="020B0609020000020004" pitchFamily="49" charset="0"/>
                <a:cs typeface="Cascadia Code" panose="020B0609020000020004" pitchFamily="49" charset="0"/>
                <a:sym typeface="+mn-lt"/>
              </a:rPr>
              <a:t>中国工程机械市场规模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Cascadia Code" panose="020B0609020000020004" pitchFamily="49" charset="0"/>
              <a:cs typeface="Cascadia Code" panose="020B0609020000020004" pitchFamily="49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0883" y="782669"/>
            <a:ext cx="1010704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KHL,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中国工程机械协会及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QYR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统计，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年中国工程机械行业规模达到了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478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亿美元。根据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预测，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年中国工程机械规模将达到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631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亿美元，占全球市场份额为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657" y="1605282"/>
            <a:ext cx="9611398" cy="3861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3890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工程机械市场规模细分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0883" y="782669"/>
            <a:ext cx="1010704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预计到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年，各类工程机械的市场需求将继续保持增长态势。其中，挖掘机械和混凝土机械仍将占据较大的市场份额，而其他类型的机械也将有不同程度的增长。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1590" y="1590675"/>
            <a:ext cx="8947785" cy="4138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50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细分产品市场份额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调研，全球挖掘机，装载机，压路机等产品企业市场份额中，卡特彼勒在各类产品中都占据前三位置，三一，徐工等正加速追赶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074" y="1536494"/>
            <a:ext cx="3998068" cy="44138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142" y="1536491"/>
            <a:ext cx="3998068" cy="44138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210" y="1536490"/>
            <a:ext cx="3920247" cy="4413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377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工程机械</a:t>
            </a:r>
            <a:r>
              <a:rPr lang="en-US" altLang="zh-CN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企业排名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KHL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及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调研，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年全球工程机械行业企业排名。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46779" y="1211426"/>
          <a:ext cx="5626005" cy="48638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437"/>
                <a:gridCol w="666969"/>
                <a:gridCol w="1361727"/>
                <a:gridCol w="901643"/>
                <a:gridCol w="815184"/>
                <a:gridCol w="1408045"/>
              </a:tblGrid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排名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变化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公司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总部所在地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销售收入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市场份额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卡特彼勒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375.38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16.30%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小松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246.48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10.70%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 dirty="0">
                          <a:effectLst/>
                        </a:rPr>
                        <a:t>徐工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134.07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5.80%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约翰迪尔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125.34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三一重工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118.82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5.20%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沃尔沃建筑设备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瑞典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99.07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利勃海尔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德国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98.55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日立建机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92.3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4.00%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山特维克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瑞典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77.69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杰西博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英国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70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3.00%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斗山山猫机械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韩国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66.72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2.90%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 dirty="0">
                          <a:effectLst/>
                        </a:rPr>
                        <a:t>中联重科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61.82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2.70%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美卓奥图泰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芬兰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55.67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安百拓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瑞瑞典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52.59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特雷克斯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44.18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1.90%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捷尔杰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39.72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1.70%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柳工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39.32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1.70%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久保田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38.4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1.70%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现代斗山工程机械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韩国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36.9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1.60%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凯斯纽荷兰工业集团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意大利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35.72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1.50%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住友重机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30.12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神钢建机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 dirty="0">
                          <a:effectLst/>
                        </a:rPr>
                        <a:t>日本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29.03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现代重工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韩国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27.34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1.20%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维克诺森 我的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德国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23.68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1.00%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帕尔菲格 钢铁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奥地利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23.4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 dirty="0">
                          <a:effectLst/>
                        </a:rPr>
                        <a:t>1.00%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5972784" y="1211426"/>
          <a:ext cx="6001965" cy="48638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07"/>
                <a:gridCol w="711539"/>
                <a:gridCol w="1452726"/>
                <a:gridCol w="961895"/>
                <a:gridCol w="869659"/>
                <a:gridCol w="1502139"/>
              </a:tblGrid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排名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变化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公司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总部所在地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销售收入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市场份额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曼尼通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法国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20.72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0.90%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马尼托瓦克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20.32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0.90%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法亚集团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法国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19.45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0.80%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29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希尔博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芬兰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0.80%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中国龙工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16.55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0.70%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山推股份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14.84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0.60%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多田野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14.67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0.60%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阿斯太克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美国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12.74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0.60%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安迈集团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瑞士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11.68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0.50%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 dirty="0">
                          <a:effectLst/>
                        </a:rPr>
                        <a:t>35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竹内工程机械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10.71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0.50%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铁建重工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10.54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0.50%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山河智能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9.58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斯凯杰科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加拿大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9.4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39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德国宝峨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德国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8.28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浙江鼎力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8.08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0.40%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森尼伯根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德国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7.12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福田雷沃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中国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6.89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默罗集团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意大利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6.41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欧历胜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法国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6.4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↑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洋马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5.93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0.30%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贝尔设备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南非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5.66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0.20%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NEW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海德宝莱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土耳其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5.33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0.20%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加藤制作所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4.82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0.20%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-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日本爱知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4.61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0.20%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  <a:tr h="187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50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↓</a:t>
                      </a:r>
                      <a:r>
                        <a:rPr lang="en-US" altLang="zh-CN" sz="1000" u="none" strike="noStrike">
                          <a:effectLst/>
                        </a:rPr>
                        <a:t>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古河机械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u="none" strike="noStrike">
                          <a:effectLst/>
                        </a:rPr>
                        <a:t>日本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>
                          <a:effectLst/>
                        </a:rPr>
                        <a:t>4.42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u="none" strike="noStrike" dirty="0">
                          <a:effectLst/>
                        </a:rPr>
                        <a:t>0.20%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7969" marR="7969" marT="7969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50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工程机械</a:t>
            </a:r>
            <a:r>
              <a:rPr lang="en-US" altLang="zh-CN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出口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0883" y="782669"/>
            <a:ext cx="10107047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调研，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年，我国工程机械出口金额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443.02 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亿美元，同比增长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30.2%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，保持增长态势。根据海关总署数据，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年我国工程机械出口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485.52 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亿美元，同比增长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9.59%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。一带一路和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RCEP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政策的引导下，东盟已成为中国工程机械出口的第一大地区。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835" y="1585913"/>
            <a:ext cx="6274339" cy="3764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174" y="1819072"/>
            <a:ext cx="5321029" cy="32976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048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工程机械</a:t>
            </a:r>
            <a:r>
              <a:rPr lang="en-US" altLang="zh-CN" sz="2400" b="1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</a:t>
            </a:r>
            <a:r>
              <a:rPr lang="zh-CN" altLang="en-US" sz="2400" b="1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企业出口排名</a:t>
            </a:r>
            <a:endParaRPr lang="zh-CN" altLang="en-US" sz="2400" b="1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调研，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年中国工程机械出口排名如下，国内企业出口迅猛增长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74308" y="1359060"/>
          <a:ext cx="10408219" cy="4458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2608"/>
                <a:gridCol w="1324887"/>
                <a:gridCol w="3351513"/>
                <a:gridCol w="2071539"/>
                <a:gridCol w="2447672"/>
              </a:tblGrid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</a:rPr>
                        <a:t>排名</a:t>
                      </a:r>
                      <a:endParaRPr lang="zh-CN" alt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企业名称</a:t>
                      </a:r>
                      <a:endParaRPr lang="zh-CN" altLang="en-US" sz="1600" b="1" i="0" u="none" strike="noStrike">
                        <a:solidFill>
                          <a:srgbClr val="FFFF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2024</a:t>
                      </a:r>
                      <a:r>
                        <a:rPr lang="zh-CN" altLang="en-US" sz="1600" u="none" strike="noStrike">
                          <a:effectLst/>
                        </a:rPr>
                        <a:t>年境外收入（亿元）</a:t>
                      </a:r>
                      <a:endParaRPr lang="zh-CN" altLang="en-US" sz="1600" b="1" i="0" u="none" strike="noStrike">
                        <a:solidFill>
                          <a:srgbClr val="FFFF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同比增长率</a:t>
                      </a:r>
                      <a:endParaRPr lang="zh-CN" altLang="en-US" sz="1600" b="1" i="0" u="none" strike="noStrike">
                        <a:solidFill>
                          <a:srgbClr val="FFFF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境外收入占比</a:t>
                      </a:r>
                      <a:endParaRPr lang="zh-CN" altLang="en-US" sz="1600" b="1" i="0" u="none" strike="noStrike">
                        <a:solidFill>
                          <a:srgbClr val="FFFF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</a:rPr>
                        <a:t>三一重工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485.13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12.15%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64%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徐工机械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416.87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12.00%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45.48%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3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中联重科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233.8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30.58%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51.41%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柳工机械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137.6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20.05%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45.77%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5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山推股份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74.00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26.08%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52.12%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6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浙江鼎力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55.23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43.83%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70.80%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7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龙工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31.90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4.10%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35.02%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8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山河智能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44.13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7.45%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61.98%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9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山东临工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55.26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30.17%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45.02%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40528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10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</a:rPr>
                        <a:t>厦工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</a:rPr>
                        <a:t>2.55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-33.61%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</a:rPr>
                        <a:t>37.33%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50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工程机械</a:t>
            </a:r>
            <a:r>
              <a:rPr lang="en-US" altLang="zh-CN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新能源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2" y="782669"/>
            <a:ext cx="106014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年新能源工程机械市场规模为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35.71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亿美元，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2018-2024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，市场规模呈现陡峭上升曲线，年均复合增长率达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148.6%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，远超传统工程机械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5-8%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的行业均值，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2025-2030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增速稳定在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30%-45%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区间，电池技术的发展将会极大促进新能源工程机械的快速上量。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1692614" y="1898999"/>
          <a:ext cx="9280186" cy="3908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50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工程机械</a:t>
            </a:r>
            <a:r>
              <a:rPr lang="en-US" altLang="zh-CN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电动化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相比燃油机械，新能源工程机械在初期投资成本较高，电池、电机技术虽进步但成本仍需进一步降低，长期维护成本虽低，但初期投资回报周期长，种种因素导致目前某些品类新能源工程机械渗透率较低。然而，随着环保法规趋严、技术进步、成本下降、政策支持、市场需求增加，新能源工程机械渗透率正快速提升。预计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年电动工程机械占比超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38200" y="2420470"/>
          <a:ext cx="10515600" cy="293683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236512"/>
                <a:gridCol w="913119"/>
                <a:gridCol w="965718"/>
                <a:gridCol w="1070917"/>
                <a:gridCol w="2499506"/>
                <a:gridCol w="2829828"/>
              </a:tblGrid>
              <a:tr h="690479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 err="1">
                          <a:effectLst/>
                        </a:rPr>
                        <a:t>产品类型</a:t>
                      </a:r>
                      <a:r>
                        <a:rPr lang="en-US" sz="1000" dirty="0">
                          <a:effectLst/>
                        </a:rPr>
                        <a:t>(</a:t>
                      </a:r>
                      <a:r>
                        <a:rPr lang="zh-CN" altLang="en-US" sz="1000" dirty="0">
                          <a:effectLst/>
                        </a:rPr>
                        <a:t>销量</a:t>
                      </a:r>
                      <a:r>
                        <a:rPr lang="en-US" altLang="zh-CN" sz="1000" dirty="0">
                          <a:effectLst/>
                        </a:rPr>
                        <a:t>/</a:t>
                      </a:r>
                      <a:r>
                        <a:rPr lang="zh-CN" altLang="en-US" sz="1000" dirty="0">
                          <a:effectLst/>
                        </a:rPr>
                        <a:t>台）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2019</a:t>
                      </a:r>
                      <a:endParaRPr lang="zh-CN" sz="1000" dirty="0">
                        <a:effectLst/>
                        <a:latin typeface="Calibri Light" panose="020F0302020204030204" pitchFamily="34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2023</a:t>
                      </a:r>
                      <a:endParaRPr lang="zh-CN" sz="1000">
                        <a:effectLst/>
                        <a:latin typeface="Calibri Light" panose="020F0302020204030204" pitchFamily="34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2030</a:t>
                      </a:r>
                      <a:endParaRPr lang="zh-CN" sz="1000" dirty="0">
                        <a:effectLst/>
                        <a:latin typeface="Calibri Light" panose="020F0302020204030204" pitchFamily="34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CAGR</a:t>
                      </a:r>
                      <a:r>
                        <a:rPr lang="en-US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（</a:t>
                      </a:r>
                      <a:r>
                        <a:rPr lang="en-IN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2019-2023</a:t>
                      </a:r>
                      <a:r>
                        <a:rPr lang="en-US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）</a:t>
                      </a:r>
                      <a:endParaRPr lang="zh-CN" sz="1000">
                        <a:effectLst/>
                        <a:latin typeface="Calibri Light" panose="020F0302020204030204" pitchFamily="34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CAGR</a:t>
                      </a:r>
                      <a:r>
                        <a:rPr lang="en-US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（</a:t>
                      </a:r>
                      <a:r>
                        <a:rPr lang="en-IN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2024-2030</a:t>
                      </a:r>
                      <a:r>
                        <a:rPr lang="en-US" sz="100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）</a:t>
                      </a:r>
                      <a:endParaRPr lang="zh-CN" sz="1000">
                        <a:effectLst/>
                        <a:latin typeface="Calibri Light" panose="020F0302020204030204" pitchFamily="34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</a:tr>
              <a:tr h="449272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 err="1">
                          <a:effectLst/>
                        </a:rPr>
                        <a:t>电动挖掘机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90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2,261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2,2119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123.88%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37.68%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</a:tr>
              <a:tr h="449272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电动装载机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223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6,820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85,261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135.16%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40.20%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</a:tr>
              <a:tr h="449272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电动高空作业平台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50,178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93,082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174,242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16.70%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8.52%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</a:tr>
              <a:tr h="449272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其他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163</a:t>
                      </a:r>
                      <a:endParaRPr lang="zh-CN" sz="100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7,523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89,585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160.65%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39.01%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</a:tr>
              <a:tr h="449272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合计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53" marR="68553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452</a:t>
                      </a:r>
                      <a:r>
                        <a:rPr lang="en-US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,</a:t>
                      </a: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374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1,024,595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2,195,768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22.68%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IN" sz="1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13.55%</a:t>
                      </a:r>
                      <a:endParaRPr lang="zh-CN" sz="1000" dirty="0"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  <a:cs typeface="Calibri Light" panose="020F0302020204030204" pitchFamily="34" charset="0"/>
                      </a:endParaRPr>
                    </a:p>
                  </a:txBody>
                  <a:tcPr marL="68553" marR="68553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9" y="165100"/>
            <a:ext cx="3714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电动挖掘机</a:t>
            </a:r>
            <a:r>
              <a:rPr lang="en-US" altLang="zh-CN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装载机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年电动装载机销量突破万台大关，且渗透率超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，电动挖掘机销量超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3000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台，渗透率不足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371" y="1430647"/>
            <a:ext cx="4712616" cy="4912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540" y="1544896"/>
            <a:ext cx="5090014" cy="4912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报告介绍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提供半导体产业链各细分产品调研报告，包括常规报告和定制调研，涵盖半导体产业链及下游各个细分领域产品。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00881" y="1341754"/>
          <a:ext cx="10786317" cy="2038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507"/>
                <a:gridCol w="9104810"/>
              </a:tblGrid>
              <a:tr h="562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报告类型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介绍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864601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常规报告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涉及到全球总体规模、增长空间、核心地区产销量规模、企业销量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收入价格份额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排名、产品趋势、技术趋势、应用趋势、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SWOT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分析、成本分析等。在全球和中国行业咨询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调研领域，占据重要地位，客户遍布全球。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62099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定制调研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如供应链关系、客户信息、成本分析、可行性调研、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IPO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、专精特新等。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100882" y="3559175"/>
          <a:ext cx="10786317" cy="297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507"/>
                <a:gridCol w="9104810"/>
              </a:tblGrid>
              <a:tr h="5030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半导体板块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报告覆盖（如下我们代表性的调研领域）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541615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上游零部件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液压元件与液压油是液压系统的关键；动力系统部件包括发动机、变速箱等为整机提供核心动力。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005856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主流机械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主要包括挖掘机械（如履带式挖掘机、轮式挖掘机）、铲土运输机械（如装载机、推土机、平地机、铲运机）、起重机械（如汽车起重机、履带起重机、塔式起重机）、混凝土机械（如混凝土泵车、搅拌车、搅拌站）、压实机械（如压路机、夯实机）、桩工机械（如旋挖钻机、打桩机）、路面机械（如摊铺机、铣刨机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1615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电动化机械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主要电动工程机械包括电动挖掘机、电动装载机、电动推土机、电动压路机电动混凝土搅拌车车等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100883" y="782669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中国企业招股书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0476" y="2740252"/>
            <a:ext cx="3956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https://pdf.dfcfw.com/pdf/H2_AN202305151586646384_1.pdf?1684177481000.pdf</a:t>
            </a:r>
            <a:endParaRPr lang="en-US" altLang="zh-CN" sz="10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635" y="1164946"/>
            <a:ext cx="1161905" cy="46666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713" y="1215572"/>
            <a:ext cx="3079992" cy="15047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237" y="951946"/>
            <a:ext cx="4114286" cy="54285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094097" y="2720340"/>
            <a:ext cx="3956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https://www.baecltd.com.cn/</a:t>
            </a:r>
            <a:endParaRPr lang="en-US" altLang="zh-CN" sz="10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0599" y="1518679"/>
            <a:ext cx="1850166" cy="132477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845" y="1696527"/>
            <a:ext cx="3076195" cy="54285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476" y="3374782"/>
            <a:ext cx="876190" cy="68571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568" y="3203374"/>
            <a:ext cx="2894334" cy="191544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4097" y="3215236"/>
            <a:ext cx="2128654" cy="46456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9643" y="3225001"/>
            <a:ext cx="3275086" cy="12499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8618" y="4542428"/>
            <a:ext cx="1295238" cy="46666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4930" y="5009001"/>
            <a:ext cx="2123494" cy="16218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456" y="5181832"/>
            <a:ext cx="2838095" cy="6380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1140" y="5749426"/>
            <a:ext cx="2838095" cy="9411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72310" y="4947228"/>
            <a:ext cx="3034685" cy="1436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100883" y="782669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中国企业招股书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8" y="1130227"/>
            <a:ext cx="2443212" cy="237923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685" y="923904"/>
            <a:ext cx="1571429" cy="3904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254" y="1363157"/>
            <a:ext cx="3079492" cy="166579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769" y="1104203"/>
            <a:ext cx="3731131" cy="166579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20" y="3840799"/>
            <a:ext cx="2799895" cy="223453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3925" y="3690070"/>
            <a:ext cx="2948241" cy="238526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8702" y="3322708"/>
            <a:ext cx="3533333" cy="55238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4768" y="3970057"/>
            <a:ext cx="3150871" cy="21300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" name="TextBox 54"/>
          <p:cNvSpPr txBox="1"/>
          <p:nvPr/>
        </p:nvSpPr>
        <p:spPr>
          <a:xfrm>
            <a:off x="2638425" y="3960495"/>
            <a:ext cx="2367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>
              <a:spcBef>
                <a:spcPct val="20000"/>
              </a:spcBef>
              <a:defRPr/>
            </a:pPr>
            <a:endParaRPr lang="zh-CN" altLang="en-US" sz="20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0883" y="782669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国外企业招股书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042" y="1178273"/>
            <a:ext cx="1706245" cy="88724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36825" y="2970247"/>
            <a:ext cx="3956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https://ir.hgears.com/wp-content/uploads/hGears-Securities-Prospectus-7-May-2021.pdf</a:t>
            </a:r>
            <a:endParaRPr lang="en-US" altLang="zh-CN" sz="10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35" y="2145260"/>
            <a:ext cx="3977923" cy="7554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438" y="1279764"/>
            <a:ext cx="1462475" cy="65733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901972" y="3047191"/>
            <a:ext cx="3956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https://www.sns.com.my/wp-content/pdf/file/SNS-Prospectus.pdf</a:t>
            </a:r>
            <a:endParaRPr lang="en-US" altLang="zh-CN" sz="10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682" y="1057999"/>
            <a:ext cx="2478390" cy="20524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845" y="3424155"/>
            <a:ext cx="2630176" cy="16547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845" y="5078946"/>
            <a:ext cx="4101111" cy="118062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476" y="3487644"/>
            <a:ext cx="2561905" cy="169523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265" y="5220331"/>
            <a:ext cx="3996423" cy="918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100883" y="782669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国外企业招股书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6825" y="2970247"/>
            <a:ext cx="3956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https://danskebank.fi/PDF/IPO/Bioretec/Bioretec_Ltd-Offering_Circular.pdf</a:t>
            </a:r>
            <a:endParaRPr lang="en-US" altLang="zh-CN" sz="1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825" y="1359061"/>
            <a:ext cx="2495238" cy="13142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89" y="2731281"/>
            <a:ext cx="3163301" cy="1810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475" y="826687"/>
            <a:ext cx="5219048" cy="121904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20537" y="3004537"/>
            <a:ext cx="59346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https://www.sebi.gov.in/sebi_data/attachdocs/1409562263410.pdf</a:t>
            </a:r>
            <a:endParaRPr lang="en-US" altLang="zh-CN" sz="10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91" y="1503632"/>
            <a:ext cx="2736318" cy="160848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40" y="3621500"/>
            <a:ext cx="2561905" cy="132381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535940" y="5875276"/>
            <a:ext cx="3956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https://ir.biote.com/static-files/c8484bc9-a3b6-4ffe-98f8-764a9b2972b2</a:t>
            </a:r>
            <a:endParaRPr lang="en-US" altLang="zh-CN" sz="1000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291" y="5111656"/>
            <a:ext cx="3212460" cy="54284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8080" y="3761180"/>
            <a:ext cx="3847619" cy="933333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578080" y="5966925"/>
            <a:ext cx="59346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https://investors.cambiumnetworks.com/static-files/423c3b11-ce30-4c1a-a2d9-c56a588f005a</a:t>
            </a:r>
            <a:endParaRPr lang="en-US" altLang="zh-CN" sz="1000" dirty="0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3441" y="4995431"/>
            <a:ext cx="5847619" cy="695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43930" y="703155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国外企业引用情况，大量日本、韩国、欧美客户及机构，引用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QYResearch</a:t>
            </a:r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报告数据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740" y="1039369"/>
            <a:ext cx="1333333" cy="676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073" y="1031520"/>
            <a:ext cx="3843766" cy="193910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44656" y="3004095"/>
            <a:ext cx="494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https://www.ircms.jp/irexport/fujimiinc/file/a79408118033399.pdf</a:t>
            </a:r>
            <a:endParaRPr lang="en-US" altLang="zh-CN" sz="12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593" y="1076747"/>
            <a:ext cx="1885714" cy="68571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110507" y="2881748"/>
            <a:ext cx="609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https://www.sysgration.com/uploads/financial_report/2022/2022_Annual_Report_EN.pdf</a:t>
            </a:r>
            <a:endParaRPr lang="en-US" altLang="zh-CN" sz="12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3" y="1810900"/>
            <a:ext cx="5457143" cy="9619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62" y="3365164"/>
            <a:ext cx="2790476" cy="51428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48594" y="5980336"/>
            <a:ext cx="4949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https://www.nipponpapergroup.com/english/csr/npg_esgdb2024_e_ALL.pdf</a:t>
            </a:r>
            <a:endParaRPr lang="en-US" altLang="zh-CN" sz="1000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805" y="3816445"/>
            <a:ext cx="3097075" cy="178649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0507" y="3476969"/>
            <a:ext cx="1628571" cy="56190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095999" y="5812462"/>
            <a:ext cx="6045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https://www.cas.go.jp/jp/seisaku/atarashii_sihonsyugi/kaigi/dai4/shiryou1r.pdf</a:t>
            </a:r>
            <a:endParaRPr lang="en-US" altLang="zh-CN" sz="12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5340" y="3526915"/>
            <a:ext cx="3165855" cy="2038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43930" y="703155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国外企业引用情况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9135" y="2759731"/>
            <a:ext cx="45055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https://www.qualcomm.com/content/dam/qcomm-martech/dm-assets/documents/5g_positioning_for_the_connected_intelligent_edge.pdf</a:t>
            </a:r>
            <a:endParaRPr lang="en-US" altLang="zh-CN" sz="105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30" y="1098759"/>
            <a:ext cx="1409524" cy="3904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1546285"/>
            <a:ext cx="4648210" cy="11846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831" y="872432"/>
            <a:ext cx="1695238" cy="56190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562831" y="3672495"/>
            <a:ext cx="516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https://ir.intest.com/static-files/764f3f61-551b-4c10-bc3f-00560c8d0a69</a:t>
            </a:r>
            <a:endParaRPr lang="en-US" altLang="zh-CN" sz="105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831" y="1434337"/>
            <a:ext cx="3712740" cy="21071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489" y="3767430"/>
            <a:ext cx="1359002" cy="568713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97489" y="5499100"/>
            <a:ext cx="4505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https://assets.ctfassets.net/i1dyhzbyi8ad/5ZQB8nfOQW7FtofatV8qVG/3621eb1874b82ecc4e2aa92d34bd6d4f/QCi_Investor_Presentation_November_2024.pdf</a:t>
            </a:r>
            <a:endParaRPr lang="en-US" altLang="zh-CN" sz="1000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7419" y="3859702"/>
            <a:ext cx="3131821" cy="135080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1923" y="4034983"/>
            <a:ext cx="1466667" cy="56190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562831" y="5843877"/>
            <a:ext cx="516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https://global.yamaha-motor.com/ir/library/report/pdf/2025/robot_en_01.pdf</a:t>
            </a:r>
            <a:endParaRPr lang="en-US" altLang="zh-CN" sz="1050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5460" y="4065123"/>
            <a:ext cx="1575494" cy="15454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43930" y="703155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国外企业引用情况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9361" y="2952940"/>
            <a:ext cx="3886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https://www.npr-riken.co.jp/en/ir/plan/pdf/plan.pdf</a:t>
            </a:r>
            <a:endParaRPr lang="en-US" altLang="zh-CN" sz="1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189" y="1268737"/>
            <a:ext cx="1980952" cy="4380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141" y="1268737"/>
            <a:ext cx="2280351" cy="14571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589" y="940435"/>
            <a:ext cx="1000032" cy="76058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096000" y="2759137"/>
            <a:ext cx="47456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https://www.meti.go.jp/meti_lib/report/2023FY/000066.pdf</a:t>
            </a:r>
            <a:endParaRPr lang="en-US" altLang="zh-CN" sz="1200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312" y="863556"/>
            <a:ext cx="3499872" cy="180564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76" y="3514142"/>
            <a:ext cx="1476190" cy="96190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666" y="3790575"/>
            <a:ext cx="2727519" cy="1798688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6360102" y="5858153"/>
            <a:ext cx="388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https://www.tmex.co.jp/dcms_media/other/en_20200911.pdf</a:t>
            </a:r>
            <a:endParaRPr lang="en-US" altLang="zh-CN" sz="1000" dirty="0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102" y="3346695"/>
            <a:ext cx="3731500" cy="124204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0375" y="4721857"/>
            <a:ext cx="2845939" cy="10031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 rot="5400000">
            <a:off x="-26035" y="-271145"/>
            <a:ext cx="1550035" cy="87312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1291588" y="165100"/>
            <a:ext cx="44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QYResearch</a:t>
            </a:r>
            <a:r>
              <a:rPr lang="zh-CN" altLang="en-US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引用案例</a:t>
            </a:r>
            <a:endParaRPr lang="zh-CN" altLang="en-US" sz="2800" spc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3" name="六边形 42"/>
          <p:cNvSpPr/>
          <p:nvPr/>
        </p:nvSpPr>
        <p:spPr>
          <a:xfrm rot="10800000">
            <a:off x="5181600" y="400685"/>
            <a:ext cx="6960235" cy="144145"/>
          </a:xfrm>
          <a:prstGeom prst="hexagon">
            <a:avLst/>
          </a:prstGeom>
          <a:solidFill>
            <a:srgbClr val="2F356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Group 9"/>
          <p:cNvGrpSpPr>
            <a:grpSpLocks noChangeAspect="1"/>
          </p:cNvGrpSpPr>
          <p:nvPr/>
        </p:nvGrpSpPr>
        <p:grpSpPr bwMode="auto">
          <a:xfrm>
            <a:off x="535940" y="189865"/>
            <a:ext cx="426085" cy="415925"/>
            <a:chOff x="7129" y="3160"/>
            <a:chExt cx="211" cy="206"/>
          </a:xfrm>
          <a:solidFill>
            <a:schemeClr val="bg1"/>
          </a:solidFill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7175" y="3160"/>
              <a:ext cx="119" cy="110"/>
            </a:xfrm>
            <a:custGeom>
              <a:avLst/>
              <a:gdLst>
                <a:gd name="T0" fmla="*/ 614 w 1910"/>
                <a:gd name="T1" fmla="*/ 903 h 1768"/>
                <a:gd name="T2" fmla="*/ 624 w 1910"/>
                <a:gd name="T3" fmla="*/ 1112 h 1768"/>
                <a:gd name="T4" fmla="*/ 632 w 1910"/>
                <a:gd name="T5" fmla="*/ 756 h 1768"/>
                <a:gd name="T6" fmla="*/ 1439 w 1910"/>
                <a:gd name="T7" fmla="*/ 956 h 1768"/>
                <a:gd name="T8" fmla="*/ 1636 w 1910"/>
                <a:gd name="T9" fmla="*/ 1158 h 1768"/>
                <a:gd name="T10" fmla="*/ 1665 w 1910"/>
                <a:gd name="T11" fmla="*/ 956 h 1768"/>
                <a:gd name="T12" fmla="*/ 1636 w 1910"/>
                <a:gd name="T13" fmla="*/ 755 h 1768"/>
                <a:gd name="T14" fmla="*/ 1276 w 1910"/>
                <a:gd name="T15" fmla="*/ 1158 h 1768"/>
                <a:gd name="T16" fmla="*/ 1296 w 1910"/>
                <a:gd name="T17" fmla="*/ 956 h 1768"/>
                <a:gd name="T18" fmla="*/ 1276 w 1910"/>
                <a:gd name="T19" fmla="*/ 755 h 1768"/>
                <a:gd name="T20" fmla="*/ 249 w 1910"/>
                <a:gd name="T21" fmla="*/ 853 h 1768"/>
                <a:gd name="T22" fmla="*/ 249 w 1910"/>
                <a:gd name="T23" fmla="*/ 1060 h 1768"/>
                <a:gd name="T24" fmla="*/ 476 w 1910"/>
                <a:gd name="T25" fmla="*/ 1095 h 1768"/>
                <a:gd name="T26" fmla="*/ 476 w 1910"/>
                <a:gd name="T27" fmla="*/ 819 h 1768"/>
                <a:gd name="T28" fmla="*/ 619 w 1910"/>
                <a:gd name="T29" fmla="*/ 328 h 1768"/>
                <a:gd name="T30" fmla="*/ 434 w 1910"/>
                <a:gd name="T31" fmla="*/ 470 h 1768"/>
                <a:gd name="T32" fmla="*/ 519 w 1910"/>
                <a:gd name="T33" fmla="*/ 612 h 1768"/>
                <a:gd name="T34" fmla="*/ 615 w 1910"/>
                <a:gd name="T35" fmla="*/ 391 h 1768"/>
                <a:gd name="T36" fmla="*/ 1265 w 1910"/>
                <a:gd name="T37" fmla="*/ 343 h 1768"/>
                <a:gd name="T38" fmla="*/ 1368 w 1910"/>
                <a:gd name="T39" fmla="*/ 551 h 1768"/>
                <a:gd name="T40" fmla="*/ 1512 w 1910"/>
                <a:gd name="T41" fmla="*/ 514 h 1768"/>
                <a:gd name="T42" fmla="*/ 1340 w 1910"/>
                <a:gd name="T43" fmla="*/ 357 h 1768"/>
                <a:gd name="T44" fmla="*/ 1026 w 1910"/>
                <a:gd name="T45" fmla="*/ 612 h 1768"/>
                <a:gd name="T46" fmla="*/ 1164 w 1910"/>
                <a:gd name="T47" fmla="*/ 455 h 1768"/>
                <a:gd name="T48" fmla="*/ 1052 w 1910"/>
                <a:gd name="T49" fmla="*/ 303 h 1768"/>
                <a:gd name="T50" fmla="*/ 828 w 1910"/>
                <a:gd name="T51" fmla="*/ 333 h 1768"/>
                <a:gd name="T52" fmla="*/ 718 w 1910"/>
                <a:gd name="T53" fmla="*/ 502 h 1768"/>
                <a:gd name="T54" fmla="*/ 882 w 1910"/>
                <a:gd name="T55" fmla="*/ 274 h 1768"/>
                <a:gd name="T56" fmla="*/ 1183 w 1910"/>
                <a:gd name="T57" fmla="*/ 28 h 1768"/>
                <a:gd name="T58" fmla="*/ 1457 w 1910"/>
                <a:gd name="T59" fmla="*/ 144 h 1768"/>
                <a:gd name="T60" fmla="*/ 1679 w 1910"/>
                <a:gd name="T61" fmla="*/ 335 h 1768"/>
                <a:gd name="T62" fmla="*/ 1834 w 1910"/>
                <a:gd name="T63" fmla="*/ 585 h 1768"/>
                <a:gd name="T64" fmla="*/ 1905 w 1910"/>
                <a:gd name="T65" fmla="*/ 879 h 1768"/>
                <a:gd name="T66" fmla="*/ 1882 w 1910"/>
                <a:gd name="T67" fmla="*/ 1184 h 1768"/>
                <a:gd name="T68" fmla="*/ 1769 w 1910"/>
                <a:gd name="T69" fmla="*/ 1455 h 1768"/>
                <a:gd name="T70" fmla="*/ 1583 w 1910"/>
                <a:gd name="T71" fmla="*/ 1676 h 1768"/>
                <a:gd name="T72" fmla="*/ 1449 w 1910"/>
                <a:gd name="T73" fmla="*/ 1691 h 1768"/>
                <a:gd name="T74" fmla="*/ 1384 w 1910"/>
                <a:gd name="T75" fmla="*/ 1582 h 1768"/>
                <a:gd name="T76" fmla="*/ 1437 w 1910"/>
                <a:gd name="T77" fmla="*/ 1480 h 1768"/>
                <a:gd name="T78" fmla="*/ 1576 w 1910"/>
                <a:gd name="T79" fmla="*/ 1302 h 1768"/>
                <a:gd name="T80" fmla="*/ 1323 w 1910"/>
                <a:gd name="T81" fmla="*/ 1467 h 1768"/>
                <a:gd name="T82" fmla="*/ 1226 w 1910"/>
                <a:gd name="T83" fmla="*/ 1454 h 1768"/>
                <a:gd name="T84" fmla="*/ 1203 w 1910"/>
                <a:gd name="T85" fmla="*/ 1388 h 1768"/>
                <a:gd name="T86" fmla="*/ 1026 w 1910"/>
                <a:gd name="T87" fmla="*/ 1377 h 1768"/>
                <a:gd name="T88" fmla="*/ 902 w 1910"/>
                <a:gd name="T89" fmla="*/ 1376 h 1768"/>
                <a:gd name="T90" fmla="*/ 689 w 1910"/>
                <a:gd name="T91" fmla="*/ 1347 h 1768"/>
                <a:gd name="T92" fmla="*/ 649 w 1910"/>
                <a:gd name="T93" fmla="*/ 1483 h 1768"/>
                <a:gd name="T94" fmla="*/ 540 w 1910"/>
                <a:gd name="T95" fmla="*/ 1360 h 1768"/>
                <a:gd name="T96" fmla="*/ 397 w 1910"/>
                <a:gd name="T97" fmla="*/ 1399 h 1768"/>
                <a:gd name="T98" fmla="*/ 569 w 1910"/>
                <a:gd name="T99" fmla="*/ 1556 h 1768"/>
                <a:gd name="T100" fmla="*/ 464 w 1910"/>
                <a:gd name="T101" fmla="*/ 1722 h 1768"/>
                <a:gd name="T102" fmla="*/ 278 w 1910"/>
                <a:gd name="T103" fmla="*/ 1632 h 1768"/>
                <a:gd name="T104" fmla="*/ 106 w 1910"/>
                <a:gd name="T105" fmla="*/ 1395 h 1768"/>
                <a:gd name="T106" fmla="*/ 12 w 1910"/>
                <a:gd name="T107" fmla="*/ 1111 h 1768"/>
                <a:gd name="T108" fmla="*/ 12 w 1910"/>
                <a:gd name="T109" fmla="*/ 802 h 1768"/>
                <a:gd name="T110" fmla="*/ 106 w 1910"/>
                <a:gd name="T111" fmla="*/ 518 h 1768"/>
                <a:gd name="T112" fmla="*/ 279 w 1910"/>
                <a:gd name="T113" fmla="*/ 281 h 1768"/>
                <a:gd name="T114" fmla="*/ 516 w 1910"/>
                <a:gd name="T115" fmla="*/ 108 h 1768"/>
                <a:gd name="T116" fmla="*/ 800 w 1910"/>
                <a:gd name="T117" fmla="*/ 13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10" h="1768">
                  <a:moveTo>
                    <a:pt x="632" y="756"/>
                  </a:moveTo>
                  <a:lnTo>
                    <a:pt x="624" y="803"/>
                  </a:lnTo>
                  <a:lnTo>
                    <a:pt x="617" y="852"/>
                  </a:lnTo>
                  <a:lnTo>
                    <a:pt x="614" y="903"/>
                  </a:lnTo>
                  <a:lnTo>
                    <a:pt x="612" y="958"/>
                  </a:lnTo>
                  <a:lnTo>
                    <a:pt x="614" y="1011"/>
                  </a:lnTo>
                  <a:lnTo>
                    <a:pt x="617" y="1062"/>
                  </a:lnTo>
                  <a:lnTo>
                    <a:pt x="624" y="1112"/>
                  </a:lnTo>
                  <a:lnTo>
                    <a:pt x="632" y="1159"/>
                  </a:lnTo>
                  <a:lnTo>
                    <a:pt x="882" y="1159"/>
                  </a:lnTo>
                  <a:lnTo>
                    <a:pt x="882" y="756"/>
                  </a:lnTo>
                  <a:lnTo>
                    <a:pt x="632" y="756"/>
                  </a:lnTo>
                  <a:close/>
                  <a:moveTo>
                    <a:pt x="1423" y="755"/>
                  </a:moveTo>
                  <a:lnTo>
                    <a:pt x="1431" y="819"/>
                  </a:lnTo>
                  <a:lnTo>
                    <a:pt x="1437" y="886"/>
                  </a:lnTo>
                  <a:lnTo>
                    <a:pt x="1439" y="956"/>
                  </a:lnTo>
                  <a:lnTo>
                    <a:pt x="1437" y="1027"/>
                  </a:lnTo>
                  <a:lnTo>
                    <a:pt x="1431" y="1094"/>
                  </a:lnTo>
                  <a:lnTo>
                    <a:pt x="1423" y="1158"/>
                  </a:lnTo>
                  <a:lnTo>
                    <a:pt x="1636" y="1158"/>
                  </a:lnTo>
                  <a:lnTo>
                    <a:pt x="1649" y="1110"/>
                  </a:lnTo>
                  <a:lnTo>
                    <a:pt x="1658" y="1060"/>
                  </a:lnTo>
                  <a:lnTo>
                    <a:pt x="1663" y="1009"/>
                  </a:lnTo>
                  <a:lnTo>
                    <a:pt x="1665" y="956"/>
                  </a:lnTo>
                  <a:lnTo>
                    <a:pt x="1663" y="904"/>
                  </a:lnTo>
                  <a:lnTo>
                    <a:pt x="1658" y="853"/>
                  </a:lnTo>
                  <a:lnTo>
                    <a:pt x="1649" y="804"/>
                  </a:lnTo>
                  <a:lnTo>
                    <a:pt x="1636" y="755"/>
                  </a:lnTo>
                  <a:lnTo>
                    <a:pt x="1423" y="755"/>
                  </a:lnTo>
                  <a:close/>
                  <a:moveTo>
                    <a:pt x="1026" y="755"/>
                  </a:moveTo>
                  <a:lnTo>
                    <a:pt x="1026" y="1158"/>
                  </a:lnTo>
                  <a:lnTo>
                    <a:pt x="1276" y="1158"/>
                  </a:lnTo>
                  <a:lnTo>
                    <a:pt x="1284" y="1111"/>
                  </a:lnTo>
                  <a:lnTo>
                    <a:pt x="1291" y="1062"/>
                  </a:lnTo>
                  <a:lnTo>
                    <a:pt x="1294" y="1010"/>
                  </a:lnTo>
                  <a:lnTo>
                    <a:pt x="1296" y="956"/>
                  </a:lnTo>
                  <a:lnTo>
                    <a:pt x="1294" y="903"/>
                  </a:lnTo>
                  <a:lnTo>
                    <a:pt x="1291" y="852"/>
                  </a:lnTo>
                  <a:lnTo>
                    <a:pt x="1284" y="802"/>
                  </a:lnTo>
                  <a:lnTo>
                    <a:pt x="1276" y="755"/>
                  </a:lnTo>
                  <a:lnTo>
                    <a:pt x="1026" y="755"/>
                  </a:lnTo>
                  <a:close/>
                  <a:moveTo>
                    <a:pt x="272" y="755"/>
                  </a:moveTo>
                  <a:lnTo>
                    <a:pt x="258" y="804"/>
                  </a:lnTo>
                  <a:lnTo>
                    <a:pt x="249" y="853"/>
                  </a:lnTo>
                  <a:lnTo>
                    <a:pt x="244" y="904"/>
                  </a:lnTo>
                  <a:lnTo>
                    <a:pt x="242" y="956"/>
                  </a:lnTo>
                  <a:lnTo>
                    <a:pt x="244" y="1009"/>
                  </a:lnTo>
                  <a:lnTo>
                    <a:pt x="249" y="1060"/>
                  </a:lnTo>
                  <a:lnTo>
                    <a:pt x="258" y="1110"/>
                  </a:lnTo>
                  <a:lnTo>
                    <a:pt x="272" y="1158"/>
                  </a:lnTo>
                  <a:lnTo>
                    <a:pt x="485" y="1158"/>
                  </a:lnTo>
                  <a:lnTo>
                    <a:pt x="476" y="1095"/>
                  </a:lnTo>
                  <a:lnTo>
                    <a:pt x="470" y="1027"/>
                  </a:lnTo>
                  <a:lnTo>
                    <a:pt x="468" y="956"/>
                  </a:lnTo>
                  <a:lnTo>
                    <a:pt x="470" y="886"/>
                  </a:lnTo>
                  <a:lnTo>
                    <a:pt x="476" y="819"/>
                  </a:lnTo>
                  <a:lnTo>
                    <a:pt x="485" y="755"/>
                  </a:lnTo>
                  <a:lnTo>
                    <a:pt x="272" y="755"/>
                  </a:lnTo>
                  <a:close/>
                  <a:moveTo>
                    <a:pt x="672" y="302"/>
                  </a:moveTo>
                  <a:lnTo>
                    <a:pt x="619" y="328"/>
                  </a:lnTo>
                  <a:lnTo>
                    <a:pt x="568" y="358"/>
                  </a:lnTo>
                  <a:lnTo>
                    <a:pt x="521" y="392"/>
                  </a:lnTo>
                  <a:lnTo>
                    <a:pt x="476" y="429"/>
                  </a:lnTo>
                  <a:lnTo>
                    <a:pt x="434" y="470"/>
                  </a:lnTo>
                  <a:lnTo>
                    <a:pt x="396" y="515"/>
                  </a:lnTo>
                  <a:lnTo>
                    <a:pt x="362" y="562"/>
                  </a:lnTo>
                  <a:lnTo>
                    <a:pt x="331" y="612"/>
                  </a:lnTo>
                  <a:lnTo>
                    <a:pt x="519" y="612"/>
                  </a:lnTo>
                  <a:lnTo>
                    <a:pt x="540" y="551"/>
                  </a:lnTo>
                  <a:lnTo>
                    <a:pt x="563" y="494"/>
                  </a:lnTo>
                  <a:lnTo>
                    <a:pt x="589" y="440"/>
                  </a:lnTo>
                  <a:lnTo>
                    <a:pt x="615" y="391"/>
                  </a:lnTo>
                  <a:lnTo>
                    <a:pt x="643" y="344"/>
                  </a:lnTo>
                  <a:lnTo>
                    <a:pt x="672" y="302"/>
                  </a:lnTo>
                  <a:close/>
                  <a:moveTo>
                    <a:pt x="1236" y="301"/>
                  </a:moveTo>
                  <a:lnTo>
                    <a:pt x="1265" y="343"/>
                  </a:lnTo>
                  <a:lnTo>
                    <a:pt x="1293" y="390"/>
                  </a:lnTo>
                  <a:lnTo>
                    <a:pt x="1319" y="440"/>
                  </a:lnTo>
                  <a:lnTo>
                    <a:pt x="1345" y="493"/>
                  </a:lnTo>
                  <a:lnTo>
                    <a:pt x="1368" y="551"/>
                  </a:lnTo>
                  <a:lnTo>
                    <a:pt x="1389" y="611"/>
                  </a:lnTo>
                  <a:lnTo>
                    <a:pt x="1577" y="611"/>
                  </a:lnTo>
                  <a:lnTo>
                    <a:pt x="1546" y="561"/>
                  </a:lnTo>
                  <a:lnTo>
                    <a:pt x="1512" y="514"/>
                  </a:lnTo>
                  <a:lnTo>
                    <a:pt x="1474" y="470"/>
                  </a:lnTo>
                  <a:lnTo>
                    <a:pt x="1432" y="429"/>
                  </a:lnTo>
                  <a:lnTo>
                    <a:pt x="1387" y="392"/>
                  </a:lnTo>
                  <a:lnTo>
                    <a:pt x="1340" y="357"/>
                  </a:lnTo>
                  <a:lnTo>
                    <a:pt x="1289" y="327"/>
                  </a:lnTo>
                  <a:lnTo>
                    <a:pt x="1236" y="301"/>
                  </a:lnTo>
                  <a:close/>
                  <a:moveTo>
                    <a:pt x="1026" y="275"/>
                  </a:moveTo>
                  <a:lnTo>
                    <a:pt x="1026" y="612"/>
                  </a:lnTo>
                  <a:lnTo>
                    <a:pt x="1237" y="612"/>
                  </a:lnTo>
                  <a:lnTo>
                    <a:pt x="1215" y="556"/>
                  </a:lnTo>
                  <a:lnTo>
                    <a:pt x="1190" y="503"/>
                  </a:lnTo>
                  <a:lnTo>
                    <a:pt x="1164" y="455"/>
                  </a:lnTo>
                  <a:lnTo>
                    <a:pt x="1136" y="411"/>
                  </a:lnTo>
                  <a:lnTo>
                    <a:pt x="1107" y="371"/>
                  </a:lnTo>
                  <a:lnTo>
                    <a:pt x="1080" y="335"/>
                  </a:lnTo>
                  <a:lnTo>
                    <a:pt x="1052" y="303"/>
                  </a:lnTo>
                  <a:lnTo>
                    <a:pt x="1026" y="275"/>
                  </a:lnTo>
                  <a:close/>
                  <a:moveTo>
                    <a:pt x="882" y="274"/>
                  </a:moveTo>
                  <a:lnTo>
                    <a:pt x="856" y="301"/>
                  </a:lnTo>
                  <a:lnTo>
                    <a:pt x="828" y="333"/>
                  </a:lnTo>
                  <a:lnTo>
                    <a:pt x="800" y="370"/>
                  </a:lnTo>
                  <a:lnTo>
                    <a:pt x="772" y="410"/>
                  </a:lnTo>
                  <a:lnTo>
                    <a:pt x="743" y="454"/>
                  </a:lnTo>
                  <a:lnTo>
                    <a:pt x="718" y="502"/>
                  </a:lnTo>
                  <a:lnTo>
                    <a:pt x="692" y="555"/>
                  </a:lnTo>
                  <a:lnTo>
                    <a:pt x="670" y="611"/>
                  </a:lnTo>
                  <a:lnTo>
                    <a:pt x="882" y="611"/>
                  </a:lnTo>
                  <a:lnTo>
                    <a:pt x="882" y="274"/>
                  </a:lnTo>
                  <a:close/>
                  <a:moveTo>
                    <a:pt x="954" y="0"/>
                  </a:moveTo>
                  <a:lnTo>
                    <a:pt x="1033" y="3"/>
                  </a:lnTo>
                  <a:lnTo>
                    <a:pt x="1109" y="13"/>
                  </a:lnTo>
                  <a:lnTo>
                    <a:pt x="1183" y="28"/>
                  </a:lnTo>
                  <a:lnTo>
                    <a:pt x="1256" y="49"/>
                  </a:lnTo>
                  <a:lnTo>
                    <a:pt x="1325" y="76"/>
                  </a:lnTo>
                  <a:lnTo>
                    <a:pt x="1393" y="108"/>
                  </a:lnTo>
                  <a:lnTo>
                    <a:pt x="1457" y="144"/>
                  </a:lnTo>
                  <a:lnTo>
                    <a:pt x="1518" y="186"/>
                  </a:lnTo>
                  <a:lnTo>
                    <a:pt x="1575" y="231"/>
                  </a:lnTo>
                  <a:lnTo>
                    <a:pt x="1629" y="281"/>
                  </a:lnTo>
                  <a:lnTo>
                    <a:pt x="1679" y="335"/>
                  </a:lnTo>
                  <a:lnTo>
                    <a:pt x="1724" y="393"/>
                  </a:lnTo>
                  <a:lnTo>
                    <a:pt x="1766" y="454"/>
                  </a:lnTo>
                  <a:lnTo>
                    <a:pt x="1802" y="518"/>
                  </a:lnTo>
                  <a:lnTo>
                    <a:pt x="1834" y="585"/>
                  </a:lnTo>
                  <a:lnTo>
                    <a:pt x="1860" y="655"/>
                  </a:lnTo>
                  <a:lnTo>
                    <a:pt x="1881" y="728"/>
                  </a:lnTo>
                  <a:lnTo>
                    <a:pt x="1896" y="803"/>
                  </a:lnTo>
                  <a:lnTo>
                    <a:pt x="1905" y="879"/>
                  </a:lnTo>
                  <a:lnTo>
                    <a:pt x="1910" y="958"/>
                  </a:lnTo>
                  <a:lnTo>
                    <a:pt x="1905" y="1034"/>
                  </a:lnTo>
                  <a:lnTo>
                    <a:pt x="1897" y="1110"/>
                  </a:lnTo>
                  <a:lnTo>
                    <a:pt x="1882" y="1184"/>
                  </a:lnTo>
                  <a:lnTo>
                    <a:pt x="1861" y="1255"/>
                  </a:lnTo>
                  <a:lnTo>
                    <a:pt x="1836" y="1325"/>
                  </a:lnTo>
                  <a:lnTo>
                    <a:pt x="1805" y="1391"/>
                  </a:lnTo>
                  <a:lnTo>
                    <a:pt x="1769" y="1455"/>
                  </a:lnTo>
                  <a:lnTo>
                    <a:pt x="1729" y="1515"/>
                  </a:lnTo>
                  <a:lnTo>
                    <a:pt x="1684" y="1573"/>
                  </a:lnTo>
                  <a:lnTo>
                    <a:pt x="1636" y="1626"/>
                  </a:lnTo>
                  <a:lnTo>
                    <a:pt x="1583" y="1676"/>
                  </a:lnTo>
                  <a:lnTo>
                    <a:pt x="1528" y="1721"/>
                  </a:lnTo>
                  <a:lnTo>
                    <a:pt x="1468" y="1763"/>
                  </a:lnTo>
                  <a:lnTo>
                    <a:pt x="1459" y="1725"/>
                  </a:lnTo>
                  <a:lnTo>
                    <a:pt x="1449" y="1691"/>
                  </a:lnTo>
                  <a:lnTo>
                    <a:pt x="1436" y="1658"/>
                  </a:lnTo>
                  <a:lnTo>
                    <a:pt x="1420" y="1628"/>
                  </a:lnTo>
                  <a:lnTo>
                    <a:pt x="1401" y="1601"/>
                  </a:lnTo>
                  <a:lnTo>
                    <a:pt x="1384" y="1582"/>
                  </a:lnTo>
                  <a:lnTo>
                    <a:pt x="1366" y="1564"/>
                  </a:lnTo>
                  <a:lnTo>
                    <a:pt x="1347" y="1550"/>
                  </a:lnTo>
                  <a:lnTo>
                    <a:pt x="1393" y="1516"/>
                  </a:lnTo>
                  <a:lnTo>
                    <a:pt x="1437" y="1480"/>
                  </a:lnTo>
                  <a:lnTo>
                    <a:pt x="1477" y="1440"/>
                  </a:lnTo>
                  <a:lnTo>
                    <a:pt x="1514" y="1397"/>
                  </a:lnTo>
                  <a:lnTo>
                    <a:pt x="1546" y="1351"/>
                  </a:lnTo>
                  <a:lnTo>
                    <a:pt x="1576" y="1302"/>
                  </a:lnTo>
                  <a:lnTo>
                    <a:pt x="1388" y="1302"/>
                  </a:lnTo>
                  <a:lnTo>
                    <a:pt x="1368" y="1360"/>
                  </a:lnTo>
                  <a:lnTo>
                    <a:pt x="1347" y="1415"/>
                  </a:lnTo>
                  <a:lnTo>
                    <a:pt x="1323" y="1467"/>
                  </a:lnTo>
                  <a:lnTo>
                    <a:pt x="1298" y="1514"/>
                  </a:lnTo>
                  <a:lnTo>
                    <a:pt x="1278" y="1495"/>
                  </a:lnTo>
                  <a:lnTo>
                    <a:pt x="1254" y="1474"/>
                  </a:lnTo>
                  <a:lnTo>
                    <a:pt x="1226" y="1454"/>
                  </a:lnTo>
                  <a:lnTo>
                    <a:pt x="1194" y="1433"/>
                  </a:lnTo>
                  <a:lnTo>
                    <a:pt x="1188" y="1430"/>
                  </a:lnTo>
                  <a:lnTo>
                    <a:pt x="1182" y="1427"/>
                  </a:lnTo>
                  <a:lnTo>
                    <a:pt x="1203" y="1388"/>
                  </a:lnTo>
                  <a:lnTo>
                    <a:pt x="1221" y="1347"/>
                  </a:lnTo>
                  <a:lnTo>
                    <a:pt x="1238" y="1303"/>
                  </a:lnTo>
                  <a:lnTo>
                    <a:pt x="1026" y="1303"/>
                  </a:lnTo>
                  <a:lnTo>
                    <a:pt x="1026" y="1377"/>
                  </a:lnTo>
                  <a:lnTo>
                    <a:pt x="995" y="1374"/>
                  </a:lnTo>
                  <a:lnTo>
                    <a:pt x="963" y="1373"/>
                  </a:lnTo>
                  <a:lnTo>
                    <a:pt x="920" y="1375"/>
                  </a:lnTo>
                  <a:lnTo>
                    <a:pt x="902" y="1376"/>
                  </a:lnTo>
                  <a:lnTo>
                    <a:pt x="882" y="1378"/>
                  </a:lnTo>
                  <a:lnTo>
                    <a:pt x="882" y="1302"/>
                  </a:lnTo>
                  <a:lnTo>
                    <a:pt x="671" y="1302"/>
                  </a:lnTo>
                  <a:lnTo>
                    <a:pt x="689" y="1347"/>
                  </a:lnTo>
                  <a:lnTo>
                    <a:pt x="708" y="1390"/>
                  </a:lnTo>
                  <a:lnTo>
                    <a:pt x="729" y="1430"/>
                  </a:lnTo>
                  <a:lnTo>
                    <a:pt x="689" y="1456"/>
                  </a:lnTo>
                  <a:lnTo>
                    <a:pt x="649" y="1483"/>
                  </a:lnTo>
                  <a:lnTo>
                    <a:pt x="611" y="1515"/>
                  </a:lnTo>
                  <a:lnTo>
                    <a:pt x="586" y="1467"/>
                  </a:lnTo>
                  <a:lnTo>
                    <a:pt x="562" y="1416"/>
                  </a:lnTo>
                  <a:lnTo>
                    <a:pt x="540" y="1360"/>
                  </a:lnTo>
                  <a:lnTo>
                    <a:pt x="520" y="1302"/>
                  </a:lnTo>
                  <a:lnTo>
                    <a:pt x="332" y="1302"/>
                  </a:lnTo>
                  <a:lnTo>
                    <a:pt x="363" y="1352"/>
                  </a:lnTo>
                  <a:lnTo>
                    <a:pt x="397" y="1399"/>
                  </a:lnTo>
                  <a:lnTo>
                    <a:pt x="435" y="1443"/>
                  </a:lnTo>
                  <a:lnTo>
                    <a:pt x="477" y="1484"/>
                  </a:lnTo>
                  <a:lnTo>
                    <a:pt x="522" y="1522"/>
                  </a:lnTo>
                  <a:lnTo>
                    <a:pt x="569" y="1556"/>
                  </a:lnTo>
                  <a:lnTo>
                    <a:pt x="537" y="1595"/>
                  </a:lnTo>
                  <a:lnTo>
                    <a:pt x="508" y="1636"/>
                  </a:lnTo>
                  <a:lnTo>
                    <a:pt x="483" y="1678"/>
                  </a:lnTo>
                  <a:lnTo>
                    <a:pt x="464" y="1722"/>
                  </a:lnTo>
                  <a:lnTo>
                    <a:pt x="450" y="1768"/>
                  </a:lnTo>
                  <a:lnTo>
                    <a:pt x="389" y="1727"/>
                  </a:lnTo>
                  <a:lnTo>
                    <a:pt x="332" y="1681"/>
                  </a:lnTo>
                  <a:lnTo>
                    <a:pt x="278" y="1632"/>
                  </a:lnTo>
                  <a:lnTo>
                    <a:pt x="229" y="1578"/>
                  </a:lnTo>
                  <a:lnTo>
                    <a:pt x="183" y="1520"/>
                  </a:lnTo>
                  <a:lnTo>
                    <a:pt x="142" y="1460"/>
                  </a:lnTo>
                  <a:lnTo>
                    <a:pt x="106" y="1395"/>
                  </a:lnTo>
                  <a:lnTo>
                    <a:pt x="74" y="1329"/>
                  </a:lnTo>
                  <a:lnTo>
                    <a:pt x="48" y="1258"/>
                  </a:lnTo>
                  <a:lnTo>
                    <a:pt x="27" y="1186"/>
                  </a:lnTo>
                  <a:lnTo>
                    <a:pt x="12" y="1111"/>
                  </a:lnTo>
                  <a:lnTo>
                    <a:pt x="3" y="1035"/>
                  </a:lnTo>
                  <a:lnTo>
                    <a:pt x="0" y="958"/>
                  </a:lnTo>
                  <a:lnTo>
                    <a:pt x="3" y="879"/>
                  </a:lnTo>
                  <a:lnTo>
                    <a:pt x="12" y="802"/>
                  </a:lnTo>
                  <a:lnTo>
                    <a:pt x="27" y="728"/>
                  </a:lnTo>
                  <a:lnTo>
                    <a:pt x="48" y="655"/>
                  </a:lnTo>
                  <a:lnTo>
                    <a:pt x="74" y="585"/>
                  </a:lnTo>
                  <a:lnTo>
                    <a:pt x="106" y="518"/>
                  </a:lnTo>
                  <a:lnTo>
                    <a:pt x="143" y="453"/>
                  </a:lnTo>
                  <a:lnTo>
                    <a:pt x="184" y="393"/>
                  </a:lnTo>
                  <a:lnTo>
                    <a:pt x="230" y="334"/>
                  </a:lnTo>
                  <a:lnTo>
                    <a:pt x="279" y="281"/>
                  </a:lnTo>
                  <a:lnTo>
                    <a:pt x="333" y="231"/>
                  </a:lnTo>
                  <a:lnTo>
                    <a:pt x="390" y="186"/>
                  </a:lnTo>
                  <a:lnTo>
                    <a:pt x="452" y="144"/>
                  </a:lnTo>
                  <a:lnTo>
                    <a:pt x="516" y="108"/>
                  </a:lnTo>
                  <a:lnTo>
                    <a:pt x="583" y="76"/>
                  </a:lnTo>
                  <a:lnTo>
                    <a:pt x="652" y="49"/>
                  </a:lnTo>
                  <a:lnTo>
                    <a:pt x="725" y="28"/>
                  </a:lnTo>
                  <a:lnTo>
                    <a:pt x="800" y="13"/>
                  </a:lnTo>
                  <a:lnTo>
                    <a:pt x="876" y="3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7129" y="3321"/>
              <a:ext cx="211" cy="45"/>
            </a:xfrm>
            <a:custGeom>
              <a:avLst/>
              <a:gdLst>
                <a:gd name="T0" fmla="*/ 1647 w 3373"/>
                <a:gd name="T1" fmla="*/ 340 h 717"/>
                <a:gd name="T2" fmla="*/ 1591 w 3373"/>
                <a:gd name="T3" fmla="*/ 236 h 717"/>
                <a:gd name="T4" fmla="*/ 1588 w 3373"/>
                <a:gd name="T5" fmla="*/ 172 h 717"/>
                <a:gd name="T6" fmla="*/ 1617 w 3373"/>
                <a:gd name="T7" fmla="*/ 137 h 717"/>
                <a:gd name="T8" fmla="*/ 1657 w 3373"/>
                <a:gd name="T9" fmla="*/ 122 h 717"/>
                <a:gd name="T10" fmla="*/ 1686 w 3373"/>
                <a:gd name="T11" fmla="*/ 120 h 717"/>
                <a:gd name="T12" fmla="*/ 1709 w 3373"/>
                <a:gd name="T13" fmla="*/ 121 h 717"/>
                <a:gd name="T14" fmla="*/ 1748 w 3373"/>
                <a:gd name="T15" fmla="*/ 132 h 717"/>
                <a:gd name="T16" fmla="*/ 1782 w 3373"/>
                <a:gd name="T17" fmla="*/ 160 h 717"/>
                <a:gd name="T18" fmla="*/ 1789 w 3373"/>
                <a:gd name="T19" fmla="*/ 217 h 717"/>
                <a:gd name="T20" fmla="*/ 1748 w 3373"/>
                <a:gd name="T21" fmla="*/ 310 h 717"/>
                <a:gd name="T22" fmla="*/ 1960 w 3373"/>
                <a:gd name="T23" fmla="*/ 0 h 717"/>
                <a:gd name="T24" fmla="*/ 1996 w 3373"/>
                <a:gd name="T25" fmla="*/ 22 h 717"/>
                <a:gd name="T26" fmla="*/ 2100 w 3373"/>
                <a:gd name="T27" fmla="*/ 77 h 717"/>
                <a:gd name="T28" fmla="*/ 2262 w 3373"/>
                <a:gd name="T29" fmla="*/ 147 h 717"/>
                <a:gd name="T30" fmla="*/ 2379 w 3373"/>
                <a:gd name="T31" fmla="*/ 179 h 717"/>
                <a:gd name="T32" fmla="*/ 2466 w 3373"/>
                <a:gd name="T33" fmla="*/ 134 h 717"/>
                <a:gd name="T34" fmla="*/ 2496 w 3373"/>
                <a:gd name="T35" fmla="*/ 115 h 717"/>
                <a:gd name="T36" fmla="*/ 2672 w 3373"/>
                <a:gd name="T37" fmla="*/ 373 h 717"/>
                <a:gd name="T38" fmla="*/ 2638 w 3373"/>
                <a:gd name="T39" fmla="*/ 288 h 717"/>
                <a:gd name="T40" fmla="*/ 2651 w 3373"/>
                <a:gd name="T41" fmla="*/ 241 h 717"/>
                <a:gd name="T42" fmla="*/ 2686 w 3373"/>
                <a:gd name="T43" fmla="*/ 221 h 717"/>
                <a:gd name="T44" fmla="*/ 2719 w 3373"/>
                <a:gd name="T45" fmla="*/ 216 h 717"/>
                <a:gd name="T46" fmla="*/ 2738 w 3373"/>
                <a:gd name="T47" fmla="*/ 216 h 717"/>
                <a:gd name="T48" fmla="*/ 2773 w 3373"/>
                <a:gd name="T49" fmla="*/ 224 h 717"/>
                <a:gd name="T50" fmla="*/ 2805 w 3373"/>
                <a:gd name="T51" fmla="*/ 251 h 717"/>
                <a:gd name="T52" fmla="*/ 2809 w 3373"/>
                <a:gd name="T53" fmla="*/ 306 h 717"/>
                <a:gd name="T54" fmla="*/ 2760 w 3373"/>
                <a:gd name="T55" fmla="*/ 400 h 717"/>
                <a:gd name="T56" fmla="*/ 2956 w 3373"/>
                <a:gd name="T57" fmla="*/ 116 h 717"/>
                <a:gd name="T58" fmla="*/ 3010 w 3373"/>
                <a:gd name="T59" fmla="*/ 147 h 717"/>
                <a:gd name="T60" fmla="*/ 3127 w 3373"/>
                <a:gd name="T61" fmla="*/ 204 h 717"/>
                <a:gd name="T62" fmla="*/ 3272 w 3373"/>
                <a:gd name="T63" fmla="*/ 270 h 717"/>
                <a:gd name="T64" fmla="*/ 3346 w 3373"/>
                <a:gd name="T65" fmla="*/ 367 h 717"/>
                <a:gd name="T66" fmla="*/ 3370 w 3373"/>
                <a:gd name="T67" fmla="*/ 515 h 717"/>
                <a:gd name="T68" fmla="*/ 3373 w 3373"/>
                <a:gd name="T69" fmla="*/ 717 h 717"/>
                <a:gd name="T70" fmla="*/ 2 w 3373"/>
                <a:gd name="T71" fmla="*/ 560 h 717"/>
                <a:gd name="T72" fmla="*/ 19 w 3373"/>
                <a:gd name="T73" fmla="*/ 400 h 717"/>
                <a:gd name="T74" fmla="*/ 79 w 3373"/>
                <a:gd name="T75" fmla="*/ 291 h 717"/>
                <a:gd name="T76" fmla="*/ 210 w 3373"/>
                <a:gd name="T77" fmla="*/ 222 h 717"/>
                <a:gd name="T78" fmla="*/ 342 w 3373"/>
                <a:gd name="T79" fmla="*/ 160 h 717"/>
                <a:gd name="T80" fmla="*/ 412 w 3373"/>
                <a:gd name="T81" fmla="*/ 120 h 717"/>
                <a:gd name="T82" fmla="*/ 561 w 3373"/>
                <a:gd name="T83" fmla="*/ 556 h 717"/>
                <a:gd name="T84" fmla="*/ 573 w 3373"/>
                <a:gd name="T85" fmla="*/ 325 h 717"/>
                <a:gd name="T86" fmla="*/ 566 w 3373"/>
                <a:gd name="T87" fmla="*/ 262 h 717"/>
                <a:gd name="T88" fmla="*/ 592 w 3373"/>
                <a:gd name="T89" fmla="*/ 229 h 717"/>
                <a:gd name="T90" fmla="*/ 629 w 3373"/>
                <a:gd name="T91" fmla="*/ 217 h 717"/>
                <a:gd name="T92" fmla="*/ 652 w 3373"/>
                <a:gd name="T93" fmla="*/ 216 h 717"/>
                <a:gd name="T94" fmla="*/ 680 w 3373"/>
                <a:gd name="T95" fmla="*/ 219 h 717"/>
                <a:gd name="T96" fmla="*/ 717 w 3373"/>
                <a:gd name="T97" fmla="*/ 234 h 717"/>
                <a:gd name="T98" fmla="*/ 738 w 3373"/>
                <a:gd name="T99" fmla="*/ 274 h 717"/>
                <a:gd name="T100" fmla="*/ 718 w 3373"/>
                <a:gd name="T101" fmla="*/ 348 h 717"/>
                <a:gd name="T102" fmla="*/ 756 w 3373"/>
                <a:gd name="T103" fmla="*/ 504 h 717"/>
                <a:gd name="T104" fmla="*/ 896 w 3373"/>
                <a:gd name="T105" fmla="*/ 125 h 717"/>
                <a:gd name="T106" fmla="*/ 970 w 3373"/>
                <a:gd name="T107" fmla="*/ 166 h 717"/>
                <a:gd name="T108" fmla="*/ 1080 w 3373"/>
                <a:gd name="T109" fmla="*/ 160 h 717"/>
                <a:gd name="T110" fmla="*/ 1240 w 3373"/>
                <a:gd name="T111" fmla="*/ 94 h 717"/>
                <a:gd name="T112" fmla="*/ 1359 w 3373"/>
                <a:gd name="T113" fmla="*/ 33 h 717"/>
                <a:gd name="T114" fmla="*/ 1413 w 3373"/>
                <a:gd name="T115" fmla="*/ 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3" h="717">
                  <a:moveTo>
                    <a:pt x="1416" y="0"/>
                  </a:moveTo>
                  <a:lnTo>
                    <a:pt x="1561" y="463"/>
                  </a:lnTo>
                  <a:lnTo>
                    <a:pt x="1582" y="525"/>
                  </a:lnTo>
                  <a:lnTo>
                    <a:pt x="1647" y="340"/>
                  </a:lnTo>
                  <a:lnTo>
                    <a:pt x="1627" y="310"/>
                  </a:lnTo>
                  <a:lnTo>
                    <a:pt x="1610" y="282"/>
                  </a:lnTo>
                  <a:lnTo>
                    <a:pt x="1599" y="259"/>
                  </a:lnTo>
                  <a:lnTo>
                    <a:pt x="1591" y="236"/>
                  </a:lnTo>
                  <a:lnTo>
                    <a:pt x="1586" y="217"/>
                  </a:lnTo>
                  <a:lnTo>
                    <a:pt x="1584" y="200"/>
                  </a:lnTo>
                  <a:lnTo>
                    <a:pt x="1585" y="185"/>
                  </a:lnTo>
                  <a:lnTo>
                    <a:pt x="1588" y="172"/>
                  </a:lnTo>
                  <a:lnTo>
                    <a:pt x="1593" y="160"/>
                  </a:lnTo>
                  <a:lnTo>
                    <a:pt x="1600" y="151"/>
                  </a:lnTo>
                  <a:lnTo>
                    <a:pt x="1608" y="143"/>
                  </a:lnTo>
                  <a:lnTo>
                    <a:pt x="1617" y="137"/>
                  </a:lnTo>
                  <a:lnTo>
                    <a:pt x="1627" y="132"/>
                  </a:lnTo>
                  <a:lnTo>
                    <a:pt x="1637" y="128"/>
                  </a:lnTo>
                  <a:lnTo>
                    <a:pt x="1647" y="124"/>
                  </a:lnTo>
                  <a:lnTo>
                    <a:pt x="1657" y="122"/>
                  </a:lnTo>
                  <a:lnTo>
                    <a:pt x="1667" y="121"/>
                  </a:lnTo>
                  <a:lnTo>
                    <a:pt x="1675" y="120"/>
                  </a:lnTo>
                  <a:lnTo>
                    <a:pt x="1681" y="120"/>
                  </a:lnTo>
                  <a:lnTo>
                    <a:pt x="1686" y="120"/>
                  </a:lnTo>
                  <a:lnTo>
                    <a:pt x="1689" y="120"/>
                  </a:lnTo>
                  <a:lnTo>
                    <a:pt x="1694" y="120"/>
                  </a:lnTo>
                  <a:lnTo>
                    <a:pt x="1701" y="120"/>
                  </a:lnTo>
                  <a:lnTo>
                    <a:pt x="1709" y="121"/>
                  </a:lnTo>
                  <a:lnTo>
                    <a:pt x="1719" y="122"/>
                  </a:lnTo>
                  <a:lnTo>
                    <a:pt x="1728" y="124"/>
                  </a:lnTo>
                  <a:lnTo>
                    <a:pt x="1738" y="128"/>
                  </a:lnTo>
                  <a:lnTo>
                    <a:pt x="1748" y="132"/>
                  </a:lnTo>
                  <a:lnTo>
                    <a:pt x="1759" y="137"/>
                  </a:lnTo>
                  <a:lnTo>
                    <a:pt x="1768" y="143"/>
                  </a:lnTo>
                  <a:lnTo>
                    <a:pt x="1776" y="151"/>
                  </a:lnTo>
                  <a:lnTo>
                    <a:pt x="1782" y="160"/>
                  </a:lnTo>
                  <a:lnTo>
                    <a:pt x="1787" y="172"/>
                  </a:lnTo>
                  <a:lnTo>
                    <a:pt x="1791" y="185"/>
                  </a:lnTo>
                  <a:lnTo>
                    <a:pt x="1791" y="200"/>
                  </a:lnTo>
                  <a:lnTo>
                    <a:pt x="1789" y="217"/>
                  </a:lnTo>
                  <a:lnTo>
                    <a:pt x="1785" y="236"/>
                  </a:lnTo>
                  <a:lnTo>
                    <a:pt x="1777" y="259"/>
                  </a:lnTo>
                  <a:lnTo>
                    <a:pt x="1765" y="282"/>
                  </a:lnTo>
                  <a:lnTo>
                    <a:pt x="1748" y="310"/>
                  </a:lnTo>
                  <a:lnTo>
                    <a:pt x="1729" y="340"/>
                  </a:lnTo>
                  <a:lnTo>
                    <a:pt x="1793" y="525"/>
                  </a:lnTo>
                  <a:lnTo>
                    <a:pt x="1814" y="463"/>
                  </a:lnTo>
                  <a:lnTo>
                    <a:pt x="1960" y="0"/>
                  </a:lnTo>
                  <a:lnTo>
                    <a:pt x="1962" y="2"/>
                  </a:lnTo>
                  <a:lnTo>
                    <a:pt x="1969" y="7"/>
                  </a:lnTo>
                  <a:lnTo>
                    <a:pt x="1981" y="14"/>
                  </a:lnTo>
                  <a:lnTo>
                    <a:pt x="1996" y="22"/>
                  </a:lnTo>
                  <a:lnTo>
                    <a:pt x="2016" y="33"/>
                  </a:lnTo>
                  <a:lnTo>
                    <a:pt x="2040" y="47"/>
                  </a:lnTo>
                  <a:lnTo>
                    <a:pt x="2069" y="61"/>
                  </a:lnTo>
                  <a:lnTo>
                    <a:pt x="2100" y="77"/>
                  </a:lnTo>
                  <a:lnTo>
                    <a:pt x="2135" y="94"/>
                  </a:lnTo>
                  <a:lnTo>
                    <a:pt x="2174" y="111"/>
                  </a:lnTo>
                  <a:lnTo>
                    <a:pt x="2217" y="129"/>
                  </a:lnTo>
                  <a:lnTo>
                    <a:pt x="2262" y="147"/>
                  </a:lnTo>
                  <a:lnTo>
                    <a:pt x="2295" y="161"/>
                  </a:lnTo>
                  <a:lnTo>
                    <a:pt x="2323" y="177"/>
                  </a:lnTo>
                  <a:lnTo>
                    <a:pt x="2349" y="193"/>
                  </a:lnTo>
                  <a:lnTo>
                    <a:pt x="2379" y="179"/>
                  </a:lnTo>
                  <a:lnTo>
                    <a:pt x="2405" y="165"/>
                  </a:lnTo>
                  <a:lnTo>
                    <a:pt x="2429" y="154"/>
                  </a:lnTo>
                  <a:lnTo>
                    <a:pt x="2449" y="143"/>
                  </a:lnTo>
                  <a:lnTo>
                    <a:pt x="2466" y="134"/>
                  </a:lnTo>
                  <a:lnTo>
                    <a:pt x="2479" y="125"/>
                  </a:lnTo>
                  <a:lnTo>
                    <a:pt x="2489" y="120"/>
                  </a:lnTo>
                  <a:lnTo>
                    <a:pt x="2494" y="116"/>
                  </a:lnTo>
                  <a:lnTo>
                    <a:pt x="2496" y="115"/>
                  </a:lnTo>
                  <a:lnTo>
                    <a:pt x="2619" y="504"/>
                  </a:lnTo>
                  <a:lnTo>
                    <a:pt x="2635" y="556"/>
                  </a:lnTo>
                  <a:lnTo>
                    <a:pt x="2691" y="400"/>
                  </a:lnTo>
                  <a:lnTo>
                    <a:pt x="2672" y="373"/>
                  </a:lnTo>
                  <a:lnTo>
                    <a:pt x="2658" y="348"/>
                  </a:lnTo>
                  <a:lnTo>
                    <a:pt x="2648" y="325"/>
                  </a:lnTo>
                  <a:lnTo>
                    <a:pt x="2641" y="306"/>
                  </a:lnTo>
                  <a:lnTo>
                    <a:pt x="2638" y="288"/>
                  </a:lnTo>
                  <a:lnTo>
                    <a:pt x="2637" y="274"/>
                  </a:lnTo>
                  <a:lnTo>
                    <a:pt x="2640" y="262"/>
                  </a:lnTo>
                  <a:lnTo>
                    <a:pt x="2645" y="251"/>
                  </a:lnTo>
                  <a:lnTo>
                    <a:pt x="2651" y="241"/>
                  </a:lnTo>
                  <a:lnTo>
                    <a:pt x="2659" y="234"/>
                  </a:lnTo>
                  <a:lnTo>
                    <a:pt x="2667" y="229"/>
                  </a:lnTo>
                  <a:lnTo>
                    <a:pt x="2676" y="224"/>
                  </a:lnTo>
                  <a:lnTo>
                    <a:pt x="2686" y="221"/>
                  </a:lnTo>
                  <a:lnTo>
                    <a:pt x="2696" y="219"/>
                  </a:lnTo>
                  <a:lnTo>
                    <a:pt x="2704" y="217"/>
                  </a:lnTo>
                  <a:lnTo>
                    <a:pt x="2712" y="216"/>
                  </a:lnTo>
                  <a:lnTo>
                    <a:pt x="2719" y="216"/>
                  </a:lnTo>
                  <a:lnTo>
                    <a:pt x="2723" y="216"/>
                  </a:lnTo>
                  <a:lnTo>
                    <a:pt x="2726" y="216"/>
                  </a:lnTo>
                  <a:lnTo>
                    <a:pt x="2731" y="216"/>
                  </a:lnTo>
                  <a:lnTo>
                    <a:pt x="2738" y="216"/>
                  </a:lnTo>
                  <a:lnTo>
                    <a:pt x="2746" y="217"/>
                  </a:lnTo>
                  <a:lnTo>
                    <a:pt x="2755" y="219"/>
                  </a:lnTo>
                  <a:lnTo>
                    <a:pt x="2764" y="221"/>
                  </a:lnTo>
                  <a:lnTo>
                    <a:pt x="2773" y="224"/>
                  </a:lnTo>
                  <a:lnTo>
                    <a:pt x="2783" y="229"/>
                  </a:lnTo>
                  <a:lnTo>
                    <a:pt x="2792" y="234"/>
                  </a:lnTo>
                  <a:lnTo>
                    <a:pt x="2799" y="241"/>
                  </a:lnTo>
                  <a:lnTo>
                    <a:pt x="2805" y="251"/>
                  </a:lnTo>
                  <a:lnTo>
                    <a:pt x="2810" y="262"/>
                  </a:lnTo>
                  <a:lnTo>
                    <a:pt x="2812" y="274"/>
                  </a:lnTo>
                  <a:lnTo>
                    <a:pt x="2812" y="288"/>
                  </a:lnTo>
                  <a:lnTo>
                    <a:pt x="2809" y="306"/>
                  </a:lnTo>
                  <a:lnTo>
                    <a:pt x="2803" y="325"/>
                  </a:lnTo>
                  <a:lnTo>
                    <a:pt x="2793" y="348"/>
                  </a:lnTo>
                  <a:lnTo>
                    <a:pt x="2779" y="373"/>
                  </a:lnTo>
                  <a:lnTo>
                    <a:pt x="2760" y="400"/>
                  </a:lnTo>
                  <a:lnTo>
                    <a:pt x="2814" y="556"/>
                  </a:lnTo>
                  <a:lnTo>
                    <a:pt x="2831" y="504"/>
                  </a:lnTo>
                  <a:lnTo>
                    <a:pt x="2953" y="115"/>
                  </a:lnTo>
                  <a:lnTo>
                    <a:pt x="2956" y="116"/>
                  </a:lnTo>
                  <a:lnTo>
                    <a:pt x="2963" y="120"/>
                  </a:lnTo>
                  <a:lnTo>
                    <a:pt x="2974" y="128"/>
                  </a:lnTo>
                  <a:lnTo>
                    <a:pt x="2989" y="137"/>
                  </a:lnTo>
                  <a:lnTo>
                    <a:pt x="3010" y="147"/>
                  </a:lnTo>
                  <a:lnTo>
                    <a:pt x="3033" y="160"/>
                  </a:lnTo>
                  <a:lnTo>
                    <a:pt x="3061" y="174"/>
                  </a:lnTo>
                  <a:lnTo>
                    <a:pt x="3093" y="189"/>
                  </a:lnTo>
                  <a:lnTo>
                    <a:pt x="3127" y="204"/>
                  </a:lnTo>
                  <a:lnTo>
                    <a:pt x="3166" y="221"/>
                  </a:lnTo>
                  <a:lnTo>
                    <a:pt x="3207" y="238"/>
                  </a:lnTo>
                  <a:lnTo>
                    <a:pt x="3242" y="253"/>
                  </a:lnTo>
                  <a:lnTo>
                    <a:pt x="3272" y="270"/>
                  </a:lnTo>
                  <a:lnTo>
                    <a:pt x="3296" y="291"/>
                  </a:lnTo>
                  <a:lnTo>
                    <a:pt x="3317" y="313"/>
                  </a:lnTo>
                  <a:lnTo>
                    <a:pt x="3333" y="339"/>
                  </a:lnTo>
                  <a:lnTo>
                    <a:pt x="3346" y="367"/>
                  </a:lnTo>
                  <a:lnTo>
                    <a:pt x="3356" y="400"/>
                  </a:lnTo>
                  <a:lnTo>
                    <a:pt x="3363" y="435"/>
                  </a:lnTo>
                  <a:lnTo>
                    <a:pt x="3367" y="473"/>
                  </a:lnTo>
                  <a:lnTo>
                    <a:pt x="3370" y="515"/>
                  </a:lnTo>
                  <a:lnTo>
                    <a:pt x="3372" y="560"/>
                  </a:lnTo>
                  <a:lnTo>
                    <a:pt x="3372" y="608"/>
                  </a:lnTo>
                  <a:lnTo>
                    <a:pt x="3373" y="661"/>
                  </a:lnTo>
                  <a:lnTo>
                    <a:pt x="3373" y="717"/>
                  </a:lnTo>
                  <a:lnTo>
                    <a:pt x="0" y="717"/>
                  </a:lnTo>
                  <a:lnTo>
                    <a:pt x="1" y="661"/>
                  </a:lnTo>
                  <a:lnTo>
                    <a:pt x="1" y="608"/>
                  </a:lnTo>
                  <a:lnTo>
                    <a:pt x="2" y="560"/>
                  </a:lnTo>
                  <a:lnTo>
                    <a:pt x="4" y="515"/>
                  </a:lnTo>
                  <a:lnTo>
                    <a:pt x="7" y="473"/>
                  </a:lnTo>
                  <a:lnTo>
                    <a:pt x="12" y="435"/>
                  </a:lnTo>
                  <a:lnTo>
                    <a:pt x="19" y="400"/>
                  </a:lnTo>
                  <a:lnTo>
                    <a:pt x="30" y="367"/>
                  </a:lnTo>
                  <a:lnTo>
                    <a:pt x="42" y="339"/>
                  </a:lnTo>
                  <a:lnTo>
                    <a:pt x="58" y="313"/>
                  </a:lnTo>
                  <a:lnTo>
                    <a:pt x="79" y="291"/>
                  </a:lnTo>
                  <a:lnTo>
                    <a:pt x="103" y="270"/>
                  </a:lnTo>
                  <a:lnTo>
                    <a:pt x="133" y="253"/>
                  </a:lnTo>
                  <a:lnTo>
                    <a:pt x="168" y="238"/>
                  </a:lnTo>
                  <a:lnTo>
                    <a:pt x="210" y="222"/>
                  </a:lnTo>
                  <a:lnTo>
                    <a:pt x="248" y="205"/>
                  </a:lnTo>
                  <a:lnTo>
                    <a:pt x="282" y="189"/>
                  </a:lnTo>
                  <a:lnTo>
                    <a:pt x="314" y="175"/>
                  </a:lnTo>
                  <a:lnTo>
                    <a:pt x="342" y="160"/>
                  </a:lnTo>
                  <a:lnTo>
                    <a:pt x="365" y="148"/>
                  </a:lnTo>
                  <a:lnTo>
                    <a:pt x="386" y="137"/>
                  </a:lnTo>
                  <a:lnTo>
                    <a:pt x="401" y="128"/>
                  </a:lnTo>
                  <a:lnTo>
                    <a:pt x="412" y="120"/>
                  </a:lnTo>
                  <a:lnTo>
                    <a:pt x="419" y="116"/>
                  </a:lnTo>
                  <a:lnTo>
                    <a:pt x="421" y="115"/>
                  </a:lnTo>
                  <a:lnTo>
                    <a:pt x="544" y="504"/>
                  </a:lnTo>
                  <a:lnTo>
                    <a:pt x="561" y="556"/>
                  </a:lnTo>
                  <a:lnTo>
                    <a:pt x="616" y="400"/>
                  </a:lnTo>
                  <a:lnTo>
                    <a:pt x="597" y="373"/>
                  </a:lnTo>
                  <a:lnTo>
                    <a:pt x="583" y="348"/>
                  </a:lnTo>
                  <a:lnTo>
                    <a:pt x="573" y="325"/>
                  </a:lnTo>
                  <a:lnTo>
                    <a:pt x="567" y="306"/>
                  </a:lnTo>
                  <a:lnTo>
                    <a:pt x="564" y="288"/>
                  </a:lnTo>
                  <a:lnTo>
                    <a:pt x="563" y="274"/>
                  </a:lnTo>
                  <a:lnTo>
                    <a:pt x="566" y="262"/>
                  </a:lnTo>
                  <a:lnTo>
                    <a:pt x="570" y="251"/>
                  </a:lnTo>
                  <a:lnTo>
                    <a:pt x="576" y="241"/>
                  </a:lnTo>
                  <a:lnTo>
                    <a:pt x="584" y="234"/>
                  </a:lnTo>
                  <a:lnTo>
                    <a:pt x="592" y="229"/>
                  </a:lnTo>
                  <a:lnTo>
                    <a:pt x="602" y="224"/>
                  </a:lnTo>
                  <a:lnTo>
                    <a:pt x="612" y="221"/>
                  </a:lnTo>
                  <a:lnTo>
                    <a:pt x="621" y="219"/>
                  </a:lnTo>
                  <a:lnTo>
                    <a:pt x="629" y="217"/>
                  </a:lnTo>
                  <a:lnTo>
                    <a:pt x="637" y="216"/>
                  </a:lnTo>
                  <a:lnTo>
                    <a:pt x="643" y="216"/>
                  </a:lnTo>
                  <a:lnTo>
                    <a:pt x="649" y="216"/>
                  </a:lnTo>
                  <a:lnTo>
                    <a:pt x="652" y="216"/>
                  </a:lnTo>
                  <a:lnTo>
                    <a:pt x="657" y="216"/>
                  </a:lnTo>
                  <a:lnTo>
                    <a:pt x="663" y="216"/>
                  </a:lnTo>
                  <a:lnTo>
                    <a:pt x="671" y="217"/>
                  </a:lnTo>
                  <a:lnTo>
                    <a:pt x="680" y="219"/>
                  </a:lnTo>
                  <a:lnTo>
                    <a:pt x="690" y="221"/>
                  </a:lnTo>
                  <a:lnTo>
                    <a:pt x="699" y="224"/>
                  </a:lnTo>
                  <a:lnTo>
                    <a:pt x="708" y="229"/>
                  </a:lnTo>
                  <a:lnTo>
                    <a:pt x="717" y="234"/>
                  </a:lnTo>
                  <a:lnTo>
                    <a:pt x="724" y="241"/>
                  </a:lnTo>
                  <a:lnTo>
                    <a:pt x="730" y="251"/>
                  </a:lnTo>
                  <a:lnTo>
                    <a:pt x="736" y="262"/>
                  </a:lnTo>
                  <a:lnTo>
                    <a:pt x="738" y="274"/>
                  </a:lnTo>
                  <a:lnTo>
                    <a:pt x="738" y="288"/>
                  </a:lnTo>
                  <a:lnTo>
                    <a:pt x="735" y="306"/>
                  </a:lnTo>
                  <a:lnTo>
                    <a:pt x="727" y="325"/>
                  </a:lnTo>
                  <a:lnTo>
                    <a:pt x="718" y="348"/>
                  </a:lnTo>
                  <a:lnTo>
                    <a:pt x="704" y="373"/>
                  </a:lnTo>
                  <a:lnTo>
                    <a:pt x="684" y="400"/>
                  </a:lnTo>
                  <a:lnTo>
                    <a:pt x="740" y="556"/>
                  </a:lnTo>
                  <a:lnTo>
                    <a:pt x="756" y="504"/>
                  </a:lnTo>
                  <a:lnTo>
                    <a:pt x="879" y="115"/>
                  </a:lnTo>
                  <a:lnTo>
                    <a:pt x="881" y="116"/>
                  </a:lnTo>
                  <a:lnTo>
                    <a:pt x="887" y="120"/>
                  </a:lnTo>
                  <a:lnTo>
                    <a:pt x="896" y="125"/>
                  </a:lnTo>
                  <a:lnTo>
                    <a:pt x="909" y="134"/>
                  </a:lnTo>
                  <a:lnTo>
                    <a:pt x="926" y="143"/>
                  </a:lnTo>
                  <a:lnTo>
                    <a:pt x="946" y="154"/>
                  </a:lnTo>
                  <a:lnTo>
                    <a:pt x="970" y="166"/>
                  </a:lnTo>
                  <a:lnTo>
                    <a:pt x="996" y="180"/>
                  </a:lnTo>
                  <a:lnTo>
                    <a:pt x="1026" y="193"/>
                  </a:lnTo>
                  <a:lnTo>
                    <a:pt x="1052" y="176"/>
                  </a:lnTo>
                  <a:lnTo>
                    <a:pt x="1080" y="160"/>
                  </a:lnTo>
                  <a:lnTo>
                    <a:pt x="1113" y="147"/>
                  </a:lnTo>
                  <a:lnTo>
                    <a:pt x="1158" y="129"/>
                  </a:lnTo>
                  <a:lnTo>
                    <a:pt x="1201" y="111"/>
                  </a:lnTo>
                  <a:lnTo>
                    <a:pt x="1240" y="94"/>
                  </a:lnTo>
                  <a:lnTo>
                    <a:pt x="1276" y="77"/>
                  </a:lnTo>
                  <a:lnTo>
                    <a:pt x="1307" y="61"/>
                  </a:lnTo>
                  <a:lnTo>
                    <a:pt x="1335" y="47"/>
                  </a:lnTo>
                  <a:lnTo>
                    <a:pt x="1359" y="33"/>
                  </a:lnTo>
                  <a:lnTo>
                    <a:pt x="1379" y="22"/>
                  </a:lnTo>
                  <a:lnTo>
                    <a:pt x="1394" y="14"/>
                  </a:lnTo>
                  <a:lnTo>
                    <a:pt x="1407" y="7"/>
                  </a:lnTo>
                  <a:lnTo>
                    <a:pt x="1413" y="2"/>
                  </a:lnTo>
                  <a:lnTo>
                    <a:pt x="14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7278" y="3272"/>
              <a:ext cx="43" cy="57"/>
            </a:xfrm>
            <a:custGeom>
              <a:avLst/>
              <a:gdLst>
                <a:gd name="T0" fmla="*/ 387 w 684"/>
                <a:gd name="T1" fmla="*/ 3 h 913"/>
                <a:gd name="T2" fmla="*/ 442 w 684"/>
                <a:gd name="T3" fmla="*/ 15 h 913"/>
                <a:gd name="T4" fmla="*/ 487 w 684"/>
                <a:gd name="T5" fmla="*/ 36 h 913"/>
                <a:gd name="T6" fmla="*/ 528 w 684"/>
                <a:gd name="T7" fmla="*/ 66 h 913"/>
                <a:gd name="T8" fmla="*/ 553 w 684"/>
                <a:gd name="T9" fmla="*/ 92 h 913"/>
                <a:gd name="T10" fmla="*/ 565 w 684"/>
                <a:gd name="T11" fmla="*/ 109 h 913"/>
                <a:gd name="T12" fmla="*/ 567 w 684"/>
                <a:gd name="T13" fmla="*/ 112 h 913"/>
                <a:gd name="T14" fmla="*/ 576 w 684"/>
                <a:gd name="T15" fmla="*/ 113 h 913"/>
                <a:gd name="T16" fmla="*/ 591 w 684"/>
                <a:gd name="T17" fmla="*/ 119 h 913"/>
                <a:gd name="T18" fmla="*/ 608 w 684"/>
                <a:gd name="T19" fmla="*/ 130 h 913"/>
                <a:gd name="T20" fmla="*/ 628 w 684"/>
                <a:gd name="T21" fmla="*/ 150 h 913"/>
                <a:gd name="T22" fmla="*/ 645 w 684"/>
                <a:gd name="T23" fmla="*/ 180 h 913"/>
                <a:gd name="T24" fmla="*/ 657 w 684"/>
                <a:gd name="T25" fmla="*/ 222 h 913"/>
                <a:gd name="T26" fmla="*/ 665 w 684"/>
                <a:gd name="T27" fmla="*/ 277 h 913"/>
                <a:gd name="T28" fmla="*/ 661 w 684"/>
                <a:gd name="T29" fmla="*/ 350 h 913"/>
                <a:gd name="T30" fmla="*/ 650 w 684"/>
                <a:gd name="T31" fmla="*/ 413 h 913"/>
                <a:gd name="T32" fmla="*/ 650 w 684"/>
                <a:gd name="T33" fmla="*/ 435 h 913"/>
                <a:gd name="T34" fmla="*/ 665 w 684"/>
                <a:gd name="T35" fmla="*/ 439 h 913"/>
                <a:gd name="T36" fmla="*/ 676 w 684"/>
                <a:gd name="T37" fmla="*/ 450 h 913"/>
                <a:gd name="T38" fmla="*/ 683 w 684"/>
                <a:gd name="T39" fmla="*/ 471 h 913"/>
                <a:gd name="T40" fmla="*/ 682 w 684"/>
                <a:gd name="T41" fmla="*/ 505 h 913"/>
                <a:gd name="T42" fmla="*/ 672 w 684"/>
                <a:gd name="T43" fmla="*/ 554 h 913"/>
                <a:gd name="T44" fmla="*/ 653 w 684"/>
                <a:gd name="T45" fmla="*/ 606 h 913"/>
                <a:gd name="T46" fmla="*/ 637 w 684"/>
                <a:gd name="T47" fmla="*/ 637 h 913"/>
                <a:gd name="T48" fmla="*/ 622 w 684"/>
                <a:gd name="T49" fmla="*/ 651 h 913"/>
                <a:gd name="T50" fmla="*/ 609 w 684"/>
                <a:gd name="T51" fmla="*/ 681 h 913"/>
                <a:gd name="T52" fmla="*/ 587 w 684"/>
                <a:gd name="T53" fmla="*/ 738 h 913"/>
                <a:gd name="T54" fmla="*/ 552 w 684"/>
                <a:gd name="T55" fmla="*/ 796 h 913"/>
                <a:gd name="T56" fmla="*/ 505 w 684"/>
                <a:gd name="T57" fmla="*/ 846 h 913"/>
                <a:gd name="T58" fmla="*/ 448 w 684"/>
                <a:gd name="T59" fmla="*/ 886 h 913"/>
                <a:gd name="T60" fmla="*/ 378 w 684"/>
                <a:gd name="T61" fmla="*/ 909 h 913"/>
                <a:gd name="T62" fmla="*/ 305 w 684"/>
                <a:gd name="T63" fmla="*/ 909 h 913"/>
                <a:gd name="T64" fmla="*/ 235 w 684"/>
                <a:gd name="T65" fmla="*/ 886 h 913"/>
                <a:gd name="T66" fmla="*/ 177 w 684"/>
                <a:gd name="T67" fmla="*/ 847 h 913"/>
                <a:gd name="T68" fmla="*/ 131 w 684"/>
                <a:gd name="T69" fmla="*/ 796 h 913"/>
                <a:gd name="T70" fmla="*/ 96 w 684"/>
                <a:gd name="T71" fmla="*/ 739 h 913"/>
                <a:gd name="T72" fmla="*/ 74 w 684"/>
                <a:gd name="T73" fmla="*/ 681 h 913"/>
                <a:gd name="T74" fmla="*/ 62 w 684"/>
                <a:gd name="T75" fmla="*/ 651 h 913"/>
                <a:gd name="T76" fmla="*/ 47 w 684"/>
                <a:gd name="T77" fmla="*/ 638 h 913"/>
                <a:gd name="T78" fmla="*/ 29 w 684"/>
                <a:gd name="T79" fmla="*/ 607 h 913"/>
                <a:gd name="T80" fmla="*/ 12 w 684"/>
                <a:gd name="T81" fmla="*/ 554 h 913"/>
                <a:gd name="T82" fmla="*/ 1 w 684"/>
                <a:gd name="T83" fmla="*/ 505 h 913"/>
                <a:gd name="T84" fmla="*/ 1 w 684"/>
                <a:gd name="T85" fmla="*/ 471 h 913"/>
                <a:gd name="T86" fmla="*/ 7 w 684"/>
                <a:gd name="T87" fmla="*/ 450 h 913"/>
                <a:gd name="T88" fmla="*/ 18 w 684"/>
                <a:gd name="T89" fmla="*/ 439 h 913"/>
                <a:gd name="T90" fmla="*/ 32 w 684"/>
                <a:gd name="T91" fmla="*/ 435 h 913"/>
                <a:gd name="T92" fmla="*/ 33 w 684"/>
                <a:gd name="T93" fmla="*/ 414 h 913"/>
                <a:gd name="T94" fmla="*/ 22 w 684"/>
                <a:gd name="T95" fmla="*/ 357 h 913"/>
                <a:gd name="T96" fmla="*/ 21 w 684"/>
                <a:gd name="T97" fmla="*/ 287 h 913"/>
                <a:gd name="T98" fmla="*/ 37 w 684"/>
                <a:gd name="T99" fmla="*/ 221 h 913"/>
                <a:gd name="T100" fmla="*/ 68 w 684"/>
                <a:gd name="T101" fmla="*/ 161 h 913"/>
                <a:gd name="T102" fmla="*/ 108 w 684"/>
                <a:gd name="T103" fmla="*/ 113 h 913"/>
                <a:gd name="T104" fmla="*/ 156 w 684"/>
                <a:gd name="T105" fmla="*/ 70 h 913"/>
                <a:gd name="T106" fmla="*/ 205 w 684"/>
                <a:gd name="T107" fmla="*/ 36 h 913"/>
                <a:gd name="T108" fmla="*/ 255 w 684"/>
                <a:gd name="T109" fmla="*/ 13 h 913"/>
                <a:gd name="T110" fmla="*/ 321 w 684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4" h="913">
                  <a:moveTo>
                    <a:pt x="356" y="0"/>
                  </a:moveTo>
                  <a:lnTo>
                    <a:pt x="387" y="3"/>
                  </a:lnTo>
                  <a:lnTo>
                    <a:pt x="416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7" y="36"/>
                  </a:lnTo>
                  <a:lnTo>
                    <a:pt x="509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0" y="103"/>
                  </a:lnTo>
                  <a:lnTo>
                    <a:pt x="565" y="109"/>
                  </a:lnTo>
                  <a:lnTo>
                    <a:pt x="566" y="111"/>
                  </a:lnTo>
                  <a:lnTo>
                    <a:pt x="567" y="112"/>
                  </a:lnTo>
                  <a:lnTo>
                    <a:pt x="570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1" y="119"/>
                  </a:lnTo>
                  <a:lnTo>
                    <a:pt x="599" y="124"/>
                  </a:lnTo>
                  <a:lnTo>
                    <a:pt x="608" y="130"/>
                  </a:lnTo>
                  <a:lnTo>
                    <a:pt x="619" y="139"/>
                  </a:lnTo>
                  <a:lnTo>
                    <a:pt x="628" y="150"/>
                  </a:lnTo>
                  <a:lnTo>
                    <a:pt x="637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7" y="222"/>
                  </a:lnTo>
                  <a:lnTo>
                    <a:pt x="662" y="247"/>
                  </a:lnTo>
                  <a:lnTo>
                    <a:pt x="665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0" y="435"/>
                  </a:lnTo>
                  <a:lnTo>
                    <a:pt x="657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4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3" y="606"/>
                  </a:lnTo>
                  <a:lnTo>
                    <a:pt x="645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4" y="652"/>
                  </a:lnTo>
                  <a:lnTo>
                    <a:pt x="609" y="681"/>
                  </a:lnTo>
                  <a:lnTo>
                    <a:pt x="600" y="710"/>
                  </a:lnTo>
                  <a:lnTo>
                    <a:pt x="587" y="738"/>
                  </a:lnTo>
                  <a:lnTo>
                    <a:pt x="572" y="767"/>
                  </a:lnTo>
                  <a:lnTo>
                    <a:pt x="552" y="796"/>
                  </a:lnTo>
                  <a:lnTo>
                    <a:pt x="531" y="821"/>
                  </a:lnTo>
                  <a:lnTo>
                    <a:pt x="505" y="846"/>
                  </a:lnTo>
                  <a:lnTo>
                    <a:pt x="477" y="867"/>
                  </a:lnTo>
                  <a:lnTo>
                    <a:pt x="448" y="886"/>
                  </a:lnTo>
                  <a:lnTo>
                    <a:pt x="415" y="900"/>
                  </a:lnTo>
                  <a:lnTo>
                    <a:pt x="378" y="909"/>
                  </a:lnTo>
                  <a:lnTo>
                    <a:pt x="341" y="913"/>
                  </a:lnTo>
                  <a:lnTo>
                    <a:pt x="305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4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1" y="796"/>
                  </a:lnTo>
                  <a:lnTo>
                    <a:pt x="111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4" y="681"/>
                  </a:lnTo>
                  <a:lnTo>
                    <a:pt x="68" y="652"/>
                  </a:lnTo>
                  <a:lnTo>
                    <a:pt x="62" y="651"/>
                  </a:lnTo>
                  <a:lnTo>
                    <a:pt x="54" y="646"/>
                  </a:lnTo>
                  <a:lnTo>
                    <a:pt x="47" y="638"/>
                  </a:lnTo>
                  <a:lnTo>
                    <a:pt x="39" y="624"/>
                  </a:lnTo>
                  <a:lnTo>
                    <a:pt x="29" y="607"/>
                  </a:lnTo>
                  <a:lnTo>
                    <a:pt x="21" y="583"/>
                  </a:lnTo>
                  <a:lnTo>
                    <a:pt x="12" y="554"/>
                  </a:lnTo>
                  <a:lnTo>
                    <a:pt x="5" y="527"/>
                  </a:lnTo>
                  <a:lnTo>
                    <a:pt x="1" y="505"/>
                  </a:lnTo>
                  <a:lnTo>
                    <a:pt x="0" y="486"/>
                  </a:lnTo>
                  <a:lnTo>
                    <a:pt x="1" y="471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3"/>
                  </a:lnTo>
                  <a:lnTo>
                    <a:pt x="18" y="439"/>
                  </a:lnTo>
                  <a:lnTo>
                    <a:pt x="25" y="436"/>
                  </a:lnTo>
                  <a:lnTo>
                    <a:pt x="32" y="435"/>
                  </a:lnTo>
                  <a:lnTo>
                    <a:pt x="41" y="436"/>
                  </a:lnTo>
                  <a:lnTo>
                    <a:pt x="33" y="414"/>
                  </a:lnTo>
                  <a:lnTo>
                    <a:pt x="28" y="393"/>
                  </a:lnTo>
                  <a:lnTo>
                    <a:pt x="22" y="357"/>
                  </a:lnTo>
                  <a:lnTo>
                    <a:pt x="20" y="322"/>
                  </a:lnTo>
                  <a:lnTo>
                    <a:pt x="21" y="287"/>
                  </a:lnTo>
                  <a:lnTo>
                    <a:pt x="27" y="254"/>
                  </a:lnTo>
                  <a:lnTo>
                    <a:pt x="37" y="221"/>
                  </a:lnTo>
                  <a:lnTo>
                    <a:pt x="52" y="190"/>
                  </a:lnTo>
                  <a:lnTo>
                    <a:pt x="68" y="161"/>
                  </a:lnTo>
                  <a:lnTo>
                    <a:pt x="88" y="135"/>
                  </a:lnTo>
                  <a:lnTo>
                    <a:pt x="108" y="113"/>
                  </a:lnTo>
                  <a:lnTo>
                    <a:pt x="132" y="90"/>
                  </a:lnTo>
                  <a:lnTo>
                    <a:pt x="156" y="70"/>
                  </a:lnTo>
                  <a:lnTo>
                    <a:pt x="183" y="51"/>
                  </a:lnTo>
                  <a:lnTo>
                    <a:pt x="205" y="36"/>
                  </a:lnTo>
                  <a:lnTo>
                    <a:pt x="230" y="24"/>
                  </a:lnTo>
                  <a:lnTo>
                    <a:pt x="255" y="13"/>
                  </a:lnTo>
                  <a:lnTo>
                    <a:pt x="287" y="4"/>
                  </a:lnTo>
                  <a:lnTo>
                    <a:pt x="321" y="2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7148" y="3272"/>
              <a:ext cx="43" cy="57"/>
            </a:xfrm>
            <a:custGeom>
              <a:avLst/>
              <a:gdLst>
                <a:gd name="T0" fmla="*/ 387 w 683"/>
                <a:gd name="T1" fmla="*/ 3 h 913"/>
                <a:gd name="T2" fmla="*/ 442 w 683"/>
                <a:gd name="T3" fmla="*/ 15 h 913"/>
                <a:gd name="T4" fmla="*/ 486 w 683"/>
                <a:gd name="T5" fmla="*/ 36 h 913"/>
                <a:gd name="T6" fmla="*/ 528 w 683"/>
                <a:gd name="T7" fmla="*/ 66 h 913"/>
                <a:gd name="T8" fmla="*/ 553 w 683"/>
                <a:gd name="T9" fmla="*/ 92 h 913"/>
                <a:gd name="T10" fmla="*/ 565 w 683"/>
                <a:gd name="T11" fmla="*/ 109 h 913"/>
                <a:gd name="T12" fmla="*/ 568 w 683"/>
                <a:gd name="T13" fmla="*/ 112 h 913"/>
                <a:gd name="T14" fmla="*/ 576 w 683"/>
                <a:gd name="T15" fmla="*/ 113 h 913"/>
                <a:gd name="T16" fmla="*/ 590 w 683"/>
                <a:gd name="T17" fmla="*/ 119 h 913"/>
                <a:gd name="T18" fmla="*/ 609 w 683"/>
                <a:gd name="T19" fmla="*/ 130 h 913"/>
                <a:gd name="T20" fmla="*/ 627 w 683"/>
                <a:gd name="T21" fmla="*/ 150 h 913"/>
                <a:gd name="T22" fmla="*/ 645 w 683"/>
                <a:gd name="T23" fmla="*/ 180 h 913"/>
                <a:gd name="T24" fmla="*/ 658 w 683"/>
                <a:gd name="T25" fmla="*/ 222 h 913"/>
                <a:gd name="T26" fmla="*/ 664 w 683"/>
                <a:gd name="T27" fmla="*/ 277 h 913"/>
                <a:gd name="T28" fmla="*/ 661 w 683"/>
                <a:gd name="T29" fmla="*/ 350 h 913"/>
                <a:gd name="T30" fmla="*/ 650 w 683"/>
                <a:gd name="T31" fmla="*/ 413 h 913"/>
                <a:gd name="T32" fmla="*/ 651 w 683"/>
                <a:gd name="T33" fmla="*/ 435 h 913"/>
                <a:gd name="T34" fmla="*/ 665 w 683"/>
                <a:gd name="T35" fmla="*/ 439 h 913"/>
                <a:gd name="T36" fmla="*/ 676 w 683"/>
                <a:gd name="T37" fmla="*/ 450 h 913"/>
                <a:gd name="T38" fmla="*/ 683 w 683"/>
                <a:gd name="T39" fmla="*/ 471 h 913"/>
                <a:gd name="T40" fmla="*/ 682 w 683"/>
                <a:gd name="T41" fmla="*/ 505 h 913"/>
                <a:gd name="T42" fmla="*/ 672 w 683"/>
                <a:gd name="T43" fmla="*/ 554 h 913"/>
                <a:gd name="T44" fmla="*/ 654 w 683"/>
                <a:gd name="T45" fmla="*/ 606 h 913"/>
                <a:gd name="T46" fmla="*/ 637 w 683"/>
                <a:gd name="T47" fmla="*/ 637 h 913"/>
                <a:gd name="T48" fmla="*/ 622 w 683"/>
                <a:gd name="T49" fmla="*/ 651 h 913"/>
                <a:gd name="T50" fmla="*/ 609 w 683"/>
                <a:gd name="T51" fmla="*/ 681 h 913"/>
                <a:gd name="T52" fmla="*/ 587 w 683"/>
                <a:gd name="T53" fmla="*/ 738 h 913"/>
                <a:gd name="T54" fmla="*/ 552 w 683"/>
                <a:gd name="T55" fmla="*/ 796 h 913"/>
                <a:gd name="T56" fmla="*/ 505 w 683"/>
                <a:gd name="T57" fmla="*/ 846 h 913"/>
                <a:gd name="T58" fmla="*/ 448 w 683"/>
                <a:gd name="T59" fmla="*/ 886 h 913"/>
                <a:gd name="T60" fmla="*/ 379 w 683"/>
                <a:gd name="T61" fmla="*/ 909 h 913"/>
                <a:gd name="T62" fmla="*/ 304 w 683"/>
                <a:gd name="T63" fmla="*/ 909 h 913"/>
                <a:gd name="T64" fmla="*/ 235 w 683"/>
                <a:gd name="T65" fmla="*/ 886 h 913"/>
                <a:gd name="T66" fmla="*/ 177 w 683"/>
                <a:gd name="T67" fmla="*/ 847 h 913"/>
                <a:gd name="T68" fmla="*/ 130 w 683"/>
                <a:gd name="T69" fmla="*/ 796 h 913"/>
                <a:gd name="T70" fmla="*/ 96 w 683"/>
                <a:gd name="T71" fmla="*/ 739 h 913"/>
                <a:gd name="T72" fmla="*/ 75 w 683"/>
                <a:gd name="T73" fmla="*/ 681 h 913"/>
                <a:gd name="T74" fmla="*/ 61 w 683"/>
                <a:gd name="T75" fmla="*/ 651 h 913"/>
                <a:gd name="T76" fmla="*/ 46 w 683"/>
                <a:gd name="T77" fmla="*/ 637 h 913"/>
                <a:gd name="T78" fmla="*/ 30 w 683"/>
                <a:gd name="T79" fmla="*/ 606 h 913"/>
                <a:gd name="T80" fmla="*/ 11 w 683"/>
                <a:gd name="T81" fmla="*/ 554 h 913"/>
                <a:gd name="T82" fmla="*/ 1 w 683"/>
                <a:gd name="T83" fmla="*/ 506 h 913"/>
                <a:gd name="T84" fmla="*/ 0 w 683"/>
                <a:gd name="T85" fmla="*/ 472 h 913"/>
                <a:gd name="T86" fmla="*/ 7 w 683"/>
                <a:gd name="T87" fmla="*/ 450 h 913"/>
                <a:gd name="T88" fmla="*/ 18 w 683"/>
                <a:gd name="T89" fmla="*/ 440 h 913"/>
                <a:gd name="T90" fmla="*/ 33 w 683"/>
                <a:gd name="T91" fmla="*/ 436 h 913"/>
                <a:gd name="T92" fmla="*/ 33 w 683"/>
                <a:gd name="T93" fmla="*/ 414 h 913"/>
                <a:gd name="T94" fmla="*/ 23 w 683"/>
                <a:gd name="T95" fmla="*/ 357 h 913"/>
                <a:gd name="T96" fmla="*/ 21 w 683"/>
                <a:gd name="T97" fmla="*/ 288 h 913"/>
                <a:gd name="T98" fmla="*/ 38 w 683"/>
                <a:gd name="T99" fmla="*/ 222 h 913"/>
                <a:gd name="T100" fmla="*/ 69 w 683"/>
                <a:gd name="T101" fmla="*/ 162 h 913"/>
                <a:gd name="T102" fmla="*/ 108 w 683"/>
                <a:gd name="T103" fmla="*/ 114 h 913"/>
                <a:gd name="T104" fmla="*/ 157 w 683"/>
                <a:gd name="T105" fmla="*/ 70 h 913"/>
                <a:gd name="T106" fmla="*/ 206 w 683"/>
                <a:gd name="T107" fmla="*/ 37 h 913"/>
                <a:gd name="T108" fmla="*/ 255 w 683"/>
                <a:gd name="T109" fmla="*/ 14 h 913"/>
                <a:gd name="T110" fmla="*/ 320 w 683"/>
                <a:gd name="T111" fmla="*/ 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3" h="913">
                  <a:moveTo>
                    <a:pt x="355" y="0"/>
                  </a:moveTo>
                  <a:lnTo>
                    <a:pt x="387" y="3"/>
                  </a:lnTo>
                  <a:lnTo>
                    <a:pt x="415" y="8"/>
                  </a:lnTo>
                  <a:lnTo>
                    <a:pt x="442" y="15"/>
                  </a:lnTo>
                  <a:lnTo>
                    <a:pt x="465" y="26"/>
                  </a:lnTo>
                  <a:lnTo>
                    <a:pt x="486" y="36"/>
                  </a:lnTo>
                  <a:lnTo>
                    <a:pt x="508" y="50"/>
                  </a:lnTo>
                  <a:lnTo>
                    <a:pt x="528" y="66"/>
                  </a:lnTo>
                  <a:lnTo>
                    <a:pt x="542" y="80"/>
                  </a:lnTo>
                  <a:lnTo>
                    <a:pt x="553" y="92"/>
                  </a:lnTo>
                  <a:lnTo>
                    <a:pt x="561" y="103"/>
                  </a:lnTo>
                  <a:lnTo>
                    <a:pt x="565" y="109"/>
                  </a:lnTo>
                  <a:lnTo>
                    <a:pt x="567" y="111"/>
                  </a:lnTo>
                  <a:lnTo>
                    <a:pt x="568" y="112"/>
                  </a:lnTo>
                  <a:lnTo>
                    <a:pt x="571" y="112"/>
                  </a:lnTo>
                  <a:lnTo>
                    <a:pt x="576" y="113"/>
                  </a:lnTo>
                  <a:lnTo>
                    <a:pt x="583" y="116"/>
                  </a:lnTo>
                  <a:lnTo>
                    <a:pt x="590" y="119"/>
                  </a:lnTo>
                  <a:lnTo>
                    <a:pt x="599" y="124"/>
                  </a:lnTo>
                  <a:lnTo>
                    <a:pt x="609" y="130"/>
                  </a:lnTo>
                  <a:lnTo>
                    <a:pt x="618" y="139"/>
                  </a:lnTo>
                  <a:lnTo>
                    <a:pt x="627" y="150"/>
                  </a:lnTo>
                  <a:lnTo>
                    <a:pt x="636" y="163"/>
                  </a:lnTo>
                  <a:lnTo>
                    <a:pt x="645" y="180"/>
                  </a:lnTo>
                  <a:lnTo>
                    <a:pt x="652" y="199"/>
                  </a:lnTo>
                  <a:lnTo>
                    <a:pt x="658" y="222"/>
                  </a:lnTo>
                  <a:lnTo>
                    <a:pt x="662" y="247"/>
                  </a:lnTo>
                  <a:lnTo>
                    <a:pt x="664" y="277"/>
                  </a:lnTo>
                  <a:lnTo>
                    <a:pt x="664" y="311"/>
                  </a:lnTo>
                  <a:lnTo>
                    <a:pt x="661" y="350"/>
                  </a:lnTo>
                  <a:lnTo>
                    <a:pt x="655" y="393"/>
                  </a:lnTo>
                  <a:lnTo>
                    <a:pt x="650" y="413"/>
                  </a:lnTo>
                  <a:lnTo>
                    <a:pt x="643" y="436"/>
                  </a:lnTo>
                  <a:lnTo>
                    <a:pt x="651" y="435"/>
                  </a:lnTo>
                  <a:lnTo>
                    <a:pt x="658" y="436"/>
                  </a:lnTo>
                  <a:lnTo>
                    <a:pt x="665" y="439"/>
                  </a:lnTo>
                  <a:lnTo>
                    <a:pt x="671" y="443"/>
                  </a:lnTo>
                  <a:lnTo>
                    <a:pt x="676" y="450"/>
                  </a:lnTo>
                  <a:lnTo>
                    <a:pt x="680" y="459"/>
                  </a:lnTo>
                  <a:lnTo>
                    <a:pt x="683" y="471"/>
                  </a:lnTo>
                  <a:lnTo>
                    <a:pt x="683" y="486"/>
                  </a:lnTo>
                  <a:lnTo>
                    <a:pt x="682" y="505"/>
                  </a:lnTo>
                  <a:lnTo>
                    <a:pt x="678" y="527"/>
                  </a:lnTo>
                  <a:lnTo>
                    <a:pt x="672" y="554"/>
                  </a:lnTo>
                  <a:lnTo>
                    <a:pt x="663" y="582"/>
                  </a:lnTo>
                  <a:lnTo>
                    <a:pt x="654" y="606"/>
                  </a:lnTo>
                  <a:lnTo>
                    <a:pt x="646" y="624"/>
                  </a:lnTo>
                  <a:lnTo>
                    <a:pt x="637" y="637"/>
                  </a:lnTo>
                  <a:lnTo>
                    <a:pt x="629" y="646"/>
                  </a:lnTo>
                  <a:lnTo>
                    <a:pt x="622" y="651"/>
                  </a:lnTo>
                  <a:lnTo>
                    <a:pt x="615" y="652"/>
                  </a:lnTo>
                  <a:lnTo>
                    <a:pt x="609" y="681"/>
                  </a:lnTo>
                  <a:lnTo>
                    <a:pt x="599" y="710"/>
                  </a:lnTo>
                  <a:lnTo>
                    <a:pt x="587" y="738"/>
                  </a:lnTo>
                  <a:lnTo>
                    <a:pt x="571" y="767"/>
                  </a:lnTo>
                  <a:lnTo>
                    <a:pt x="552" y="796"/>
                  </a:lnTo>
                  <a:lnTo>
                    <a:pt x="530" y="821"/>
                  </a:lnTo>
                  <a:lnTo>
                    <a:pt x="505" y="846"/>
                  </a:lnTo>
                  <a:lnTo>
                    <a:pt x="478" y="867"/>
                  </a:lnTo>
                  <a:lnTo>
                    <a:pt x="448" y="886"/>
                  </a:lnTo>
                  <a:lnTo>
                    <a:pt x="414" y="900"/>
                  </a:lnTo>
                  <a:lnTo>
                    <a:pt x="379" y="909"/>
                  </a:lnTo>
                  <a:lnTo>
                    <a:pt x="341" y="913"/>
                  </a:lnTo>
                  <a:lnTo>
                    <a:pt x="304" y="909"/>
                  </a:lnTo>
                  <a:lnTo>
                    <a:pt x="268" y="900"/>
                  </a:lnTo>
                  <a:lnTo>
                    <a:pt x="235" y="886"/>
                  </a:lnTo>
                  <a:lnTo>
                    <a:pt x="205" y="868"/>
                  </a:lnTo>
                  <a:lnTo>
                    <a:pt x="177" y="847"/>
                  </a:lnTo>
                  <a:lnTo>
                    <a:pt x="152" y="822"/>
                  </a:lnTo>
                  <a:lnTo>
                    <a:pt x="130" y="796"/>
                  </a:lnTo>
                  <a:lnTo>
                    <a:pt x="112" y="768"/>
                  </a:lnTo>
                  <a:lnTo>
                    <a:pt x="96" y="739"/>
                  </a:lnTo>
                  <a:lnTo>
                    <a:pt x="84" y="710"/>
                  </a:lnTo>
                  <a:lnTo>
                    <a:pt x="75" y="681"/>
                  </a:lnTo>
                  <a:lnTo>
                    <a:pt x="69" y="652"/>
                  </a:lnTo>
                  <a:lnTo>
                    <a:pt x="61" y="651"/>
                  </a:lnTo>
                  <a:lnTo>
                    <a:pt x="54" y="646"/>
                  </a:lnTo>
                  <a:lnTo>
                    <a:pt x="46" y="637"/>
                  </a:lnTo>
                  <a:lnTo>
                    <a:pt x="38" y="624"/>
                  </a:lnTo>
                  <a:lnTo>
                    <a:pt x="30" y="606"/>
                  </a:lnTo>
                  <a:lnTo>
                    <a:pt x="20" y="583"/>
                  </a:lnTo>
                  <a:lnTo>
                    <a:pt x="11" y="554"/>
                  </a:lnTo>
                  <a:lnTo>
                    <a:pt x="5" y="528"/>
                  </a:lnTo>
                  <a:lnTo>
                    <a:pt x="1" y="506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9"/>
                  </a:lnTo>
                  <a:lnTo>
                    <a:pt x="7" y="450"/>
                  </a:lnTo>
                  <a:lnTo>
                    <a:pt x="12" y="444"/>
                  </a:lnTo>
                  <a:lnTo>
                    <a:pt x="18" y="440"/>
                  </a:lnTo>
                  <a:lnTo>
                    <a:pt x="26" y="437"/>
                  </a:lnTo>
                  <a:lnTo>
                    <a:pt x="33" y="436"/>
                  </a:lnTo>
                  <a:lnTo>
                    <a:pt x="40" y="436"/>
                  </a:lnTo>
                  <a:lnTo>
                    <a:pt x="33" y="414"/>
                  </a:lnTo>
                  <a:lnTo>
                    <a:pt x="29" y="393"/>
                  </a:lnTo>
                  <a:lnTo>
                    <a:pt x="23" y="357"/>
                  </a:lnTo>
                  <a:lnTo>
                    <a:pt x="19" y="322"/>
                  </a:lnTo>
                  <a:lnTo>
                    <a:pt x="21" y="288"/>
                  </a:lnTo>
                  <a:lnTo>
                    <a:pt x="28" y="255"/>
                  </a:lnTo>
                  <a:lnTo>
                    <a:pt x="38" y="222"/>
                  </a:lnTo>
                  <a:lnTo>
                    <a:pt x="51" y="191"/>
                  </a:lnTo>
                  <a:lnTo>
                    <a:pt x="69" y="162"/>
                  </a:lnTo>
                  <a:lnTo>
                    <a:pt x="87" y="136"/>
                  </a:lnTo>
                  <a:lnTo>
                    <a:pt x="108" y="114"/>
                  </a:lnTo>
                  <a:lnTo>
                    <a:pt x="132" y="90"/>
                  </a:lnTo>
                  <a:lnTo>
                    <a:pt x="157" y="70"/>
                  </a:lnTo>
                  <a:lnTo>
                    <a:pt x="183" y="51"/>
                  </a:lnTo>
                  <a:lnTo>
                    <a:pt x="206" y="37"/>
                  </a:lnTo>
                  <a:lnTo>
                    <a:pt x="229" y="25"/>
                  </a:lnTo>
                  <a:lnTo>
                    <a:pt x="255" y="14"/>
                  </a:lnTo>
                  <a:lnTo>
                    <a:pt x="286" y="6"/>
                  </a:lnTo>
                  <a:lnTo>
                    <a:pt x="320" y="2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7209" y="3254"/>
              <a:ext cx="51" cy="68"/>
            </a:xfrm>
            <a:custGeom>
              <a:avLst/>
              <a:gdLst>
                <a:gd name="T0" fmla="*/ 450 w 814"/>
                <a:gd name="T1" fmla="*/ 1 h 1088"/>
                <a:gd name="T2" fmla="*/ 508 w 814"/>
                <a:gd name="T3" fmla="*/ 12 h 1088"/>
                <a:gd name="T4" fmla="*/ 557 w 814"/>
                <a:gd name="T5" fmla="*/ 32 h 1088"/>
                <a:gd name="T6" fmla="*/ 602 w 814"/>
                <a:gd name="T7" fmla="*/ 58 h 1088"/>
                <a:gd name="T8" fmla="*/ 639 w 814"/>
                <a:gd name="T9" fmla="*/ 88 h 1088"/>
                <a:gd name="T10" fmla="*/ 663 w 814"/>
                <a:gd name="T11" fmla="*/ 115 h 1088"/>
                <a:gd name="T12" fmla="*/ 673 w 814"/>
                <a:gd name="T13" fmla="*/ 130 h 1088"/>
                <a:gd name="T14" fmla="*/ 675 w 814"/>
                <a:gd name="T15" fmla="*/ 132 h 1088"/>
                <a:gd name="T16" fmla="*/ 684 w 814"/>
                <a:gd name="T17" fmla="*/ 134 h 1088"/>
                <a:gd name="T18" fmla="*/ 699 w 814"/>
                <a:gd name="T19" fmla="*/ 138 h 1088"/>
                <a:gd name="T20" fmla="*/ 717 w 814"/>
                <a:gd name="T21" fmla="*/ 150 h 1088"/>
                <a:gd name="T22" fmla="*/ 737 w 814"/>
                <a:gd name="T23" fmla="*/ 167 h 1088"/>
                <a:gd name="T24" fmla="*/ 757 w 814"/>
                <a:gd name="T25" fmla="*/ 193 h 1088"/>
                <a:gd name="T26" fmla="*/ 774 w 814"/>
                <a:gd name="T27" fmla="*/ 230 h 1088"/>
                <a:gd name="T28" fmla="*/ 786 w 814"/>
                <a:gd name="T29" fmla="*/ 278 h 1088"/>
                <a:gd name="T30" fmla="*/ 791 w 814"/>
                <a:gd name="T31" fmla="*/ 341 h 1088"/>
                <a:gd name="T32" fmla="*/ 787 w 814"/>
                <a:gd name="T33" fmla="*/ 420 h 1088"/>
                <a:gd name="T34" fmla="*/ 773 w 814"/>
                <a:gd name="T35" fmla="*/ 492 h 1088"/>
                <a:gd name="T36" fmla="*/ 774 w 814"/>
                <a:gd name="T37" fmla="*/ 518 h 1088"/>
                <a:gd name="T38" fmla="*/ 790 w 814"/>
                <a:gd name="T39" fmla="*/ 521 h 1088"/>
                <a:gd name="T40" fmla="*/ 803 w 814"/>
                <a:gd name="T41" fmla="*/ 532 h 1088"/>
                <a:gd name="T42" fmla="*/ 811 w 814"/>
                <a:gd name="T43" fmla="*/ 552 h 1088"/>
                <a:gd name="T44" fmla="*/ 814 w 814"/>
                <a:gd name="T45" fmla="*/ 583 h 1088"/>
                <a:gd name="T46" fmla="*/ 807 w 814"/>
                <a:gd name="T47" fmla="*/ 630 h 1088"/>
                <a:gd name="T48" fmla="*/ 791 w 814"/>
                <a:gd name="T49" fmla="*/ 690 h 1088"/>
                <a:gd name="T50" fmla="*/ 771 w 814"/>
                <a:gd name="T51" fmla="*/ 736 h 1088"/>
                <a:gd name="T52" fmla="*/ 755 w 814"/>
                <a:gd name="T53" fmla="*/ 763 h 1088"/>
                <a:gd name="T54" fmla="*/ 738 w 814"/>
                <a:gd name="T55" fmla="*/ 775 h 1088"/>
                <a:gd name="T56" fmla="*/ 725 w 814"/>
                <a:gd name="T57" fmla="*/ 808 h 1088"/>
                <a:gd name="T58" fmla="*/ 703 w 814"/>
                <a:gd name="T59" fmla="*/ 870 h 1088"/>
                <a:gd name="T60" fmla="*/ 668 w 814"/>
                <a:gd name="T61" fmla="*/ 932 h 1088"/>
                <a:gd name="T62" fmla="*/ 621 w 814"/>
                <a:gd name="T63" fmla="*/ 989 h 1088"/>
                <a:gd name="T64" fmla="*/ 563 w 814"/>
                <a:gd name="T65" fmla="*/ 1038 h 1088"/>
                <a:gd name="T66" fmla="*/ 494 w 814"/>
                <a:gd name="T67" fmla="*/ 1072 h 1088"/>
                <a:gd name="T68" fmla="*/ 424 w 814"/>
                <a:gd name="T69" fmla="*/ 1087 h 1088"/>
                <a:gd name="T70" fmla="*/ 354 w 814"/>
                <a:gd name="T71" fmla="*/ 1083 h 1088"/>
                <a:gd name="T72" fmla="*/ 283 w 814"/>
                <a:gd name="T73" fmla="*/ 1058 h 1088"/>
                <a:gd name="T74" fmla="*/ 219 w 814"/>
                <a:gd name="T75" fmla="*/ 1016 h 1088"/>
                <a:gd name="T76" fmla="*/ 167 w 814"/>
                <a:gd name="T77" fmla="*/ 963 h 1088"/>
                <a:gd name="T78" fmla="*/ 126 w 814"/>
                <a:gd name="T79" fmla="*/ 902 h 1088"/>
                <a:gd name="T80" fmla="*/ 97 w 814"/>
                <a:gd name="T81" fmla="*/ 840 h 1088"/>
                <a:gd name="T82" fmla="*/ 82 w 814"/>
                <a:gd name="T83" fmla="*/ 778 h 1088"/>
                <a:gd name="T84" fmla="*/ 67 w 814"/>
                <a:gd name="T85" fmla="*/ 771 h 1088"/>
                <a:gd name="T86" fmla="*/ 50 w 814"/>
                <a:gd name="T87" fmla="*/ 753 h 1088"/>
                <a:gd name="T88" fmla="*/ 33 w 814"/>
                <a:gd name="T89" fmla="*/ 717 h 1088"/>
                <a:gd name="T90" fmla="*/ 14 w 814"/>
                <a:gd name="T91" fmla="*/ 659 h 1088"/>
                <a:gd name="T92" fmla="*/ 2 w 814"/>
                <a:gd name="T93" fmla="*/ 605 h 1088"/>
                <a:gd name="T94" fmla="*/ 0 w 814"/>
                <a:gd name="T95" fmla="*/ 567 h 1088"/>
                <a:gd name="T96" fmla="*/ 6 w 814"/>
                <a:gd name="T97" fmla="*/ 541 h 1088"/>
                <a:gd name="T98" fmla="*/ 17 w 814"/>
                <a:gd name="T99" fmla="*/ 526 h 1088"/>
                <a:gd name="T100" fmla="*/ 32 w 814"/>
                <a:gd name="T101" fmla="*/ 520 h 1088"/>
                <a:gd name="T102" fmla="*/ 48 w 814"/>
                <a:gd name="T103" fmla="*/ 519 h 1088"/>
                <a:gd name="T104" fmla="*/ 35 w 814"/>
                <a:gd name="T105" fmla="*/ 468 h 1088"/>
                <a:gd name="T106" fmla="*/ 24 w 814"/>
                <a:gd name="T107" fmla="*/ 383 h 1088"/>
                <a:gd name="T108" fmla="*/ 34 w 814"/>
                <a:gd name="T109" fmla="*/ 304 h 1088"/>
                <a:gd name="T110" fmla="*/ 56 w 814"/>
                <a:gd name="T111" fmla="*/ 238 h 1088"/>
                <a:gd name="T112" fmla="*/ 89 w 814"/>
                <a:gd name="T113" fmla="*/ 182 h 1088"/>
                <a:gd name="T114" fmla="*/ 130 w 814"/>
                <a:gd name="T115" fmla="*/ 134 h 1088"/>
                <a:gd name="T116" fmla="*/ 187 w 814"/>
                <a:gd name="T117" fmla="*/ 83 h 1088"/>
                <a:gd name="T118" fmla="*/ 244 w 814"/>
                <a:gd name="T119" fmla="*/ 44 h 1088"/>
                <a:gd name="T120" fmla="*/ 304 w 814"/>
                <a:gd name="T121" fmla="*/ 16 h 1088"/>
                <a:gd name="T122" fmla="*/ 355 w 814"/>
                <a:gd name="T123" fmla="*/ 4 h 1088"/>
                <a:gd name="T124" fmla="*/ 417 w 814"/>
                <a:gd name="T125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4" h="1088">
                  <a:moveTo>
                    <a:pt x="417" y="0"/>
                  </a:moveTo>
                  <a:lnTo>
                    <a:pt x="450" y="1"/>
                  </a:lnTo>
                  <a:lnTo>
                    <a:pt x="481" y="6"/>
                  </a:lnTo>
                  <a:lnTo>
                    <a:pt x="508" y="12"/>
                  </a:lnTo>
                  <a:lnTo>
                    <a:pt x="535" y="22"/>
                  </a:lnTo>
                  <a:lnTo>
                    <a:pt x="557" y="32"/>
                  </a:lnTo>
                  <a:lnTo>
                    <a:pt x="579" y="43"/>
                  </a:lnTo>
                  <a:lnTo>
                    <a:pt x="602" y="58"/>
                  </a:lnTo>
                  <a:lnTo>
                    <a:pt x="623" y="74"/>
                  </a:lnTo>
                  <a:lnTo>
                    <a:pt x="639" y="88"/>
                  </a:lnTo>
                  <a:lnTo>
                    <a:pt x="653" y="103"/>
                  </a:lnTo>
                  <a:lnTo>
                    <a:pt x="663" y="115"/>
                  </a:lnTo>
                  <a:lnTo>
                    <a:pt x="669" y="124"/>
                  </a:lnTo>
                  <a:lnTo>
                    <a:pt x="673" y="130"/>
                  </a:lnTo>
                  <a:lnTo>
                    <a:pt x="674" y="132"/>
                  </a:lnTo>
                  <a:lnTo>
                    <a:pt x="675" y="132"/>
                  </a:lnTo>
                  <a:lnTo>
                    <a:pt x="679" y="133"/>
                  </a:lnTo>
                  <a:lnTo>
                    <a:pt x="684" y="134"/>
                  </a:lnTo>
                  <a:lnTo>
                    <a:pt x="690" y="136"/>
                  </a:lnTo>
                  <a:lnTo>
                    <a:pt x="699" y="138"/>
                  </a:lnTo>
                  <a:lnTo>
                    <a:pt x="708" y="144"/>
                  </a:lnTo>
                  <a:lnTo>
                    <a:pt x="717" y="150"/>
                  </a:lnTo>
                  <a:lnTo>
                    <a:pt x="727" y="157"/>
                  </a:lnTo>
                  <a:lnTo>
                    <a:pt x="737" y="167"/>
                  </a:lnTo>
                  <a:lnTo>
                    <a:pt x="748" y="178"/>
                  </a:lnTo>
                  <a:lnTo>
                    <a:pt x="757" y="193"/>
                  </a:lnTo>
                  <a:lnTo>
                    <a:pt x="766" y="209"/>
                  </a:lnTo>
                  <a:lnTo>
                    <a:pt x="774" y="230"/>
                  </a:lnTo>
                  <a:lnTo>
                    <a:pt x="780" y="252"/>
                  </a:lnTo>
                  <a:lnTo>
                    <a:pt x="786" y="278"/>
                  </a:lnTo>
                  <a:lnTo>
                    <a:pt x="790" y="308"/>
                  </a:lnTo>
                  <a:lnTo>
                    <a:pt x="791" y="341"/>
                  </a:lnTo>
                  <a:lnTo>
                    <a:pt x="790" y="379"/>
                  </a:lnTo>
                  <a:lnTo>
                    <a:pt x="787" y="420"/>
                  </a:lnTo>
                  <a:lnTo>
                    <a:pt x="779" y="468"/>
                  </a:lnTo>
                  <a:lnTo>
                    <a:pt x="773" y="492"/>
                  </a:lnTo>
                  <a:lnTo>
                    <a:pt x="766" y="519"/>
                  </a:lnTo>
                  <a:lnTo>
                    <a:pt x="774" y="518"/>
                  </a:lnTo>
                  <a:lnTo>
                    <a:pt x="781" y="519"/>
                  </a:lnTo>
                  <a:lnTo>
                    <a:pt x="790" y="521"/>
                  </a:lnTo>
                  <a:lnTo>
                    <a:pt x="797" y="525"/>
                  </a:lnTo>
                  <a:lnTo>
                    <a:pt x="803" y="532"/>
                  </a:lnTo>
                  <a:lnTo>
                    <a:pt x="808" y="540"/>
                  </a:lnTo>
                  <a:lnTo>
                    <a:pt x="811" y="552"/>
                  </a:lnTo>
                  <a:lnTo>
                    <a:pt x="813" y="566"/>
                  </a:lnTo>
                  <a:lnTo>
                    <a:pt x="814" y="583"/>
                  </a:lnTo>
                  <a:lnTo>
                    <a:pt x="812" y="605"/>
                  </a:lnTo>
                  <a:lnTo>
                    <a:pt x="807" y="630"/>
                  </a:lnTo>
                  <a:lnTo>
                    <a:pt x="800" y="658"/>
                  </a:lnTo>
                  <a:lnTo>
                    <a:pt x="791" y="690"/>
                  </a:lnTo>
                  <a:lnTo>
                    <a:pt x="780" y="716"/>
                  </a:lnTo>
                  <a:lnTo>
                    <a:pt x="771" y="736"/>
                  </a:lnTo>
                  <a:lnTo>
                    <a:pt x="763" y="752"/>
                  </a:lnTo>
                  <a:lnTo>
                    <a:pt x="755" y="763"/>
                  </a:lnTo>
                  <a:lnTo>
                    <a:pt x="747" y="771"/>
                  </a:lnTo>
                  <a:lnTo>
                    <a:pt x="738" y="775"/>
                  </a:lnTo>
                  <a:lnTo>
                    <a:pt x="732" y="777"/>
                  </a:lnTo>
                  <a:lnTo>
                    <a:pt x="725" y="808"/>
                  </a:lnTo>
                  <a:lnTo>
                    <a:pt x="716" y="839"/>
                  </a:lnTo>
                  <a:lnTo>
                    <a:pt x="703" y="870"/>
                  </a:lnTo>
                  <a:lnTo>
                    <a:pt x="687" y="901"/>
                  </a:lnTo>
                  <a:lnTo>
                    <a:pt x="668" y="932"/>
                  </a:lnTo>
                  <a:lnTo>
                    <a:pt x="645" y="962"/>
                  </a:lnTo>
                  <a:lnTo>
                    <a:pt x="621" y="989"/>
                  </a:lnTo>
                  <a:lnTo>
                    <a:pt x="593" y="1015"/>
                  </a:lnTo>
                  <a:lnTo>
                    <a:pt x="563" y="1038"/>
                  </a:lnTo>
                  <a:lnTo>
                    <a:pt x="529" y="1057"/>
                  </a:lnTo>
                  <a:lnTo>
                    <a:pt x="494" y="1072"/>
                  </a:lnTo>
                  <a:lnTo>
                    <a:pt x="459" y="1083"/>
                  </a:lnTo>
                  <a:lnTo>
                    <a:pt x="424" y="1087"/>
                  </a:lnTo>
                  <a:lnTo>
                    <a:pt x="389" y="1088"/>
                  </a:lnTo>
                  <a:lnTo>
                    <a:pt x="354" y="1083"/>
                  </a:lnTo>
                  <a:lnTo>
                    <a:pt x="319" y="1072"/>
                  </a:lnTo>
                  <a:lnTo>
                    <a:pt x="283" y="1058"/>
                  </a:lnTo>
                  <a:lnTo>
                    <a:pt x="249" y="1039"/>
                  </a:lnTo>
                  <a:lnTo>
                    <a:pt x="219" y="1016"/>
                  </a:lnTo>
                  <a:lnTo>
                    <a:pt x="191" y="990"/>
                  </a:lnTo>
                  <a:lnTo>
                    <a:pt x="167" y="963"/>
                  </a:lnTo>
                  <a:lnTo>
                    <a:pt x="144" y="933"/>
                  </a:lnTo>
                  <a:lnTo>
                    <a:pt x="126" y="902"/>
                  </a:lnTo>
                  <a:lnTo>
                    <a:pt x="110" y="871"/>
                  </a:lnTo>
                  <a:lnTo>
                    <a:pt x="97" y="840"/>
                  </a:lnTo>
                  <a:lnTo>
                    <a:pt x="88" y="808"/>
                  </a:lnTo>
                  <a:lnTo>
                    <a:pt x="82" y="778"/>
                  </a:lnTo>
                  <a:lnTo>
                    <a:pt x="75" y="776"/>
                  </a:lnTo>
                  <a:lnTo>
                    <a:pt x="67" y="771"/>
                  </a:lnTo>
                  <a:lnTo>
                    <a:pt x="59" y="764"/>
                  </a:lnTo>
                  <a:lnTo>
                    <a:pt x="50" y="753"/>
                  </a:lnTo>
                  <a:lnTo>
                    <a:pt x="42" y="736"/>
                  </a:lnTo>
                  <a:lnTo>
                    <a:pt x="33" y="717"/>
                  </a:lnTo>
                  <a:lnTo>
                    <a:pt x="23" y="691"/>
                  </a:lnTo>
                  <a:lnTo>
                    <a:pt x="14" y="659"/>
                  </a:lnTo>
                  <a:lnTo>
                    <a:pt x="6" y="631"/>
                  </a:lnTo>
                  <a:lnTo>
                    <a:pt x="2" y="605"/>
                  </a:lnTo>
                  <a:lnTo>
                    <a:pt x="0" y="584"/>
                  </a:lnTo>
                  <a:lnTo>
                    <a:pt x="0" y="567"/>
                  </a:lnTo>
                  <a:lnTo>
                    <a:pt x="2" y="553"/>
                  </a:lnTo>
                  <a:lnTo>
                    <a:pt x="6" y="541"/>
                  </a:lnTo>
                  <a:lnTo>
                    <a:pt x="11" y="533"/>
                  </a:lnTo>
                  <a:lnTo>
                    <a:pt x="17" y="526"/>
                  </a:lnTo>
                  <a:lnTo>
                    <a:pt x="24" y="522"/>
                  </a:lnTo>
                  <a:lnTo>
                    <a:pt x="32" y="520"/>
                  </a:lnTo>
                  <a:lnTo>
                    <a:pt x="40" y="519"/>
                  </a:lnTo>
                  <a:lnTo>
                    <a:pt x="48" y="519"/>
                  </a:lnTo>
                  <a:lnTo>
                    <a:pt x="40" y="493"/>
                  </a:lnTo>
                  <a:lnTo>
                    <a:pt x="35" y="468"/>
                  </a:lnTo>
                  <a:lnTo>
                    <a:pt x="27" y="424"/>
                  </a:lnTo>
                  <a:lnTo>
                    <a:pt x="24" y="383"/>
                  </a:lnTo>
                  <a:lnTo>
                    <a:pt x="26" y="342"/>
                  </a:lnTo>
                  <a:lnTo>
                    <a:pt x="34" y="304"/>
                  </a:lnTo>
                  <a:lnTo>
                    <a:pt x="44" y="270"/>
                  </a:lnTo>
                  <a:lnTo>
                    <a:pt x="56" y="238"/>
                  </a:lnTo>
                  <a:lnTo>
                    <a:pt x="71" y="209"/>
                  </a:lnTo>
                  <a:lnTo>
                    <a:pt x="89" y="182"/>
                  </a:lnTo>
                  <a:lnTo>
                    <a:pt x="108" y="157"/>
                  </a:lnTo>
                  <a:lnTo>
                    <a:pt x="130" y="134"/>
                  </a:lnTo>
                  <a:lnTo>
                    <a:pt x="157" y="108"/>
                  </a:lnTo>
                  <a:lnTo>
                    <a:pt x="187" y="83"/>
                  </a:lnTo>
                  <a:lnTo>
                    <a:pt x="218" y="62"/>
                  </a:lnTo>
                  <a:lnTo>
                    <a:pt x="244" y="44"/>
                  </a:lnTo>
                  <a:lnTo>
                    <a:pt x="273" y="29"/>
                  </a:lnTo>
                  <a:lnTo>
                    <a:pt x="304" y="16"/>
                  </a:lnTo>
                  <a:lnTo>
                    <a:pt x="328" y="9"/>
                  </a:lnTo>
                  <a:lnTo>
                    <a:pt x="355" y="4"/>
                  </a:lnTo>
                  <a:lnTo>
                    <a:pt x="382" y="1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43930" y="703155"/>
            <a:ext cx="1053594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国外企业引用情况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9361" y="2952940"/>
            <a:ext cx="3886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https://corporate.epson/en/investors/publications/pdf/integrated-report/epson_ir2024_10_e.pdf</a:t>
            </a:r>
            <a:endParaRPr lang="en-US" altLang="zh-CN" sz="1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30" y="1056544"/>
            <a:ext cx="1723810" cy="5428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014" y="1599401"/>
            <a:ext cx="3704762" cy="122857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090" y="846644"/>
            <a:ext cx="1049842" cy="65955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624090" y="2952939"/>
            <a:ext cx="3886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https://ssl.pstatic.net/imgstock/upload/research/company/1681948865871.pdf</a:t>
            </a:r>
            <a:endParaRPr lang="en-US" altLang="zh-CN" sz="12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85" y="1007455"/>
            <a:ext cx="2555691" cy="194548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657" y="3510632"/>
            <a:ext cx="1780952" cy="72381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61140" y="5924012"/>
            <a:ext cx="4322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https://pubs.usgs.gov/myb/vol1/2021/myb1-2021-gallium.pdf</a:t>
            </a:r>
            <a:endParaRPr lang="en-US" altLang="zh-CN" sz="10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589" y="4477298"/>
            <a:ext cx="3390476" cy="5238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4881" y="4234442"/>
            <a:ext cx="2159895" cy="15886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845" y="3513028"/>
            <a:ext cx="1419440" cy="359509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405954" y="5924012"/>
            <a:ext cx="5143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https://www.edge-ai-vision.com/wp-content/uploads/2021/05/ET082_Khona_Xilinx.pdf</a:t>
            </a:r>
            <a:endParaRPr lang="en-US" altLang="zh-CN" sz="1000" dirty="0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6470" y="4237712"/>
            <a:ext cx="5264951" cy="1449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5c8a5d1e19d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210300"/>
            <a:ext cx="121920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 rot="10800000">
            <a:off x="2795270" y="3325767"/>
            <a:ext cx="5747385" cy="1173480"/>
            <a:chOff x="4041058" y="2094119"/>
            <a:chExt cx="4336026" cy="190254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041058" y="2153265"/>
              <a:ext cx="4336026" cy="0"/>
            </a:xfrm>
            <a:prstGeom prst="line">
              <a:avLst/>
            </a:prstGeom>
            <a:ln w="76200">
              <a:solidFill>
                <a:srgbClr val="056D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rot="5400000">
              <a:off x="7390893" y="3045389"/>
              <a:ext cx="1902540" cy="0"/>
            </a:xfrm>
            <a:prstGeom prst="line">
              <a:avLst/>
            </a:prstGeom>
            <a:ln w="76200">
              <a:solidFill>
                <a:srgbClr val="056D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2830195" y="1054372"/>
            <a:ext cx="5747385" cy="1236980"/>
            <a:chOff x="4041058" y="2094119"/>
            <a:chExt cx="4336026" cy="190254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041058" y="2153265"/>
              <a:ext cx="4336026" cy="0"/>
            </a:xfrm>
            <a:prstGeom prst="line">
              <a:avLst/>
            </a:prstGeom>
            <a:ln w="76200">
              <a:solidFill>
                <a:srgbClr val="056D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5400000">
              <a:off x="7390893" y="3045389"/>
              <a:ext cx="1902540" cy="0"/>
            </a:xfrm>
            <a:prstGeom prst="line">
              <a:avLst/>
            </a:prstGeom>
            <a:ln w="76200">
              <a:solidFill>
                <a:srgbClr val="056D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716915" y="1866537"/>
            <a:ext cx="9167495" cy="1915160"/>
          </a:xfrm>
          <a:prstGeom prst="rect">
            <a:avLst/>
          </a:prstGeom>
          <a:ln w="1587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cs typeface="+mn-ea"/>
                <a:sym typeface="+mn-lt"/>
              </a:rPr>
              <a:t>  感谢您的观看</a:t>
            </a:r>
            <a:endParaRPr lang="zh-CN" altLang="en-US" sz="60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6000" b="1" dirty="0">
                <a:solidFill>
                  <a:schemeClr val="tx1"/>
                </a:solidFill>
                <a:cs typeface="+mn-ea"/>
                <a:sym typeface="+mn-lt"/>
              </a:rPr>
              <a:t>THANKS</a:t>
            </a:r>
            <a:endParaRPr lang="en-US" altLang="zh-CN" sz="6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4" y="176007"/>
            <a:ext cx="1781585" cy="85176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30299" y="4635500"/>
            <a:ext cx="9753601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联系人：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咨询热线：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4006068865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、邮箱：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market@qyresearch.com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商务微信号：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176- 7575 -2412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150 -1303- 8387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181-2742-1474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130-0513-4463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</p:sld>
</file>

<file path=ppt/tags/tag1.xml><?xml version="1.0" encoding="utf-8"?>
<p:tagLst xmlns:p="http://schemas.openxmlformats.org/presentationml/2006/main">
  <p:tag name="MH" val="20160203101803"/>
  <p:tag name="MH_LIBRARY" val="GRAPHIC"/>
  <p:tag name="MH_TYPE" val="Other"/>
  <p:tag name="MH_ORDER" val="2"/>
</p:tagLst>
</file>

<file path=ppt/tags/tag2.xml><?xml version="1.0" encoding="utf-8"?>
<p:tagLst xmlns:p="http://schemas.openxmlformats.org/presentationml/2006/main">
  <p:tag name="MH" val="20160203101803"/>
  <p:tag name="MH_LIBRARY" val="GRAPHIC"/>
  <p:tag name="MH_TYPE" val="Title"/>
  <p:tag name="MH_ORDER" val="1"/>
</p:tagLst>
</file>

<file path=ppt/tags/tag3.xml><?xml version="1.0" encoding="utf-8"?>
<p:tagLst xmlns:p="http://schemas.openxmlformats.org/presentationml/2006/main">
  <p:tag name="MH" val="20160203101803"/>
  <p:tag name="MH_LIBRARY" val="GRAPHIC"/>
  <p:tag name="MH_TYPE" val="Other"/>
  <p:tag name="MH_ORDER" val="2"/>
</p:tagLst>
</file>

<file path=ppt/tags/tag4.xml><?xml version="1.0" encoding="utf-8"?>
<p:tagLst xmlns:p="http://schemas.openxmlformats.org/presentationml/2006/main">
  <p:tag name="MH" val="20160203101803"/>
  <p:tag name="MH_LIBRARY" val="GRAPHIC"/>
  <p:tag name="MH_TYPE" val="Title"/>
  <p:tag name="MH_ORDER" val="1"/>
</p:tagLst>
</file>

<file path=ppt/tags/tag5.xml><?xml version="1.0" encoding="utf-8"?>
<p:tagLst xmlns:p="http://schemas.openxmlformats.org/presentationml/2006/main">
  <p:tag name="MH" val="20160203101803"/>
  <p:tag name="MH_LIBRARY" val="GRAPHIC"/>
  <p:tag name="MH_TYPE" val="Other"/>
  <p:tag name="MH_ORDER" val="2"/>
</p:tagLst>
</file>

<file path=ppt/tags/tag6.xml><?xml version="1.0" encoding="utf-8"?>
<p:tagLst xmlns:p="http://schemas.openxmlformats.org/presentationml/2006/main">
  <p:tag name="MH" val="20160203101803"/>
  <p:tag name="MH_LIBRARY" val="GRAPHIC"/>
  <p:tag name="MH_TYPE" val="Title"/>
  <p:tag name="MH_ORDER" val="1"/>
</p:tagLst>
</file>

<file path=ppt/tags/tag7.xml><?xml version="1.0" encoding="utf-8"?>
<p:tagLst xmlns:p="http://schemas.openxmlformats.org/presentationml/2006/main">
  <p:tag name="MH" val="20160203101803"/>
  <p:tag name="MH_LIBRARY" val="GRAPHIC"/>
  <p:tag name="MH_TYPE" val="Other"/>
  <p:tag name="MH_ORDER" val="2"/>
</p:tagLst>
</file>

<file path=ppt/tags/tag8.xml><?xml version="1.0" encoding="utf-8"?>
<p:tagLst xmlns:p="http://schemas.openxmlformats.org/presentationml/2006/main">
  <p:tag name="MH" val="20160203101803"/>
  <p:tag name="MH_LIBRARY" val="GRAPHIC"/>
  <p:tag name="MH_TYPE" val="Title"/>
  <p:tag name="MH_ORDER" val="1"/>
</p:tagLst>
</file>

<file path=ppt/tags/tag9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0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1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2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3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4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5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6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7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8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19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20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21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22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23.xml><?xml version="1.0" encoding="utf-8"?>
<p:tagLst xmlns:p="http://schemas.openxmlformats.org/presentationml/2006/main">
  <p:tag name="KSO_WM_DIAGRAM_VIRTUALLY_FRAME" val="{&quot;height&quot;:358.4422047244094,&quot;left&quot;:52.66763779527558,&quot;top&quot;:132.95787401574802,&quot;width&quot;:853.4720472440944}"/>
</p:tagLst>
</file>

<file path=ppt/tags/tag24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25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26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27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28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29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0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1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2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3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4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5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6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7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8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39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40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41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42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43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44.xml><?xml version="1.0" encoding="utf-8"?>
<p:tagLst xmlns:p="http://schemas.openxmlformats.org/presentationml/2006/main">
  <p:tag name="KSO_WM_DIAGRAM_VIRTUALLY_FRAME" val="{&quot;height&quot;:315.2,&quot;left&quot;:146.24992125984252,&quot;top&quot;:127.5,&quot;width&quot;:662.8801574803149}"/>
</p:tagLst>
</file>

<file path=ppt/tags/tag45.xml><?xml version="1.0" encoding="utf-8"?>
<p:tagLst xmlns:p="http://schemas.openxmlformats.org/presentationml/2006/main">
  <p:tag name="COMMONDATA" val="eyJoZGlkIjoiY2Q5NTdkYzk4ODYwNzlkOTQ0NDQyNjQ2NmE0ZjM4ODQifQ=="/>
  <p:tag name="KSO_WPP_MARK_KEY" val="f8b1da81-88b4-4242-9c4d-020596d19e5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265FC"/>
      </a:accent1>
      <a:accent2>
        <a:srgbClr val="0593EB"/>
      </a:accent2>
      <a:accent3>
        <a:srgbClr val="0483EC"/>
      </a:accent3>
      <a:accent4>
        <a:srgbClr val="037EE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7171</Words>
  <Application>WPS 演示</Application>
  <PresentationFormat>宽屏</PresentationFormat>
  <Paragraphs>1071</Paragraphs>
  <Slides>30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52" baseType="lpstr">
      <vt:lpstr>Arial</vt:lpstr>
      <vt:lpstr>宋体</vt:lpstr>
      <vt:lpstr>Wingdings</vt:lpstr>
      <vt:lpstr>Times New Roman</vt:lpstr>
      <vt:lpstr>微软雅黑</vt:lpstr>
      <vt:lpstr>微软雅黑 Light</vt:lpstr>
      <vt:lpstr>Impact</vt:lpstr>
      <vt:lpstr>Cascadia Code ExtraLight</vt:lpstr>
      <vt:lpstr>Segoe Print</vt:lpstr>
      <vt:lpstr>等线</vt:lpstr>
      <vt:lpstr>Source Han Sans CN Bold</vt:lpstr>
      <vt:lpstr>Tw Cen MT Condensed Extra Bold</vt:lpstr>
      <vt:lpstr>Source Han Sans</vt:lpstr>
      <vt:lpstr>OPPOSans H</vt:lpstr>
      <vt:lpstr>Arial Unicode MS</vt:lpstr>
      <vt:lpstr>Cascadia Code</vt:lpstr>
      <vt:lpstr>Book Antiqua</vt:lpstr>
      <vt:lpstr>Calibri Light</vt:lpstr>
      <vt:lpstr>Cambria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素材来源网站当图网-www.99ppt.com</dc:title>
  <dc:creator>素材来源网站当图网-www.99ppt.com</dc:creator>
  <dc:description>素材来源网站当图网-www.99ppt.com</dc:description>
  <dc:subject>素材来源网站当图网-www.99ppt.com</dc:subject>
  <cp:lastModifiedBy>Administrator</cp:lastModifiedBy>
  <cp:revision>860</cp:revision>
  <dcterms:created xsi:type="dcterms:W3CDTF">2018-12-17T15:24:00Z</dcterms:created>
  <dcterms:modified xsi:type="dcterms:W3CDTF">2025-06-09T07:22:53Z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208EC7EAB79645FEACA4C11CA2A408FE_13</vt:lpwstr>
  </property>
  <property fmtid="{D5CDD505-2E9C-101B-9397-08002B2CF9AE}" pid="3" name="KSOProductBuildVer">
    <vt:lpwstr>2052-12.1.0.20784</vt:lpwstr>
  </property>
</Properties>
</file>