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967" r:id="rId1"/>
    <p:sldMasterId id="2147499004" r:id="rId2"/>
  </p:sldMasterIdLst>
  <p:notesMasterIdLst>
    <p:notesMasterId r:id="rId3"/>
  </p:notesMasterIdLst>
  <p:sldIdLst>
    <p:sldId id="7629" r:id="rId4"/>
    <p:sldId id="7634" r:id="rId5"/>
    <p:sldId id="7638" r:id="rId6"/>
    <p:sldId id="7641" r:id="rId7"/>
    <p:sldId id="7647" r:id="rId9"/>
    <p:sldId id="7650" r:id="rId10"/>
    <p:sldId id="7653" r:id="rId11"/>
    <p:sldId id="7656" r:id="rId12"/>
    <p:sldId id="7659" r:id="rId13"/>
    <p:sldId id="7665" r:id="rId15"/>
    <p:sldId id="7668" r:id="rId16"/>
    <p:sldId id="7671" r:id="rId17"/>
    <p:sldId id="7674" r:id="rId18"/>
    <p:sldId id="7677" r:id="rId19"/>
    <p:sldId id="7683" r:id="rId21"/>
    <p:sldId id="7686" r:id="rId22"/>
    <p:sldId id="7689" r:id="rId23"/>
    <p:sldId id="7692" r:id="rId24"/>
    <p:sldId id="7695" r:id="rId25"/>
    <p:sldId id="7698" r:id="rId26"/>
    <p:sldId id="7704" r:id="rId28"/>
    <p:sldId id="7707" r:id="rId29"/>
    <p:sldId id="7710" r:id="rId30"/>
    <p:sldId id="7713" r:id="rId31"/>
    <p:sldId id="7716" r:id="rId32"/>
    <p:sldId id="7722" r:id="rId34"/>
    <p:sldId id="7725" r:id="rId35"/>
    <p:sldId id="7728" r:id="rId36"/>
    <p:sldId id="7731" r:id="rId37"/>
    <p:sldId id="7734" r:id="rId38"/>
    <p:sldId id="7740" r:id="rId40"/>
    <p:sldId id="7743" r:id="rId41"/>
    <p:sldId id="7746" r:id="rId42"/>
    <p:sldId id="7749" r:id="rId43"/>
    <p:sldId id="7753" r:id="rId4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tableStyles" Target="tableStyles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968" r:id="rId1"/>
    <p:sldLayoutId id="2147498969" r:id="rId2"/>
    <p:sldLayoutId id="2147498970" r:id="rId3"/>
    <p:sldLayoutId id="2147498971" r:id="rId4"/>
    <p:sldLayoutId id="2147498972" r:id="rId5"/>
    <p:sldLayoutId id="2147498973" r:id="rId6"/>
    <p:sldLayoutId id="2147498974" r:id="rId7"/>
    <p:sldLayoutId id="2147498975" r:id="rId8"/>
    <p:sldLayoutId id="2147498976" r:id="rId9"/>
    <p:sldLayoutId id="2147498977" r:id="rId10"/>
    <p:sldLayoutId id="21474989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9005" r:id="rId1"/>
    <p:sldLayoutId id="2147499006" r:id="rId2"/>
    <p:sldLayoutId id="2147499007" r:id="rId3"/>
    <p:sldLayoutId id="2147499008" r:id="rId4"/>
    <p:sldLayoutId id="2147499009" r:id="rId5"/>
    <p:sldLayoutId id="2147499010" r:id="rId6"/>
    <p:sldLayoutId id="2147499011" r:id="rId7"/>
    <p:sldLayoutId id="2147499012" r:id="rId8"/>
    <p:sldLayoutId id="2147499013" r:id="rId9"/>
    <p:sldLayoutId id="2147499014" r:id="rId10"/>
    <p:sldLayoutId id="21474990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tags" Target="../tags/tag160.xml"/><Relationship Id="rId14" Type="http://schemas.openxmlformats.org/officeDocument/2006/relationships/tags" Target="../tags/tag161.xml"/><Relationship Id="rId15" Type="http://schemas.openxmlformats.org/officeDocument/2006/relationships/tags" Target="../tags/tag162.xml"/><Relationship Id="rId16" Type="http://schemas.openxmlformats.org/officeDocument/2006/relationships/tags" Target="../tags/tag163.xml"/><Relationship Id="rId17" Type="http://schemas.openxmlformats.org/officeDocument/2006/relationships/tags" Target="../tags/tag164.xml"/><Relationship Id="rId18" Type="http://schemas.openxmlformats.org/officeDocument/2006/relationships/tags" Target="../tags/tag165.xml"/><Relationship Id="rId19" Type="http://schemas.openxmlformats.org/officeDocument/2006/relationships/tags" Target="../tags/tag166.xml"/><Relationship Id="rId20" Type="http://schemas.openxmlformats.org/officeDocument/2006/relationships/tags" Target="../tags/tag167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tags" Target="../tags/tag278.xml"/><Relationship Id="rId22" Type="http://schemas.openxmlformats.org/officeDocument/2006/relationships/tags" Target="../tags/tag279.xml"/><Relationship Id="rId23" Type="http://schemas.openxmlformats.org/officeDocument/2006/relationships/tags" Target="../tags/tag280.xml"/><Relationship Id="rId24" Type="http://schemas.openxmlformats.org/officeDocument/2006/relationships/tags" Target="../tags/tag281.xml"/><Relationship Id="rId25" Type="http://schemas.openxmlformats.org/officeDocument/2006/relationships/tags" Target="../tags/tag282.xml"/><Relationship Id="rId26" Type="http://schemas.openxmlformats.org/officeDocument/2006/relationships/tags" Target="../tags/tag283.xml"/><Relationship Id="rId27" Type="http://schemas.openxmlformats.org/officeDocument/2006/relationships/tags" Target="../tags/tag284.xml"/><Relationship Id="rId28" Type="http://schemas.openxmlformats.org/officeDocument/2006/relationships/tags" Target="../tags/tag285.xml"/><Relationship Id="rId29" Type="http://schemas.openxmlformats.org/officeDocument/2006/relationships/tags" Target="../tags/tag286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tags" Target="../tags/tag299.xml"/><Relationship Id="rId14" Type="http://schemas.openxmlformats.org/officeDocument/2006/relationships/tags" Target="../tags/tag300.xml"/><Relationship Id="rId15" Type="http://schemas.openxmlformats.org/officeDocument/2006/relationships/tags" Target="../tags/tag301.xml"/><Relationship Id="rId16" Type="http://schemas.openxmlformats.org/officeDocument/2006/relationships/tags" Target="../tags/tag302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tags" Target="../tags/tag375.xml"/><Relationship Id="rId14" Type="http://schemas.openxmlformats.org/officeDocument/2006/relationships/tags" Target="../tags/tag376.xml"/><Relationship Id="rId15" Type="http://schemas.openxmlformats.org/officeDocument/2006/relationships/tags" Target="../tags/tag377.xml"/><Relationship Id="rId16" Type="http://schemas.openxmlformats.org/officeDocument/2006/relationships/tags" Target="../tags/tag378.xml"/><Relationship Id="rId17" Type="http://schemas.openxmlformats.org/officeDocument/2006/relationships/tags" Target="../tags/tag379.xml"/><Relationship Id="rId18" Type="http://schemas.openxmlformats.org/officeDocument/2006/relationships/tags" Target="../tags/tag380.xml"/><Relationship Id="rId19" Type="http://schemas.openxmlformats.org/officeDocument/2006/relationships/tags" Target="../tags/tag381.xml"/><Relationship Id="rId20" Type="http://schemas.openxmlformats.org/officeDocument/2006/relationships/tags" Target="../tags/tag382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9.xml"/><Relationship Id="rId2" Type="http://schemas.openxmlformats.org/officeDocument/2006/relationships/tags" Target="../tags/tag400.xml"/><Relationship Id="rId3" Type="http://schemas.openxmlformats.org/officeDocument/2006/relationships/tags" Target="../tags/tag401.xml"/><Relationship Id="rId4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tags" Target="../tags/tag405.xml"/><Relationship Id="rId5" Type="http://schemas.openxmlformats.org/officeDocument/2006/relationships/tags" Target="../tags/tag406.xml"/><Relationship Id="rId6" Type="http://schemas.openxmlformats.org/officeDocument/2006/relationships/tags" Target="../tags/tag407.xml"/><Relationship Id="rId7" Type="http://schemas.openxmlformats.org/officeDocument/2006/relationships/tags" Target="../tags/tag408.xml"/><Relationship Id="rId8" Type="http://schemas.openxmlformats.org/officeDocument/2006/relationships/tags" Target="../tags/tag409.xml"/><Relationship Id="rId9" Type="http://schemas.openxmlformats.org/officeDocument/2006/relationships/tags" Target="../tags/tag410.xml"/><Relationship Id="rId10" Type="http://schemas.openxmlformats.org/officeDocument/2006/relationships/tags" Target="../tags/tag411.xml"/><Relationship Id="rId11" Type="http://schemas.openxmlformats.org/officeDocument/2006/relationships/tags" Target="../tags/tag412.xml"/><Relationship Id="rId12" Type="http://schemas.openxmlformats.org/officeDocument/2006/relationships/tags" Target="../tags/tag413.xml"/><Relationship Id="rId13" Type="http://schemas.openxmlformats.org/officeDocument/2006/relationships/tags" Target="../tags/tag414.xml"/><Relationship Id="rId14" Type="http://schemas.openxmlformats.org/officeDocument/2006/relationships/tags" Target="../tags/tag415.xml"/><Relationship Id="rId15" Type="http://schemas.openxmlformats.org/officeDocument/2006/relationships/tags" Target="../tags/tag416.xml"/><Relationship Id="rId16" Type="http://schemas.openxmlformats.org/officeDocument/2006/relationships/tags" Target="../tags/tag417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tags" Target="../tags/tag430.xml"/><Relationship Id="rId14" Type="http://schemas.openxmlformats.org/officeDocument/2006/relationships/tags" Target="../tags/tag431.xml"/><Relationship Id="rId15" Type="http://schemas.openxmlformats.org/officeDocument/2006/relationships/tags" Target="../tags/tag432.xml"/><Relationship Id="rId16" Type="http://schemas.openxmlformats.org/officeDocument/2006/relationships/tags" Target="../tags/tag433.xml"/><Relationship Id="rId17" Type="http://schemas.openxmlformats.org/officeDocument/2006/relationships/tags" Target="../tags/tag434.xml"/><Relationship Id="rId18" Type="http://schemas.openxmlformats.org/officeDocument/2006/relationships/tags" Target="../tags/tag435.xml"/><Relationship Id="rId19" Type="http://schemas.openxmlformats.org/officeDocument/2006/relationships/tags" Target="../tags/tag436.xml"/><Relationship Id="rId20" Type="http://schemas.openxmlformats.org/officeDocument/2006/relationships/tags" Target="../tags/tag437.xml"/><Relationship Id="rId21" Type="http://schemas.openxmlformats.org/officeDocument/2006/relationships/tags" Target="../tags/tag438.xml"/><Relationship Id="rId22" Type="http://schemas.openxmlformats.org/officeDocument/2006/relationships/tags" Target="../tags/tag439.xml"/><Relationship Id="rId23" Type="http://schemas.openxmlformats.org/officeDocument/2006/relationships/tags" Target="../tags/tag440.xml"/><Relationship Id="rId24" Type="http://schemas.openxmlformats.org/officeDocument/2006/relationships/tags" Target="../tags/tag441.xml"/><Relationship Id="rId25" Type="http://schemas.openxmlformats.org/officeDocument/2006/relationships/tags" Target="../tags/tag442.xml"/><Relationship Id="rId26" Type="http://schemas.openxmlformats.org/officeDocument/2006/relationships/tags" Target="../tags/tag443.xml"/><Relationship Id="rId27" Type="http://schemas.openxmlformats.org/officeDocument/2006/relationships/tags" Target="../tags/tag444.xml"/><Relationship Id="rId28" Type="http://schemas.openxmlformats.org/officeDocument/2006/relationships/tags" Target="../tags/tag445.xml"/><Relationship Id="rId29" Type="http://schemas.openxmlformats.org/officeDocument/2006/relationships/tags" Target="../tags/tag446.xml"/><Relationship Id="rId30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7.xml"/><Relationship Id="rId2" Type="http://schemas.openxmlformats.org/officeDocument/2006/relationships/tags" Target="../tags/tag448.xml"/><Relationship Id="rId3" Type="http://schemas.openxmlformats.org/officeDocument/2006/relationships/tags" Target="../tags/tag449.xml"/><Relationship Id="rId4" Type="http://schemas.openxmlformats.org/officeDocument/2006/relationships/tags" Target="../tags/tag450.xml"/><Relationship Id="rId5" Type="http://schemas.openxmlformats.org/officeDocument/2006/relationships/tags" Target="../tags/tag451.xml"/><Relationship Id="rId6" Type="http://schemas.openxmlformats.org/officeDocument/2006/relationships/tags" Target="../tags/tag452.xml"/><Relationship Id="rId7" Type="http://schemas.openxmlformats.org/officeDocument/2006/relationships/tags" Target="../tags/tag453.xml"/><Relationship Id="rId8" Type="http://schemas.openxmlformats.org/officeDocument/2006/relationships/tags" Target="../tags/tag454.xml"/><Relationship Id="rId9" Type="http://schemas.openxmlformats.org/officeDocument/2006/relationships/tags" Target="../tags/tag455.xml"/><Relationship Id="rId10" Type="http://schemas.openxmlformats.org/officeDocument/2006/relationships/tags" Target="../tags/tag456.xml"/><Relationship Id="rId11" Type="http://schemas.openxmlformats.org/officeDocument/2006/relationships/tags" Target="../tags/tag457.xml"/><Relationship Id="rId12" Type="http://schemas.openxmlformats.org/officeDocument/2006/relationships/tags" Target="../tags/tag458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59.xml"/><Relationship Id="rId2" Type="http://schemas.openxmlformats.org/officeDocument/2006/relationships/tags" Target="../tags/tag460.xml"/><Relationship Id="rId3" Type="http://schemas.openxmlformats.org/officeDocument/2006/relationships/tags" Target="../tags/tag461.xml"/><Relationship Id="rId4" Type="http://schemas.openxmlformats.org/officeDocument/2006/relationships/tags" Target="../tags/tag462.xml"/><Relationship Id="rId5" Type="http://schemas.openxmlformats.org/officeDocument/2006/relationships/tags" Target="../tags/tag463.xml"/><Relationship Id="rId6" Type="http://schemas.openxmlformats.org/officeDocument/2006/relationships/tags" Target="../tags/tag464.xml"/><Relationship Id="rId7" Type="http://schemas.openxmlformats.org/officeDocument/2006/relationships/tags" Target="../tags/tag465.xml"/><Relationship Id="rId8" Type="http://schemas.openxmlformats.org/officeDocument/2006/relationships/tags" Target="../tags/tag466.xml"/><Relationship Id="rId9" Type="http://schemas.openxmlformats.org/officeDocument/2006/relationships/tags" Target="../tags/tag467.xml"/><Relationship Id="rId10" Type="http://schemas.openxmlformats.org/officeDocument/2006/relationships/tags" Target="../tags/tag468.xml"/><Relationship Id="rId11" Type="http://schemas.openxmlformats.org/officeDocument/2006/relationships/tags" Target="../tags/tag469.xml"/><Relationship Id="rId12" Type="http://schemas.openxmlformats.org/officeDocument/2006/relationships/tags" Target="../tags/tag470.xml"/><Relationship Id="rId13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71.xml"/><Relationship Id="rId2" Type="http://schemas.openxmlformats.org/officeDocument/2006/relationships/tags" Target="../tags/tag472.xml"/><Relationship Id="rId3" Type="http://schemas.openxmlformats.org/officeDocument/2006/relationships/tags" Target="../tags/tag47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企业管理的客户关系管理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客户关系管理的重要性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客户关系管理的核心内容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客户关系管理的实施步骤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客户关系管理的应用场景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客户关系管理的挑战与对策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客户关系管理的重要性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提升客户满意度</a:t>
            </a:r>
            <a:endParaRPr altLang="en-US" lang="zh-CN"/>
          </a:p>
        </p:txBody>
      </p:sp>
      <p:sp>
        <p:nvSpPr>
          <p:cNvPr id="10489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客户满意度是企业管理的重要指标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提升客户满意度有助于提高企业品牌形象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提升客户满意度有助于提高员工满意度和忠诚度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提升客户满意度有助于增加企业市场份额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增强客户忠诚度</a:t>
            </a:r>
            <a:endParaRPr altLang="en-US" lang="zh-CN"/>
          </a:p>
        </p:txBody>
      </p:sp>
      <p:sp>
        <p:nvSpPr>
          <p:cNvPr id="10490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建立长期关系：通过提供优质服务和产品，与客户建立长期稳定的合作关系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了解客户需求：深入了解客户的需求和偏好，提供个性化的服务和产品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及时响应：快速响应客户的投诉和问题，提高客户满意度和信任度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持续改进：不断优化服务和产品，满足客户不断变化的需求，提高客户忠诚度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促进业务增长</a:t>
            </a:r>
            <a:endParaRPr altLang="en-US" lang="zh-CN"/>
          </a:p>
        </p:txBody>
      </p:sp>
      <p:sp>
        <p:nvSpPr>
          <p:cNvPr id="10491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提升客户满意度和忠诚度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增加销售收入和市场份额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提高企业竞争力和品牌形象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降低客户流失率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优化资源配置</a:t>
            </a:r>
            <a:endParaRPr altLang="en-US" lang="zh-CN"/>
          </a:p>
        </p:txBody>
      </p:sp>
      <p:sp>
        <p:nvSpPr>
          <p:cNvPr id="104917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降低企业成本：通过有效的客户关系管理，企业可以优化资源配置，降低运营成本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提高客户满意度：通过了解客户需求，提供个性化服务，提高客户满意度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增强企业竞争力：通过客户关系管理，企业可以更好地了解市场和客户需求，从而制定更有效的营销策略，增强企业竞争力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促进企业可持续发展：通过客户关系管理，企业可以建立长期稳定的客户关系，为企业的可持续发展奠定基础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3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客户关系管理的核心内容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客户信息管理</a:t>
            </a:r>
            <a:endParaRPr altLang="en-US" lang="zh-CN"/>
          </a:p>
        </p:txBody>
      </p:sp>
      <p:sp>
        <p:nvSpPr>
          <p:cNvPr id="10492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客户信息的收集与整理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客户信息的分类与归档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客户信息的更新与维护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客户信息的保密与安全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客户需求分析</a:t>
            </a:r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1"/>
            </p:custDataLst>
          </p:nvPr>
        </p:nvSpPr>
        <p:spPr>
          <a:xfrm>
            <a:off x="3190387" y="560569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客户需求满足情况跟踪：对客户需求满足情况进行跟踪，及时了解客户对产品和服务的满意度，以便及时调整和改进产品和服务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标题"/>
          <p:cNvSpPr txBox="1"/>
          <p:nvPr>
            <p:custDataLst>
              <p:tags r:id="rId2"/>
            </p:custDataLst>
          </p:nvPr>
        </p:nvSpPr>
        <p:spPr>
          <a:xfrm>
            <a:off x="3190387" y="5141077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60" name="正文"/>
          <p:cNvSpPr txBox="1"/>
          <p:nvPr>
            <p:custDataLst>
              <p:tags r:id="rId3"/>
            </p:custDataLst>
          </p:nvPr>
        </p:nvSpPr>
        <p:spPr>
          <a:xfrm>
            <a:off x="3194175" y="4389857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客户需求优先级排序：根据客户需求的紧急程度和重要性，对客户需求进行优先级排序，以满足客户的合理需求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标题"/>
          <p:cNvSpPr txBox="1"/>
          <p:nvPr>
            <p:custDataLst>
              <p:tags r:id="rId4"/>
            </p:custDataLst>
          </p:nvPr>
        </p:nvSpPr>
        <p:spPr>
          <a:xfrm>
            <a:off x="3194175" y="3924605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64" name="正文"/>
          <p:cNvSpPr txBox="1"/>
          <p:nvPr>
            <p:custDataLst>
              <p:tags r:id="rId5"/>
            </p:custDataLst>
          </p:nvPr>
        </p:nvSpPr>
        <p:spPr>
          <a:xfrm>
            <a:off x="3190387" y="1955651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了解客户需求：通过市场调研、客户反馈等方式，深入了解客户的需求和期望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标题"/>
          <p:cNvSpPr txBox="1"/>
          <p:nvPr>
            <p:custDataLst>
              <p:tags r:id="rId6"/>
            </p:custDataLst>
          </p:nvPr>
        </p:nvSpPr>
        <p:spPr>
          <a:xfrm>
            <a:off x="3190387" y="1490400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368" name="正文"/>
          <p:cNvSpPr txBox="1"/>
          <p:nvPr>
            <p:custDataLst>
              <p:tags r:id="rId7"/>
            </p:custDataLst>
          </p:nvPr>
        </p:nvSpPr>
        <p:spPr>
          <a:xfrm>
            <a:off x="3194175" y="3172754"/>
            <a:ext cx="5802070" cy="64420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客户需求分类：根据客户的需求和期望，将客户需求进行分类，如基本需求、期望需求和兴奋需求等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标题"/>
          <p:cNvSpPr txBox="1"/>
          <p:nvPr>
            <p:custDataLst>
              <p:tags r:id="rId8"/>
            </p:custDataLst>
          </p:nvPr>
        </p:nvSpPr>
        <p:spPr>
          <a:xfrm>
            <a:off x="3194175" y="2706871"/>
            <a:ext cx="5802070" cy="429467"/>
          </a:xfrm>
          <a:prstGeom prst="rect"/>
          <a:noFill/>
        </p:spPr>
        <p:txBody>
          <a:bodyPr anchor="b" bIns="0" lIns="0" rIns="0" rtlCol="0" tIns="0" wrap="square">
            <a:normAutofit fontScale="95455"/>
          </a:bodyPr>
          <a:p>
            <a:r>
              <a:rPr altLang="en-US" b="1" dirty="0" sz="22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2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客户服务流程</a:t>
            </a:r>
            <a:endParaRPr altLang="en-US" lang="zh-CN"/>
          </a:p>
        </p:txBody>
      </p:sp>
      <p:sp>
        <p:nvSpPr>
          <p:cNvPr id="104940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客户服务策略制定：根据客户信息制定个性化的服务策略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客户信息收集：收集客户的基本信息、需求和反馈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客户服务实施：按照服务策略为客户提供服务，包括售前咨询、售中服务和售后服务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客户服务效果评估：对客户服务的效果进行评估，不断优化服务流程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客户关怀与维护</a:t>
            </a:r>
            <a:endParaRPr altLang="en-US" lang="zh-CN"/>
          </a:p>
        </p:txBody>
      </p:sp>
      <p:sp>
        <p:nvSpPr>
          <p:cNvPr id="104945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建立良好的客户关系：通过沟通、互动等方式，增进与客户之间的信任和了解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客户满意度调查：定期收集客户反馈，了解客户需求和意见，及时改进产品和服务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客户关怀活动：组织各类客户关怀活动，如生日祝福、节日祝福等，增强客户归属感和忠诚度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客户维护策略：制定客户维护策略，包括定期回访、跟进服务、处理投诉等，确保客户满意度和忠诚度持续提高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客户关系管理的实施步骤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制定实施计划</a:t>
            </a:r>
            <a:endParaRPr altLang="en-US" lang="zh-CN"/>
          </a:p>
        </p:txBody>
      </p:sp>
      <p:sp>
        <p:nvSpPr>
          <p:cNvPr id="104957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明确目标：确定客户关系管理实施的目标和期望结果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分析现状：评估当前客户关系管理的情况和存在的问题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制定计划：根据目标和现状，制定详细的实施计划，包括时间表、人员分工、预算等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实施计划：按照计划逐步实施，确保每个步骤都得到有效执行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建立组织架构</a:t>
            </a:r>
            <a:endParaRPr altLang="en-US" lang="zh-CN"/>
          </a:p>
        </p:txBody>
      </p:sp>
      <p:sp>
        <p:nvSpPr>
          <p:cNvPr id="10496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明确客户关系管理的重要性和目标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制定客户关系管理的流程和规范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培训员工，提高客户服务意识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设立专门的客户关系管理部门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培训员工</a:t>
            </a:r>
            <a:endParaRPr altLang="en-US" lang="zh-CN"/>
          </a:p>
        </p:txBody>
      </p:sp>
      <p:sp>
        <p:nvSpPr>
          <p:cNvPr id="104971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培训内容：客户关系管理理念、流程、技巧等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培训效果评估：通过考试、问卷调查等方式对培训效果进行评估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培训目标：提高员工对客户关系管理的认识和技能水平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培训方式：讲座、案例分析、角色扮演等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优化业务流程</a:t>
            </a:r>
            <a:endParaRPr altLang="en-US" lang="zh-CN"/>
          </a:p>
        </p:txBody>
      </p:sp>
      <p:sp>
        <p:nvSpPr>
          <p:cNvPr id="104978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流程实施与监控：确保业务流程的顺利实施，并对流程进行持续监控和优化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识别客户需求：通过市场调查和数据分析，了解客户需求和期望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制定业务流程：根据客户需求和公司战略，制定相应的业务流程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反馈与改进：收集客户反馈，对业务流程进行改进，提高客户满意度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持续改进与完善</a:t>
            </a:r>
            <a:endParaRPr altLang="en-US" lang="zh-CN"/>
          </a:p>
        </p:txBody>
      </p:sp>
      <p:sp>
        <p:nvSpPr>
          <p:cNvPr id="1049854" name="矩形 31"/>
          <p:cNvSpPr/>
          <p:nvPr>
            <p:custDataLst>
              <p:tags r:id="rId1"/>
            </p:custDataLst>
          </p:nvPr>
        </p:nvSpPr>
        <p:spPr>
          <a:xfrm>
            <a:off x="3844518" y="1490400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收集反馈意见：通过调查问卷、客户访谈等方式收集客户对CRM系统的反馈意见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4"/>
          <p:cNvSpPr/>
          <p:nvPr>
            <p:custDataLst>
              <p:tags r:id="rId2"/>
            </p:custDataLst>
          </p:nvPr>
        </p:nvSpPr>
        <p:spPr>
          <a:xfrm>
            <a:off x="3844518" y="2303526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分析问题：对收集到的反馈意见进行分析，找出存在的问题和不足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5"/>
          <p:cNvSpPr/>
          <p:nvPr>
            <p:custDataLst>
              <p:tags r:id="rId3"/>
            </p:custDataLst>
          </p:nvPr>
        </p:nvSpPr>
        <p:spPr>
          <a:xfrm>
            <a:off x="3844518" y="3116653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制定改进措施：针对分析出的问题，制定相应的改进措施，如优化流程、提升服务质量等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矩形 7"/>
          <p:cNvSpPr/>
          <p:nvPr>
            <p:custDataLst>
              <p:tags r:id="rId4"/>
            </p:custDataLst>
          </p:nvPr>
        </p:nvSpPr>
        <p:spPr>
          <a:xfrm>
            <a:off x="3844518" y="3929779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实施改进措施：将改进措施落实到具体的工作中，不断跟进和调整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3"/>
          <p:cNvSpPr/>
          <p:nvPr>
            <p:custDataLst>
              <p:tags r:id="rId5"/>
            </p:custDataLst>
          </p:nvPr>
        </p:nvSpPr>
        <p:spPr>
          <a:xfrm>
            <a:off x="3844518" y="4742905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评估效果：对改进后的CRM系统进行评估，确保改进措施的有效性和可持续性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6"/>
          <p:cNvSpPr/>
          <p:nvPr>
            <p:custDataLst>
              <p:tags r:id="rId6"/>
            </p:custDataLst>
          </p:nvPr>
        </p:nvSpPr>
        <p:spPr>
          <a:xfrm>
            <a:off x="3844518" y="5556032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总结经验：将改进过程中的经验总结出来，为今后的工作提供参考和借鉴。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客户关系管理的应用场景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市场营销</a:t>
            </a:r>
            <a:endParaRPr altLang="en-US" lang="zh-CN"/>
          </a:p>
        </p:txBody>
      </p:sp>
      <p:sp>
        <p:nvSpPr>
          <p:cNvPr id="10499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客户关系管理在市场营销中的应用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客户关系管理对市场营销的积极影响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客户关系管理在市场营销中的具体应用案例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客户关系管理在市场营销中的未来发展趋势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销售管理</a:t>
            </a:r>
            <a:endParaRPr altLang="en-US" lang="zh-CN"/>
          </a:p>
        </p:txBody>
      </p:sp>
      <p:sp>
        <p:nvSpPr>
          <p:cNvPr id="105002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2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2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客户信息管理：建立客户档案，记录客户基本信息和购买历史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销售机会管理：跟踪销售线索，制定销售计划，提高销售效率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3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3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销售过程管理：监控销售进展，及时调整销售策略，确保销售目标达成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4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4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售后服务管理：提供售后服务支持，处理客户投诉和问题，提高客户满意度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售后服务</a:t>
            </a:r>
            <a:endParaRPr altLang="en-US" lang="zh-CN"/>
          </a:p>
        </p:txBody>
      </p:sp>
      <p:sp>
        <p:nvSpPr>
          <p:cNvPr id="105008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售后服务的定义和重要性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售后服务的主要内容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售后服务的应用场景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售后服务的效果和影响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跨部门协作</a:t>
            </a:r>
            <a:endParaRPr altLang="en-US" lang="zh-CN"/>
          </a:p>
        </p:txBody>
      </p:sp>
      <p:sp>
        <p:nvSpPr>
          <p:cNvPr id="105012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2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3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市场营销与客户关系管理部门的协作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销售与客户关系管理部门的协作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客户服务与客户关系管理部门的协作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跨部门协作在客户关系管理中的应用效果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1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客户关系管理的挑战与对策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数据安全与隐私保护</a:t>
            </a:r>
            <a:endParaRPr altLang="en-US" lang="zh-CN"/>
          </a:p>
        </p:txBody>
      </p:sp>
      <p:sp>
        <p:nvSpPr>
          <p:cNvPr id="10502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数据安全：保护客户信息不被泄露、窃取或篡改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隐私保护：尊重客户隐私，遵守相关法律法规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应对策略：加强技术防范，建立完善的数据安全管理制度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法律法规：遵守相关法律法规，确保合法合规经营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员工培训与意识提升</a:t>
            </a:r>
            <a:endParaRPr altLang="en-US" lang="zh-CN"/>
          </a:p>
        </p:txBody>
      </p:sp>
      <p:sp>
        <p:nvSpPr>
          <p:cNvPr id="10502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内容1：员工培训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内容3：挑战与对策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内容4：客户关系管理的重要性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内容2：意识提升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系统集成与信息共享</a:t>
            </a:r>
            <a:endParaRPr altLang="en-US" lang="zh-CN"/>
          </a:p>
        </p:txBody>
      </p:sp>
      <p:sp>
        <p:nvSpPr>
          <p:cNvPr id="105036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客户关系管理系统的集成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7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7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实现信息共享，提高工作效率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避免信息孤岛，提升客户服务质量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8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8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9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集成与共享的挑战与对策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持续创新与适应性调整</a:t>
            </a:r>
            <a:endParaRPr altLang="en-US" lang="zh-CN"/>
          </a:p>
        </p:txBody>
      </p:sp>
      <p:sp>
        <p:nvSpPr>
          <p:cNvPr id="105042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持续创新：不断探索新的方法和策略，以适应不断变化的市场需求和客户需求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适应性调整：根据实际情况灵活调整策略，以保持与客户的良好关系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创新与调整的平衡：在保持创新的同时，也要注重调整策略，以实现最佳的客户关系管理效果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创新与调整的重要性：在竞争激烈的市场环境中，持续创新和适应性调整是企业成功的关键因素之一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4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客户关系管理的未来趋势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个性化服务与定制化产品</a:t>
            </a:r>
            <a:endParaRPr altLang="en-US" lang="zh-CN"/>
          </a:p>
        </p:txBody>
      </p:sp>
      <p:sp>
        <p:nvSpPr>
          <p:cNvPr id="10505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未来趋势是结合人工智能技术，实现更精准的个性化推荐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客户需求多样化，需要提供个性化服务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定制化产品能够满足客户的特殊需求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客户关系管理需要不断适应变化，以提供更好的个性化服务与定制化产品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智能化分析与预测客户需求</a:t>
            </a:r>
            <a:endParaRPr altLang="en-US" lang="zh-CN"/>
          </a:p>
        </p:txBody>
      </p:sp>
      <p:sp>
        <p:nvSpPr>
          <p:cNvPr id="105059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0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0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1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1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1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62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62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2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63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人工智能技术：利用AI技术对客户数据进行分析和预测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个性化推荐：根据客户喜好和历史行为，提供个性化产品和服务推荐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预测模型：建立预测模型，提前预测客户需求和行为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大数据技术：通过大数据挖掘客户需求，提供个性化服务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7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社交媒体与新媒体营销策略</a:t>
            </a:r>
            <a:endParaRPr altLang="en-US" lang="zh-CN"/>
          </a:p>
        </p:txBody>
      </p:sp>
      <p:sp>
        <p:nvSpPr>
          <p:cNvPr id="10506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7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社交媒体成为客户关系管理的重要渠道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8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8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新媒体营销策略在客户关系管理中的应用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9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社交媒体与新媒体营销策略的未来发展趋势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9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9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社交媒体与新媒体营销策略在企业管理中的价值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3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跨界合作与生态圈建设</a:t>
            </a:r>
            <a:endParaRPr altLang="en-US" lang="zh-CN"/>
          </a:p>
        </p:txBody>
      </p:sp>
      <p:sp>
        <p:nvSpPr>
          <p:cNvPr id="105073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跨界合作：企业与客户之间的合作不再局限于单一领域，而是通过与其他行业的合作，共同创造更大的价值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3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生态圈建设：企业需要构建一个完整的生态系统，包括供应商、合作伙伴、渠道商等，以实现资源共享和互利共赢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数字化转型：随着互联网技术的发展，企业需要借助数字化手段，提高客户体验和服务效率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个性化服务：企业需要关注客户的个性化需求，提供定制化的服务和解决方案，以满足客户的期望和要求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79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4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4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4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4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4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4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4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4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2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5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401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7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73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2023-12-19T16:52:29Z</dcterms:created>
  <dcterms:modified xsi:type="dcterms:W3CDTF">2023-12-19T16:52:29Z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0edf83d82e7f4eeda890cd051f95d7f3_21</vt:lpwstr>
  </property>
</Properties>
</file>