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26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handoutMaster" Target="handoutMasters/handout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3.png" /><Relationship Id="rId4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4.png" /><Relationship Id="rId4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6.png" /><Relationship Id="rId4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7.png" /><Relationship Id="rId4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8.png" /><Relationship Id="rId4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3.png" /><Relationship Id="rId4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4.png" /><Relationship Id="rId4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9.png" /><Relationship Id="rId4" Type="http://schemas.openxmlformats.org/officeDocument/2006/relationships/image" Target="../media/image16.png" /><Relationship Id="rId5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7.png" /><Relationship Id="rId4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Relationship Id="rId3" Type="http://schemas.openxmlformats.org/officeDocument/2006/relationships/image" Target="../media/image9.png" /><Relationship Id="rId4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9.png" /><Relationship Id="rId4" Type="http://schemas.openxmlformats.org/officeDocument/2006/relationships/tags" Target="../tags/tag2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548255" y="197231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99205" y="193103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48255" y="28619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18105" y="375158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18105" y="46412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99205" y="284734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99205" y="371030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99205" y="556831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 smtClean="0"/>
              <a:t>分类突破</a:t>
            </a:r>
            <a:endParaRPr lang="zh-CN" altLang="en-US" sz="3600"/>
          </a:p>
        </p:txBody>
      </p:sp>
      <p:sp>
        <p:nvSpPr>
          <p:cNvPr id="11" name="矩形 10"/>
          <p:cNvSpPr/>
          <p:nvPr/>
        </p:nvSpPr>
        <p:spPr>
          <a:xfrm>
            <a:off x="1171223" y="504825"/>
            <a:ext cx="7951470" cy="146748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altLang="zh-CN" sz="32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zh-CN" altLang="en-US" sz="32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</a:t>
            </a:r>
            <a:r>
              <a:rPr lang="en-US" altLang="zh-CN" sz="32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2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图表分析与微观模</a:t>
            </a:r>
          </a:p>
          <a:p>
            <a:pPr algn="ctr"/>
            <a:r>
              <a:rPr lang="zh-CN" altLang="en-US" sz="32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型图题（二）</a:t>
            </a:r>
            <a:endParaRPr lang="zh-CN" altLang="en-US" sz="3200" b="1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618105" y="558927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99205" y="463931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易错剖析</a:t>
            </a:r>
          </a:p>
        </p:txBody>
      </p:sp>
      <p:sp>
        <p:nvSpPr>
          <p:cNvPr id="8" name="矩形 7"/>
          <p:cNvSpPr/>
          <p:nvPr/>
        </p:nvSpPr>
        <p:spPr>
          <a:xfrm>
            <a:off x="3484245" y="193484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84245" y="28225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84245" y="368871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84245" y="465328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36315" y="556831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smtClean="0"/>
              <a:t>分类突破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86435"/>
            <a:ext cx="4371975" cy="533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305" y="1587500"/>
            <a:ext cx="6576060" cy="45866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•昆明）在一个密闭容器中，有a、b、c、d四种物质，反应前各物质的质量关系如图刻度纸所示（例如：d的质量为2g）。在一定条件下发生反应，反应结束后，再次测得各物质的质量变化，并通过刻度的移动来表示，且记录在同一张刻度纸上：刻度线Ⅰ向右移动9格；刻度线Ⅱ向左移动8格；刻度线Ⅲ向左移动8格。下列说法正确的是（　　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A．反应结束后c的质量为14g	</a:t>
            </a:r>
          </a:p>
          <a:p>
            <a:pPr>
              <a:lnSpc>
                <a:spcPct val="10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B．该反应可能为置换反应	</a:t>
            </a:r>
          </a:p>
          <a:p>
            <a:pPr>
              <a:lnSpc>
                <a:spcPct val="10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C．a、b变化的质量比一定为9：17	</a:t>
            </a:r>
          </a:p>
          <a:p>
            <a:pPr>
              <a:lnSpc>
                <a:spcPct val="10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D．a、d的相对分子质量之比一定为9：8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8858250" y="3057525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  <p:pic>
        <p:nvPicPr>
          <p:cNvPr id="30" name="图片 2" descr="菁优网：http://www.jyeoo.c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685" y="3557905"/>
            <a:ext cx="6553835" cy="111125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2601" y="1178534"/>
            <a:ext cx="9967595" cy="4965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由图示可知，每一格的质量为1g；反应前a的质量为5g，b的质量为22g-5g=17g；c的质量为28g-22g=6g；d的质量为30g-28g=2g。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刻度线Ⅰ右移9格，a物质质量增加9g；刻度线Ⅱ左移8格，同时刻度线Ⅰ右移9格，则b物质质量减少了8g+9g=17g；刻度线Ⅲ左移8格，同时刻度线Ⅱ左移8格，则c物质质量不变；刻度线Ⅲ左移8格，d物质的质量增加了8g；该反应可表示为b→a+d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c的质量不变，反应结束后c的质量为6g，故选项说法错误。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该反应可表示为b→a+d；该反应为分解反应，故选项说法错误。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a、b变化的质量为9g：17g=9：17，故选项说法正确。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a、d参与反应的质量之比为9g：8g=9：8，由于不知化学方程式中化学计量数之比，无法确定a、d的相对分子质量之比，故选项说法错误。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65" y="559435"/>
            <a:ext cx="4371975" cy="53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1020899"/>
            <a:ext cx="100990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（2019·滨州）在密闭容器内，有甲、乙、丙、丁四种物质，在一定条件下充分反应，测得反应前后各物质的质量分数如图所示，下列说法错误的是（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该反应符合质量守恒定律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生成的甲、丙两物质的质量比为8∶1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乙可能是该反应的催化剂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参加反应的丁的质量等于生成的甲和丙的质量之和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2054225" y="215392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25" y="629920"/>
            <a:ext cx="4371975" cy="533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615" y="2340610"/>
            <a:ext cx="5149850" cy="16903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2601" y="1168374"/>
            <a:ext cx="9967595" cy="452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四种物质反应前后各物质的质量分数可知，反应前后甲的质量分数增加了19%-17%=2%，故甲是生成物；乙的质量分数不变，可能作该反应的催化剂，也可能没有参加反应；反应后丙的质量分数增加了41%-25%=16%，故是生成物；丁的质量分数减少了48%-30%=18%，丙是反应物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该反应属于化学变化，符合质量守恒定律，故选项说法正确。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生成的甲、丙两物质的质量比例为2%：16%=1：8，故选项说法错误。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乙的质量分数不变，可能作该反应的催化剂，也可能没有参加反应，故选项说法正确。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由质量守恒定律，参加反应的丁的质量一定等于生成甲和丙的质量，故选项说法正确。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70" y="531495"/>
            <a:ext cx="4371975" cy="53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1443809"/>
            <a:ext cx="100990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（2020·宜昌）某密闭容器中只有乙、丙、丁三种物质，在一定条件下发生了一个化学反应，容器中乙、丙、丁的质量随甲的质量变化情况如右图所示。下列说法错误的是（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a的值为12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丁属于化合物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当丁为5 g时，容器中乙的质量为11 g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当甲为2 g时，容器中丙与丁的质量之比为12∶5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5073015" y="1999615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995" y="742950"/>
            <a:ext cx="4371975" cy="533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990" y="2890520"/>
            <a:ext cx="3303905" cy="25228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2601" y="924534"/>
            <a:ext cx="9967595" cy="452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由图中信息可知，反应前后丙质量不变，反应前乙、丁都是10g，反应后生成8g甲，丁完全反应，生成了一定质量的乙，生成乙质量：10g-8g=2g，a=10+2=12，该选项说法正确；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丁分解生成甲和乙，是化合物，该选项说法正确；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反应过程中，丁和乙、甲的质量比是10g：2g：8g=5：1：4，当丁为5g时，即丁反应了5g，生成乙1g，容器中乙的质量为：10g+1g=11g，该选项说法正确；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当甲为2g时，反应的丁质量是2.5g，容器中丙与丁的质量之比为：6g：（10g-2.5g）=4：5，该选项说法不正确。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391160"/>
            <a:ext cx="4371975" cy="53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（2020·梧州）一定条件下，在密闭容器中发生了某反应，测得反应过程中各物质的质量如下：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下列说法正确的是（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x的值一定等于30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该反应是分解反应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丙可能是该反应的催化剂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反应后甲、乙的质量比为2∶1 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4014470" y="366649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A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650" y="1549400"/>
            <a:ext cx="5113020" cy="21151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2601" y="924534"/>
            <a:ext cx="9967595" cy="4965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表中数据分析可知，反应前后甲的质量增加，故是生成物；同理可以确定乙是反应物，至反应5分钟时，生成的甲和参加反应的乙的质量比为（10g-4g）：（23g-19g）=3：2，则完全反应后参加反应的乙的质量为（28g-4g）×2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3=16g，则z的数值为23-16=7．则x的数值为28+7+2+22-4-23-2=30，故选项说法正确。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反应后质量增加的属于生成物，反应后质量减少的属于反应物，该反应的反应物为乙和丙，生成物是甲和丁，不符合“一变多”的形式，不属于分解反应，故选项说法错误</a:t>
            </a:r>
            <a:r>
              <a:rPr 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反应前后丙的质量减少，是反应物，故选项说法错误。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反应后甲、乙的质量比为28g：7g=4：1，故选项说法错误</a:t>
            </a:r>
            <a:r>
              <a:rPr 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（2020·黑龙江）四种物质在一定的条件下充分混合反应，测得反应前后各物质的质量分数如图所示，则有关说法中，不正确的是（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丁一定是化合物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乙可能是这个反应的催化剂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生成的甲、丙两物质的质量比为8∶1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参加反应的丁的质量一定等于生成甲和丙的质量之和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9436735" y="1424305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565" y="2162175"/>
            <a:ext cx="5944870" cy="19488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12601" y="946124"/>
            <a:ext cx="9967595" cy="5408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四种物质反应前后各物质的质量分数可知，反应前后甲的质量分数增加了19%-17%=2%，故甲是生成物；乙的质量分数不变，可能作该反应的催化剂，也可能没有参加反应；丁的质量分数减少了48%-30%=18%，故丁是反应物；丙的质量分数增加了41%-25%）=16%，丙是生成物。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A．该反应的反应物为丁，生成物是甲和丙，符合“一分多”的特征，属于分解反应，所以丁一定是化合物，故正确；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B．乙的质量分数不变，可能作该反应的催化剂，也可能没有参加反应，故正确；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C．生成的甲、丙两物质的质量比为（19%-17%）：（41%-25%）=1：8，故错误；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D．该反应的反应物为丁，生成物是甲和丙，根据质量守恒定律，参加反应的丁的质量一定等于生成甲、丙的质量之和，故正确。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（2020·南通）从微观上看，化学反应是微观粒子按一定的数目关系进行的。已知2gH</a:t>
            </a:r>
            <a:r>
              <a:rPr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、20gHF中所含分子数均为a。一定条件下，某反应中所有物质的分子数随反应过程的变化如图所示（H</a:t>
            </a:r>
            <a:r>
              <a:rPr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和物质X的变化曲线重合）。下列说法正确的是（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一个F原子的质量为18ag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t时刻，H</a:t>
            </a:r>
            <a:r>
              <a:rPr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和HF的质量相等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反应开始时，物质X的质量为18g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物质X的分子式为F</a:t>
            </a:r>
            <a:r>
              <a:rPr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3938270" y="249428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215" y="2847975"/>
            <a:ext cx="3346450" cy="23704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50290" y="895350"/>
            <a:ext cx="10092055" cy="5408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F0000"/>
                </a:solidFill>
              </a:rPr>
              <a:t>【</a:t>
            </a:r>
            <a:r>
              <a:rPr lang="zh-CN" altLang="en-US" sz="24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解析】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A．因为2g H2所含分子数均为a，则含有的H原子数为2a，则a个H的质量为1g，因为a个HF分子中含有a个H和a个F，20g HF中所含分子数为a，所以a个F的质量为20g-1g=19g，所以一个F原子的质量19</a:t>
            </a:r>
            <a:r>
              <a:rPr 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ag，A错误；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B．分析图象可知a个H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和a个X反应生成2a个HF，依据质量守恒定律可知X中含有2个F，所以X的化学式为F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，该反应的方程式H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+F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=2HF，每消耗2份质量H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，生成40份质量的HF，则t时刻，剩余H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的质量小于生成HF的质量，B错误；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C．该反应的方程式H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+F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=2HF，从图象可知a个H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和a个F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反应生成2a个HF，又因为2gH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、20gHF中所含分子数均为a，所以参加反应 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质量为2g，生成HF的质量为40g，所以反应开始时，物质F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的质量为40g-2g=38g，C错误；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D．分析图象可知a个H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和a个X反应生成2a个HF，依据质量守恒定律可知X中含有2个F，所以X的化学式为F</a:t>
            </a:r>
            <a:r>
              <a:rPr sz="2400" baseline="-25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，D正确</a:t>
            </a:r>
            <a:r>
              <a:rPr 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" y="361950"/>
            <a:ext cx="4371975" cy="533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0" y="488950"/>
            <a:ext cx="2886075" cy="5257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080" y="1229360"/>
            <a:ext cx="7465695" cy="38525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（2020·柳州）如图是某化学变化的微观模拟图，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表示不同元素的原子。下列说法正确的是（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在化学变化过程中分子不可再分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在化学变化过程中分子个数不变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该反应生成了两种新的分子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参加该反应的两种分子个数比为2∶1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6388100" y="141605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D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075" y="1969770"/>
            <a:ext cx="3581400" cy="16097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3890" y="781050"/>
            <a:ext cx="1673860" cy="6350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（2020·玉林）如图为某反应的微观示意图。有关说法正确的是（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该反应属于置换反应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该反应不遵守质量守恒定律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该反应前后只有一种元素的化合价改变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 参加反应的x与y的分子个数比为1∶1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10385425" y="903605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115" y="1537970"/>
            <a:ext cx="6462395" cy="16192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（2021•贺州）2021年6月10日国家航天局宣布神舟12号载人航天器计划发射，为建党100周年献礼。火箭发射时，其燃料发生化学反应的微观示意图如图。下列说法正确的是（　　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A．化学反应前后原子的数目发生改变	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B．反应生成的丙和丁的质量比为7：6	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C．该反应为复分解反应	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D．参加反应的甲、乙分子个数比为1：1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5541645" y="199644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055" y="2632075"/>
            <a:ext cx="6937375" cy="14224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270000"/>
            <a:ext cx="2063115" cy="7035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18449" y="780869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（2021•柳州）模型认知是化学核心素养之一。下图是用来表示物质间发生化学反应的模型示意图，图中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分别表示C、O、H原子。下列说法正确的是（　　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A．CH</a:t>
            </a:r>
            <a:r>
              <a:rPr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OH、CO</a:t>
            </a:r>
            <a:r>
              <a:rPr sz="2400" b="1" baseline="-25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都属于有机物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B．反应前后分子总数不变	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C．反应前后元素种类不变	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D．反应前后物质总质量发生改变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3999230" y="1973580"/>
            <a:ext cx="31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C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165" y="2664460"/>
            <a:ext cx="5506085" cy="15290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18449" y="780869"/>
            <a:ext cx="1009904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（2021•玉林）如图是二氧化碳在固碳酶的催化作用下转化为化工原料乙烯的过程。下列有关说法错误的是（    ）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A.反应①结束后氧原子的总数保持不变 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B.反应②可能是化合反应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C.该转化有利于减缓温室效应         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D.在反应前后固碳酶的组成元素不改变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413500" y="1370330"/>
            <a:ext cx="593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 smtClean="0">
                <a:solidFill>
                  <a:srgbClr val="FF0000"/>
                </a:solidFill>
              </a:rPr>
              <a:t>B</a:t>
            </a:r>
            <a:endParaRPr lang="en-US" altLang="zh-CN" sz="28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200" y="2087245"/>
            <a:ext cx="5864225" cy="16230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460" y="1324610"/>
            <a:ext cx="4686300" cy="30003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46389" y="817064"/>
            <a:ext cx="1009904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（2021·贵港）“宏观辨识与微观探析”是化学的核心素养之一。</a:t>
            </a: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（1）核废水中含有大量具有放射性的氘，排放到海洋中会造成严重的污染。氘是氢元素的一种原子，含有1个中子。如图1是氢元素在元素周期表中的部分信息和原子结构示意图，氘的质子数是</a:t>
            </a:r>
            <a:r>
              <a:rPr lang="en-US"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，氢元素位于元素周期表中的第</a:t>
            </a:r>
            <a:r>
              <a:rPr lang="en-US"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周期。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054340" y="5203190"/>
            <a:ext cx="593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76320" y="5821045"/>
            <a:ext cx="593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525" y="3086100"/>
            <a:ext cx="2378710" cy="5734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46389" y="1443174"/>
            <a:ext cx="100990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（2）如图2是某个化学反应的微观模拟示意图。请根据图中的信息回答下列问题。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①反应前后，没有发生变化的微粒是</a:t>
            </a:r>
            <a:r>
              <a:rPr lang="en-US"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（填微粒符号）。</a:t>
            </a:r>
          </a:p>
          <a:p>
            <a:pPr>
              <a:lnSpc>
                <a:spcPct val="150000"/>
              </a:lnSpc>
            </a:pP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②该反应的化学方程式为</a:t>
            </a:r>
            <a:r>
              <a:rPr lang="en-US"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，属于</a:t>
            </a:r>
            <a:r>
              <a:rPr lang="en-US" sz="24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（填基本反应类型）。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90" y="347345"/>
            <a:ext cx="2579370" cy="4699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58890" y="2595245"/>
            <a:ext cx="1433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C、O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43010" y="3199130"/>
            <a:ext cx="19481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化合反应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1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120</Paragraphs>
  <Slides>23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24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239</cp:revision>
  <dcterms:created xsi:type="dcterms:W3CDTF">2019-06-19T02:08:00Z</dcterms:created>
  <dcterms:modified xsi:type="dcterms:W3CDTF">2021-10-21T01:14:57Z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9B44B1C442984AD9A92A81A1D4B956F6</vt:lpwstr>
  </property>
  <property fmtid="{D5CDD505-2E9C-101B-9397-08002B2CF9AE}" pid="3" name="KSOProductBuildVer">
    <vt:lpwstr>2052-11.1.0.11365</vt:lpwstr>
  </property>
</Properties>
</file>