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60" r:id="rId3"/>
    <p:sldId id="263" r:id="rId4"/>
    <p:sldId id="266" r:id="rId5"/>
    <p:sldId id="269" r:id="rId6"/>
    <p:sldId id="272" r:id="rId7"/>
    <p:sldId id="275" r:id="rId8"/>
    <p:sldId id="278" r:id="rId9"/>
    <p:sldId id="281" r:id="rId10"/>
    <p:sldId id="284" r:id="rId11"/>
    <p:sldId id="287" r:id="rId12"/>
    <p:sldId id="290" r:id="rId13"/>
    <p:sldId id="293" r:id="rId14"/>
    <p:sldId id="296" r:id="rId15"/>
    <p:sldId id="299" r:id="rId16"/>
    <p:sldId id="302" r:id="rId17"/>
    <p:sldId id="305" r:id="rId18"/>
    <p:sldId id="308" r:id="rId19"/>
    <p:sldId id="311" r:id="rId20"/>
    <p:sldId id="314" r:id="rId21"/>
    <p:sldId id="317" r:id="rId22"/>
    <p:sldId id="320" r:id="rId23"/>
    <p:sldId id="323" r:id="rId24"/>
    <p:sldId id="326" r:id="rId25"/>
    <p:sldId id="329" r:id="rId26"/>
    <p:sldId id="332" r:id="rId27"/>
    <p:sldId id="335" r:id="rId28"/>
    <p:sldId id="338" r:id="rId29"/>
    <p:sldId id="341" r:id="rId30"/>
    <p:sldId id="344" r:id="rId31"/>
    <p:sldId id="347" r:id="rId32"/>
    <p:sldId id="350" r:id="rId33"/>
    <p:sldId id="353" r:id="rId34"/>
    <p:sldId id="356" r:id="rId35"/>
    <p:sldId id="359" r:id="rId36"/>
    <p:sldId id="362" r:id="rId37"/>
    <p:sldId id="365" r:id="rId38"/>
    <p:sldId id="368" r:id="rId39"/>
    <p:sldId id="371" r:id="rId40"/>
    <p:sldId id="374" r:id="rId41"/>
    <p:sldId id="377" r:id="rId42"/>
    <p:sldId id="380" r:id="rId43"/>
    <p:sldId id="383" r:id="rId44"/>
    <p:sldId id="386" r:id="rId45"/>
    <p:sldId id="389" r:id="rId46"/>
    <p:sldId id="392" r:id="rId47"/>
    <p:sldId id="395" r:id="rId48"/>
    <p:sldId id="398" r:id="rId49"/>
  </p:sldIdLst>
  <p:sldSz cx="9144000" cy="5143500"/>
  <p:notesSz cx="6858000" cy="9144000"/>
  <p:custDataLst>
    <p:tags r:id="rId50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FF"/>
    <a:srgbClr val="CCFFCC"/>
    <a:srgbClr val="FFCCFF"/>
    <a:srgbClr val="CCFFFF"/>
    <a:srgbClr val="FFFFFF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359"/>
    <p:restoredTop sz="90989"/>
  </p:normalViewPr>
  <p:slideViewPr>
    <p:cSldViewPr snapToGrid="0" showGuides="1">
      <p:cViewPr varScale="1">
        <p:scale>
          <a:sx n="152" d="100"/>
          <a:sy n="152" d="100"/>
        </p:scale>
        <p:origin x="186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36004" cy="36004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slide" Target="slides/slide35.xml" /><Relationship Id="rId38" Type="http://schemas.openxmlformats.org/officeDocument/2006/relationships/slide" Target="slides/slide36.xml" /><Relationship Id="rId39" Type="http://schemas.openxmlformats.org/officeDocument/2006/relationships/slide" Target="slides/slide37.xml" /><Relationship Id="rId4" Type="http://schemas.openxmlformats.org/officeDocument/2006/relationships/slide" Target="slides/slide2.xml" /><Relationship Id="rId40" Type="http://schemas.openxmlformats.org/officeDocument/2006/relationships/slide" Target="slides/slide38.xml" /><Relationship Id="rId41" Type="http://schemas.openxmlformats.org/officeDocument/2006/relationships/slide" Target="slides/slide39.xml" /><Relationship Id="rId42" Type="http://schemas.openxmlformats.org/officeDocument/2006/relationships/slide" Target="slides/slide40.xml" /><Relationship Id="rId43" Type="http://schemas.openxmlformats.org/officeDocument/2006/relationships/slide" Target="slides/slide41.xml" /><Relationship Id="rId44" Type="http://schemas.openxmlformats.org/officeDocument/2006/relationships/slide" Target="slides/slide42.xml" /><Relationship Id="rId45" Type="http://schemas.openxmlformats.org/officeDocument/2006/relationships/slide" Target="slides/slide43.xml" /><Relationship Id="rId46" Type="http://schemas.openxmlformats.org/officeDocument/2006/relationships/slide" Target="slides/slide44.xml" /><Relationship Id="rId47" Type="http://schemas.openxmlformats.org/officeDocument/2006/relationships/slide" Target="slides/slide45.xml" /><Relationship Id="rId48" Type="http://schemas.openxmlformats.org/officeDocument/2006/relationships/slide" Target="slides/slide46.xml" /><Relationship Id="rId49" Type="http://schemas.openxmlformats.org/officeDocument/2006/relationships/slide" Target="slides/slide47.xml" /><Relationship Id="rId5" Type="http://schemas.openxmlformats.org/officeDocument/2006/relationships/slide" Target="slides/slide3.xml" /><Relationship Id="rId50" Type="http://schemas.openxmlformats.org/officeDocument/2006/relationships/tags" Target="tags/tag50.xml" /><Relationship Id="rId51" Type="http://schemas.openxmlformats.org/officeDocument/2006/relationships/presProps" Target="presProps.xml" /><Relationship Id="rId52" Type="http://schemas.openxmlformats.org/officeDocument/2006/relationships/viewProps" Target="viewProps.xml" /><Relationship Id="rId53" Type="http://schemas.openxmlformats.org/officeDocument/2006/relationships/theme" Target="theme/theme1.xml" /><Relationship Id="rId54" Type="http://schemas.openxmlformats.org/officeDocument/2006/relationships/tableStyles" Target="tableStyles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E8A25FD-E2B7-40C6-BFFF-3ECC95F03AEA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BC8C11-8E7B-4A41-B9AF-44E75652C57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_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228975"/>
            <a:ext cx="2751138" cy="1920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3365" cy="51428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tags" Target="../tags/tag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Relationship Id="rId3" Type="http://schemas.openxmlformats.org/officeDocument/2006/relationships/tags" Target="../tags/tag1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Relationship Id="rId3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4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5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6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7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8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9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0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1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2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3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4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5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6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7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tags" Target="../tags/tag38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9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0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1.xml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2.xml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3.xml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4.xml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5.xml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6.xml" /></Relationships>
</file>

<file path=ppt/slides/_rels/slide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7.xml" /></Relationships>
</file>

<file path=ppt/slides/_rels/slide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8.xml" /></Relationships>
</file>

<file path=ppt/slides/_rels/slide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9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1839277" y="2180274"/>
            <a:ext cx="524828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636996" y="2126456"/>
            <a:ext cx="2861310" cy="483870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1839277" y="2840355"/>
            <a:ext cx="524828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839277" y="3500439"/>
            <a:ext cx="524828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1839277" y="4187190"/>
            <a:ext cx="524828" cy="452914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636996" y="2733199"/>
            <a:ext cx="2861310" cy="483870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636996" y="3423285"/>
            <a:ext cx="2861310" cy="483870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572226" y="4113371"/>
            <a:ext cx="2861310" cy="483870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7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611352" y="872549"/>
            <a:ext cx="6503670" cy="110061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300" b="1" smtClean="0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第二章</a:t>
            </a:r>
            <a:endParaRPr lang="en-US" altLang="zh-CN" sz="3300" b="1" smtClean="0">
              <a:solidFill>
                <a:srgbClr val="0070C0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algn="ctr"/>
            <a:r>
              <a:rPr sz="3300" b="1" smtClean="0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第</a:t>
            </a:r>
            <a:r>
              <a:rPr lang="zh-CN" sz="3300" b="1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六</a:t>
            </a:r>
            <a:r>
              <a:rPr sz="3300" b="1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节</a:t>
            </a:r>
            <a:r>
              <a:rPr lang="en-US" sz="3300" b="1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</a:t>
            </a:r>
            <a:r>
              <a:rPr lang="en-US" sz="3300" b="1" smtClean="0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</a:t>
            </a:r>
            <a:r>
              <a:rPr lang="zh-CN" altLang="en-US" sz="3300" b="1" smtClean="0">
                <a:solidFill>
                  <a:srgbClr val="0070C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形容词</a:t>
            </a:r>
            <a:endParaRPr lang="zh-CN" altLang="en-US" sz="3300" b="1">
              <a:solidFill>
                <a:srgbClr val="0070C0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02696" y="2163130"/>
            <a:ext cx="2415064" cy="50006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9" rIns="68576" bIns="34289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02696" y="2793209"/>
            <a:ext cx="2415064" cy="50006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9" rIns="68576" bIns="34289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02696" y="3453292"/>
            <a:ext cx="2415064" cy="50006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9" rIns="68576" bIns="34289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02696" y="4163380"/>
            <a:ext cx="2415064" cy="50006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9" rIns="68576" bIns="34289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1997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6965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24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1" y="2933947"/>
            <a:ext cx="7886700" cy="1043678"/>
          </a:xfrm>
          <a:prstGeom prst="rect">
            <a:avLst/>
          </a:prstGeom>
        </p:spPr>
        <p:txBody>
          <a:bodyPr vert="horz" lIns="68576" tIns="34289" rIns="68576" bIns="34289" rtlCol="0" anchor="ctr">
            <a:norm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7B5PSSHLY6VQ@@I[F[BTBV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987425"/>
            <a:ext cx="8610600" cy="30232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1" y="2933947"/>
            <a:ext cx="7886700" cy="1043678"/>
          </a:xfrm>
          <a:prstGeom prst="rect">
            <a:avLst/>
          </a:prstGeom>
        </p:spPr>
        <p:txBody>
          <a:bodyPr vert="horz" lIns="68577" tIns="34289" rIns="68577" bIns="34289" rtlCol="0" anchor="ctr">
            <a:norm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（一）形容词的知识结构 ★★★</a:t>
            </a:r>
          </a:p>
        </p:txBody>
      </p:sp>
      <p:pic>
        <p:nvPicPr>
          <p:cNvPr id="2" name="图片 1" descr="1J~Q7JF8G{0KOU[2~6~ZNC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075" y="915670"/>
            <a:ext cx="4261485" cy="37560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（二）形容词的主要句法作用 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1. 形容词的基本作用是对名词进行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修饰、描绘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，表示名词的性质、特征，在句子中可作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定语、表语、宾语补足语、主语补足语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等。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（1） 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作定语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。如：This is an interesting book. 这是一本有趣的书。</a:t>
            </a:r>
          </a:p>
          <a:p>
            <a:r>
              <a:rPr lang="en-US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形容词作定语时，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一般放在被修饰的名词之前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，但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若修饰不定代词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，如： something，anything，nothing，everything 等时，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要放在被修饰词之后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，如：something important。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（二）形容词的主要句法作用 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（2）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作表语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。如：He looks very happy. 他看起来很开心。</a:t>
            </a:r>
          </a:p>
          <a:p>
            <a:r>
              <a:rPr lang="en-US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大多数形容词既可作定语，又可作表语，但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少数形容词只能作表语，不能作定语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，如： alone，afraid，asleep，awake，alive, well 等。</a:t>
            </a:r>
          </a:p>
          <a:p>
            <a:endParaRPr lang="en-US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（3）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作宾语补足语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。如：Please leave the door open. 请把门开着。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（二）形容词的主要句法作用 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2. 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形容词的名词化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有些形容词</a:t>
            </a:r>
            <a:r>
              <a:rPr lang="en-US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如：good/bad, rich/poor, young/old, deaf/blind, black/white, living/dead等前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加定冠词后变成名词，表示一类人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。例如：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We should take care of the old. 我们应该照顾老人。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9" name="表格 8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23850" y="1202690"/>
          <a:ext cx="8526145" cy="3481070"/>
        </p:xfrm>
        <a:graphic>
          <a:graphicData uri="http://schemas.openxmlformats.org/drawingml/2006/table">
            <a:tbl>
              <a:tblPr/>
              <a:tblGrid>
                <a:gridCol w="1543685"/>
                <a:gridCol w="2967990"/>
                <a:gridCol w="1014095"/>
                <a:gridCol w="1518285"/>
                <a:gridCol w="1482090"/>
              </a:tblGrid>
              <a:tr h="431800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altLang="zh-CN" sz="1400" b="1" kern="100" smtClean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zh-CN" sz="1400" b="1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类别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altLang="zh-CN" sz="1400" b="1" kern="100" smtClean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zh-CN" sz="1400" b="1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构成</a:t>
                      </a:r>
                      <a:r>
                        <a:rPr lang="zh-CN" sz="14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方法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altLang="zh-CN" sz="1400" b="1" kern="100" smtClean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zh-CN" sz="1400" b="1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原</a:t>
                      </a:r>
                      <a:r>
                        <a:rPr lang="zh-CN" sz="14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级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altLang="zh-CN" sz="1400" b="1" kern="100" smtClean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zh-CN" sz="1400" b="1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比较级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altLang="zh-CN" sz="1400" b="1" kern="100" smtClean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zh-CN" sz="1400" b="1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最高级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87680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altLang="en-US" sz="1600" b="1" smtClean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单音节词和 部分双音节词</a:t>
                      </a:r>
                      <a:endParaRPr lang="zh-CN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大多</a:t>
                      </a:r>
                      <a:r>
                        <a:rPr lang="zh-CN" sz="16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数词后加</a:t>
                      </a:r>
                      <a:r>
                        <a:rPr lang="zh-CN" altLang="en-US" sz="1600" b="1" smtClean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er或est</a:t>
                      </a:r>
                      <a:endParaRPr lang="zh-CN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great</a:t>
                      </a:r>
                      <a:endParaRPr lang="zh-CN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young    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greater</a:t>
                      </a:r>
                      <a:endParaRPr lang="zh-CN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younger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greatest</a:t>
                      </a:r>
                      <a:endParaRPr lang="zh-CN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youngest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 v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1600" kern="1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以</a:t>
                      </a:r>
                      <a:r>
                        <a:rPr lang="zh-CN" sz="1600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字母</a:t>
                      </a:r>
                      <a:r>
                        <a:rPr lang="zh-CN" altLang="en-US" sz="1600" b="1" smtClean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e结尾</a:t>
                      </a:r>
                      <a:r>
                        <a:rPr lang="zh-CN" sz="1600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的词后</a:t>
                      </a:r>
                      <a:r>
                        <a:rPr lang="zh-CN" altLang="en-US" sz="1600" b="1" smtClean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加r或st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large</a:t>
                      </a:r>
                      <a:endParaRPr lang="zh-CN" sz="1600" kern="1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nice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larger</a:t>
                      </a:r>
                      <a:endParaRPr lang="zh-CN" sz="1600" kern="1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nicer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largest</a:t>
                      </a:r>
                      <a:endParaRPr lang="zh-CN" sz="1600" kern="1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nicest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 v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altLang="en-US" sz="1600" b="1" smtClean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一个辅音字母结尾的重读闭音节词，双写最后一个辅音字母，再加er或est  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hot</a:t>
                      </a:r>
                      <a:endParaRPr lang="zh-CN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thin</a:t>
                      </a:r>
                      <a:endParaRPr lang="zh-CN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big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hotter</a:t>
                      </a:r>
                      <a:endParaRPr lang="zh-CN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thinner</a:t>
                      </a:r>
                      <a:endParaRPr lang="zh-CN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bigger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hottest</a:t>
                      </a:r>
                      <a:endParaRPr lang="zh-CN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thinnest</a:t>
                      </a:r>
                      <a:endParaRPr lang="zh-CN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biggest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 v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以</a:t>
                      </a:r>
                      <a:r>
                        <a:rPr lang="zh-CN" altLang="en-US" sz="1600" b="1" smtClean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辅音字母+y结尾</a:t>
                      </a:r>
                      <a:r>
                        <a:rPr lang="zh-CN" sz="16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</a:t>
                      </a:r>
                      <a:r>
                        <a:rPr lang="zh-CN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词，</a:t>
                      </a:r>
                      <a:r>
                        <a:rPr lang="zh-CN" altLang="en-US" sz="1600" b="1" smtClean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去掉y，再加ier或iest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early  </a:t>
                      </a:r>
                      <a:endParaRPr lang="zh-CN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busy  </a:t>
                      </a:r>
                      <a:endParaRPr lang="zh-CN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earlier</a:t>
                      </a:r>
                      <a:endParaRPr lang="zh-CN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busier</a:t>
                      </a:r>
                      <a:endParaRPr lang="zh-CN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drier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earliest</a:t>
                      </a:r>
                      <a:endParaRPr lang="zh-CN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busiest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driest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08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altLang="en-US" sz="1600" b="1" smtClean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多音节词和部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altLang="en-US" sz="1600" b="1" smtClean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分双音节词</a:t>
                      </a:r>
                      <a:endParaRPr lang="en-US" sz="1600" kern="100" smtClean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在词的</a:t>
                      </a:r>
                      <a:r>
                        <a:rPr lang="zh-CN" sz="16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前面加</a:t>
                      </a:r>
                      <a:r>
                        <a:rPr lang="zh-CN" altLang="en-US" sz="1600" b="1" smtClean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more或most</a:t>
                      </a:r>
                      <a:endParaRPr lang="en-US" sz="16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beautiful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more beautiful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 smtClean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most beautiful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文本占位符 1"/>
          <p:cNvSpPr>
            <a:spLocks noGrp="1"/>
          </p:cNvSpPr>
          <p:nvPr/>
        </p:nvSpPr>
        <p:spPr>
          <a:xfrm>
            <a:off x="475615" y="339090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0000"/>
              </a:lnSpc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（三）形容词的比较级和最高级的规则</a:t>
            </a:r>
          </a:p>
          <a:p>
            <a:pPr algn="ctr">
              <a:lnSpc>
                <a:spcPct val="70000"/>
              </a:lnSpc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和不规则变化 ★★★★★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75615" y="339090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0000"/>
              </a:lnSpc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（三）形容词的比较级和最高级的规则</a:t>
            </a:r>
          </a:p>
          <a:p>
            <a:pPr algn="ctr">
              <a:lnSpc>
                <a:spcPct val="70000"/>
              </a:lnSpc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和不规则变化 ★★★★★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2095" y="987425"/>
            <a:ext cx="872871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0"/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【注意】 构成形容词比较级和最高级的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er和est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，自成一个音节，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读作[ə]和[ist]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。如果原级词末为不发音的字母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r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，加</a:t>
            </a:r>
            <a:r>
              <a:rPr lang="en-US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er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lang="en-US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est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时，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r要发[r]音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，如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clear, clearer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clearest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。如果原级词末的发音为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[ŋ]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，加</a:t>
            </a:r>
            <a:r>
              <a:rPr lang="en-US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er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lang="en-US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est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时，</a:t>
            </a:r>
            <a:r>
              <a:rPr 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[ŋ]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音后得加上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[g]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音，如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long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longer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longest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。如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long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longer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longest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lang="en-US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75615" y="339090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0000"/>
              </a:lnSpc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（三）形容词的比较级和最高级的规则</a:t>
            </a:r>
          </a:p>
          <a:p>
            <a:pPr algn="ctr">
              <a:lnSpc>
                <a:spcPct val="70000"/>
              </a:lnSpc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和不规则变化 ★★★★★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2095" y="987425"/>
            <a:ext cx="87287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0"/>
            <a:r>
              <a:rPr sz="2800">
                <a:latin typeface="Calibri"/>
                <a:ea typeface="宋体" panose="02010600030101010101" pitchFamily="2" charset="-122"/>
                <a:sym typeface="+mn-ea"/>
              </a:rPr>
              <a:t>常见的形容词比较级和最高级的不规则变化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447675" y="1509395"/>
          <a:ext cx="8018780" cy="3160395"/>
        </p:xfrm>
        <a:graphic>
          <a:graphicData uri="http://schemas.openxmlformats.org/drawingml/2006/table">
            <a:tbl>
              <a:tblPr/>
              <a:tblGrid>
                <a:gridCol w="2672080"/>
                <a:gridCol w="2673350"/>
                <a:gridCol w="2673350"/>
              </a:tblGrid>
              <a:tr h="451485">
                <a:tc>
                  <a:txBody>
                    <a:bodyPr/>
                    <a:lstStyle/>
                    <a:p>
                      <a:pPr indent="600075"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altLang="zh-CN" sz="2800" b="1" kern="100" smtClean="0">
                        <a:latin typeface="Times New Roman" panose="02020603050405020304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600075"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 smtClean="0">
                          <a:latin typeface="Times New Roman" panose="02020603050405020304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原</a:t>
                      </a:r>
                      <a:r>
                        <a:rPr lang="zh-CN" sz="2800" b="1" kern="100">
                          <a:latin typeface="Times New Roman" panose="02020603050405020304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级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533400"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altLang="zh-CN" sz="2800" b="1" kern="100" smtClean="0">
                        <a:latin typeface="Times New Roman" panose="02020603050405020304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533400"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 smtClean="0">
                          <a:latin typeface="Times New Roman" panose="02020603050405020304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比较级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00050"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altLang="zh-CN" sz="2800" b="1" kern="100" smtClean="0">
                        <a:latin typeface="Times New Roman" panose="02020603050405020304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400050"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 smtClean="0">
                          <a:latin typeface="Times New Roman" panose="02020603050405020304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最高级</a:t>
                      </a:r>
                      <a:endParaRPr lang="zh-CN" sz="2800" b="1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good</a:t>
                      </a:r>
                      <a:r>
                        <a:rPr lang="en-US" sz="2800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/ well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better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best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bad/ill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worse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worst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many/much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more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most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little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less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least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far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farther</a:t>
                      </a:r>
                      <a:r>
                        <a:rPr lang="en-US" sz="2800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; further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farthest</a:t>
                      </a:r>
                      <a:r>
                        <a:rPr lang="en-US" sz="2800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; furthest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old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older</a:t>
                      </a:r>
                      <a:r>
                        <a:rPr lang="en-US" sz="2800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; elder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en-US" sz="2800" kern="100" smtClean="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en-US" sz="2800" kern="100" smtClean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oldest</a:t>
                      </a:r>
                      <a:r>
                        <a:rPr lang="en-US" sz="2800" kern="1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; eldest</a:t>
                      </a:r>
                      <a:endParaRPr lang="zh-CN" sz="2800" kern="100"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75615" y="339090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0000"/>
              </a:lnSpc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（三）形容词的比较级和最高级的规则</a:t>
            </a:r>
          </a:p>
          <a:p>
            <a:pPr algn="ctr">
              <a:lnSpc>
                <a:spcPct val="70000"/>
              </a:lnSpc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和不规则变化 ★★★★★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2095" y="987425"/>
            <a:ext cx="872871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【注意】 有些形容词有两种比较级和最高级的变化方式。如：</a:t>
            </a:r>
          </a:p>
          <a:p>
            <a:r>
              <a:rPr 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clever→cleverer/more</a:t>
            </a:r>
          </a:p>
          <a:p>
            <a:r>
              <a:rPr 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clever→cleverest／most clever</a:t>
            </a:r>
            <a:endParaRPr 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-108585" y="195580"/>
            <a:ext cx="913701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（四）形容词的比较级、最高级的用法 ★★★★★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95605" y="1131570"/>
            <a:ext cx="872871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1. 通常情况下，我们用“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比较级+than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”来引出比较的第二部分。例如：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This picture is more beautiful than that one. 这幅画比那幅画更漂亮。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2. 我们用“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Which...+比较级,……or...？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”的句型来表示在两者中选择。例如：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Which is bigger, the sun or the moon? 太阳和月亮，哪个更大？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35560" y="411480"/>
            <a:ext cx="913701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（四）形容词的比较级、最高级的用法 ★★★★★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34010" y="1131570"/>
            <a:ext cx="8728710" cy="31085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3. 我们可在比较级前加上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 little、much、even</a:t>
            </a:r>
            <a:r>
              <a:rPr lang="en-US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等词来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表示程度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。例如：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China is much larger than Japan. 中国比日本大得多。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4. 我们用“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比较级+ and+比较级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”的结构来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表示</a:t>
            </a:r>
            <a:r>
              <a:rPr lang="en-US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人或事物本身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程度的改变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。例如：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The boys are getting stronger and stronger. 男孩子们变得越来越强壮了。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6985" y="339090"/>
            <a:ext cx="913701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（四）形容词的比较级、最高级的用法 ★★★★★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34010" y="1203325"/>
            <a:ext cx="872871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5. 我们用“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形容词性物主代词+最高级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”的结构来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表示</a:t>
            </a:r>
            <a:r>
              <a:rPr lang="en-US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某人或事物的“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最……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”。例如：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Peter is his oldest son. 彼得是他的长子。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【注意】 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此时形容词的最高级前不需要定冠词the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35560" y="322580"/>
            <a:ext cx="913701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（四）形容词的比较级、最高级的用法 ★★★★★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1460" y="1059180"/>
            <a:ext cx="872871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6. 我们用“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the +最高级+比较范围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”的结构来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表示在某一范围内“最……”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，介词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of和among后面接</a:t>
            </a:r>
            <a:r>
              <a:rPr lang="en-US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表示范围的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人或物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in后面接表示范围的名词或名词性短语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。例如：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 am the tallest of /among the three. 我是三个人中最高的。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Russia is the largest country in the world. 俄罗斯是世界上面积最大的国家。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-74295" y="128905"/>
            <a:ext cx="913701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（四）形容词的比较级、最高级的用法 ★★★★★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0"/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7. 我们</a:t>
            </a:r>
            <a:r>
              <a:rPr lang="zh-CN" alt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可以用序数词修饰形容词的最高级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。例如：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In the USA, the third largest city is Los Angeles. 美国的第三大城市是洛杉矶。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-74295" y="128905"/>
            <a:ext cx="913701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（四）形容词的比较级、最高级的用法 ★★★★★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0"/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8. 我们常用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“more...than”和“fewer/less...than”</a:t>
            </a:r>
            <a:r>
              <a:rPr lang="en-US" sz="24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对人或事物的数量进行比较，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表示“比……多”和“比……少”</a:t>
            </a:r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。例如：</a:t>
            </a:r>
          </a:p>
          <a:p>
            <a:pPr indent="0"/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He has more books than me. 他的书比我多。</a:t>
            </a:r>
          </a:p>
          <a:p>
            <a:pPr indent="0"/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Tom is in fewer clubs than Jack. 汤姆参加的俱乐部比杰克少。</a:t>
            </a:r>
          </a:p>
          <a:p>
            <a:pPr indent="0"/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We drink less coffee than tea. 我们喝咖啡不如喝茶多。</a:t>
            </a:r>
          </a:p>
          <a:p>
            <a:pPr indent="0"/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【注意】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表示“比……多”时，无论可数或不可数名词都用more修饰</a:t>
            </a:r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；而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表示“比……少”时，可数名词用fewer修饰，不可数名词用less修饰。</a:t>
            </a:r>
            <a:endParaRPr lang="en-US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-74295" y="128905"/>
            <a:ext cx="913701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（四）形容词的比较级、最高级的用法 ★★★★★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9. 我们常用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“the most”和“the fewest/least”</a:t>
            </a:r>
            <a:r>
              <a:rPr lang="en-US" sz="24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对人或事物的数量进行比较，表示“最多”和“最少”。例如：</a:t>
            </a:r>
          </a:p>
          <a:p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Simon drinks the most milk. 西蒙喝的牛奶最多。</a:t>
            </a:r>
          </a:p>
          <a:p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She can sing the fewest songs in our class. 我们班里她会唱的歌最少。</a:t>
            </a:r>
          </a:p>
          <a:p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He finishes the least homework of us three. 我们三个人里，他完成的家庭作业最少。</a:t>
            </a:r>
          </a:p>
          <a:p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【注意】 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表示“最多”时，无论可数或不可数名词都用most修饰</a:t>
            </a:r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；而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表示“最少”时，可数名词用fewest修饰，不可数名词用least修饰</a:t>
            </a:r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-289560" y="128905"/>
            <a:ext cx="957262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（五）as...as...和not so...as...的用法 ★★★★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0"/>
            <a:r>
              <a:rPr lang="en-US" sz="24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当我们要表示</a:t>
            </a:r>
            <a:r>
              <a:rPr lang="zh-CN" altLang="en-US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双方某方面</a:t>
            </a:r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（如年龄、身高等）</a:t>
            </a:r>
            <a:r>
              <a:rPr lang="zh-CN" altLang="en-US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程度相同或不同</a:t>
            </a:r>
            <a:r>
              <a:rPr lang="en-US" sz="24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时，常用</a:t>
            </a:r>
            <a:r>
              <a:rPr lang="zh-CN" altLang="en-US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as...as...或not as...as...</a:t>
            </a:r>
            <a:r>
              <a:rPr lang="en-US" sz="24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结构，</a:t>
            </a:r>
            <a:r>
              <a:rPr lang="zh-CN" altLang="en-US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表示“和……一样”或“和……不一样”</a:t>
            </a:r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。例如：</a:t>
            </a:r>
          </a:p>
          <a:p>
            <a:pPr indent="0"/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Mary is as careful as Linda. 玛丽和琳达一样仔细。</a:t>
            </a:r>
          </a:p>
          <a:p>
            <a:pPr indent="0"/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He does not run as fast as Tom. 他跑步没有汤姆快</a:t>
            </a:r>
            <a:r>
              <a:rPr 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-289560" y="128905"/>
            <a:ext cx="957262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（五）as...as...和not so...as...的用法 ★★★★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indent="0"/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【注意】 </a:t>
            </a:r>
          </a:p>
          <a:p>
            <a:pPr indent="0"/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1. a</a:t>
            </a:r>
            <a:r>
              <a:rPr lang="zh-CN" altLang="en-US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s...as...或not as...as...属同级比较</a:t>
            </a:r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，在此结构中，要使用形容词或副词</a:t>
            </a:r>
            <a:r>
              <a:rPr lang="zh-CN" altLang="en-US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原级</a:t>
            </a:r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</a:t>
            </a:r>
          </a:p>
          <a:p>
            <a:pPr indent="0"/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2. 在</a:t>
            </a:r>
            <a:r>
              <a:rPr lang="zh-CN" altLang="en-US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否定结构</a:t>
            </a:r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中，“A is </a:t>
            </a:r>
            <a:r>
              <a:rPr lang="zh-CN" altLang="en-US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 as...as</a:t>
            </a:r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B”意思是“</a:t>
            </a:r>
            <a:r>
              <a:rPr lang="zh-CN" altLang="en-US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A不如B</a:t>
            </a:r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……”。例如：</a:t>
            </a:r>
          </a:p>
          <a:p>
            <a:pPr indent="0"/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This book is not as interesting as that one. 这本书不如那本有趣。</a:t>
            </a:r>
          </a:p>
          <a:p>
            <a:pPr indent="0"/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=This book is less interesting than that one.</a:t>
            </a:r>
          </a:p>
          <a:p>
            <a:pPr indent="0"/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=That book is more interesting than this one.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-289560" y="128905"/>
            <a:ext cx="957262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（五）as...as...和not so...as...的用法 ★★★★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在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同级比较的否定句</a:t>
            </a:r>
            <a:r>
              <a:rPr lang="en-US" sz="24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中，我们也可以使用</a:t>
            </a:r>
            <a:r>
              <a:rPr lang="zh-CN" altLang="en-US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not so(as)...as...</a:t>
            </a:r>
            <a:r>
              <a:rPr lang="en-US" sz="24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结构。例如：</a:t>
            </a:r>
          </a:p>
          <a:p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This desk is not as heavy as that one. 这张桌子不如那张重。</a:t>
            </a:r>
          </a:p>
          <a:p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=This desk is not so heavy as that one.</a:t>
            </a:r>
          </a:p>
          <a:p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=This desk is lighter than that one.</a:t>
            </a:r>
          </a:p>
          <a:p>
            <a:r>
              <a:rPr lang="en-US" sz="24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当我们对事物进行比较时，要注意被比较的双方必须是同类事物。例如：</a:t>
            </a:r>
          </a:p>
          <a:p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Her ruler is as long as me. （错）</a:t>
            </a:r>
          </a:p>
          <a:p>
            <a:r>
              <a:rPr lang="en-US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Her ruler is as long as mine. （对）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（六）复合形容词的构成 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71472" y="857238"/>
            <a:ext cx="8371520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1. 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数词+名词（单数）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 如： one-child独生子女的。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2. 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数词+名词（单数）+形容词</a:t>
            </a:r>
            <a:r>
              <a:rPr 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</a:t>
            </a:r>
          </a:p>
          <a:p>
            <a:r>
              <a:rPr 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如</a:t>
            </a:r>
            <a:r>
              <a:rPr lang="en-US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：a-three-yearold boy一个3岁的男孩。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3. 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数词+名词+ed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，如：two-faced两面的。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4. 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形容词+名词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，如： full-time全日制的。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5. 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形容词+名词+ed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 如： kind-hearted好心的，good-natured天性善良的。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（六）复合形容词的构成 ★★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6. 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形容词（副词）+现在分词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 如：good-looking好看的，wellmeaning善意的。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7. 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形容词（副词）+过去分词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 如：well-dressed衣冠楚楚的，newlybuilt新建的。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8. 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名词+现在分词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 如：English-speaking讲英语的，heart-breaking令人心碎的。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9. 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名词+过去分词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，如：hand-made手工制的。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10. </a:t>
            </a:r>
            <a:r>
              <a:rPr lang="zh-CN" altLang="en-US" sz="2800" b="1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名词+形容词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，如：ice-cold冰冷的。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1" y="2933947"/>
            <a:ext cx="7886700" cy="1043678"/>
          </a:xfrm>
          <a:prstGeom prst="rect">
            <a:avLst/>
          </a:prstGeom>
        </p:spPr>
        <p:txBody>
          <a:bodyPr vert="horz" lIns="68577" tIns="34289" rIns="68577" bIns="34289" rtlCol="0" anchor="ctr">
            <a:norm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真题链接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【例1】（2019年河池）Linda is      of the three girls, but she is the tallest.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young			B. younger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youngest		</a:t>
            </a:r>
            <a:r>
              <a:rPr 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D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the youngest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9875" y="3172460"/>
            <a:ext cx="851090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buClrTx/>
              <a:buSzTx/>
              <a:buNone/>
            </a:pP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【解析】此题考查形容词最高级的用法。根据空后的the three girl可知比较范围是三者，需用最高级，最高级前需用定冠词the。故选D。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24317" y="1995904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2"/>
      <p:bldP spid="8" grpId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真题链接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【例2】（2019年百色）Tea is one of </a:t>
            </a:r>
            <a:r>
              <a:rPr 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drink in the world.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more popular		B. the more popular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most popular		D. the most popular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98120" y="2860040"/>
            <a:ext cx="851090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【</a:t>
            </a:r>
            <a:r>
              <a:rPr lang="en-US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解析】此题考查形容词最高级的用法。根据句意和one of +形容词最高级+可数名词复数可知，此处用形容词最高级。最高级前需用定冠词the。故选D。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24317" y="1995904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2"/>
      <p:bldP spid="8" grpId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真题链接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22467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【例3】（2019年贵港）—Frank has changed a lot, hasn't he?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—Yes. He is much </a:t>
            </a:r>
            <a:r>
              <a:rPr lang="en-US" sz="28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because he exercises every day.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strong			B. stronger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strongest		D. the strongest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9875" y="3387725"/>
            <a:ext cx="851090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buClrTx/>
              <a:buSzTx/>
              <a:buNone/>
            </a:pP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【解析】此题考查形容词比较级的用法。根据语境和句意可知，此处是和以前进行比较，而且much也是修饰比较级的。故选B。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96707" y="2427704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2"/>
      <p:bldP spid="8" grpId="3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3395" y="195580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真题链接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【例4】（2020年重庆）What a      boy! He work out such a difficult math problem.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strong			B. kind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lazy			D. clever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44475" y="2860040"/>
            <a:ext cx="851090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buClrTx/>
              <a:buSzTx/>
              <a:buNone/>
            </a:pP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【解析】此题考查形容词词义辨析。根据句意“一个多么 男孩啊！他解出了一个如此难的数学题。”可知是在夸赞这个男孩很聪明。故选D。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24317" y="1995904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2"/>
      <p:bldP spid="8" grpId="3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真题链接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【例5】（2020年连云港）Our monitor Jenny is so  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that she always keeps things in good order.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practical		B. generous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organized		D. modest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16230" y="2860040"/>
            <a:ext cx="8827770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buClrTx/>
              <a:buSzTx/>
              <a:buNone/>
            </a:pP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【解析】此题考查形容词词义辨析。根据句意“我们的班长珍妮是如此 以至于她总会让每件事情都井井有条。” 可知此处指Jenny是个做事有条理的人。故选C。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622" y="2067659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2"/>
      <p:bldP spid="8" grpId="3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易错剖析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22467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【例1】Miss Li is one of </a:t>
            </a:r>
            <a:r>
              <a:rPr 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___________in 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our school.</a:t>
            </a:r>
          </a:p>
          <a:p>
            <a:pPr marL="514350" indent="-514350">
              <a:buAutoNum type="alphaUcPeriod"/>
            </a:pPr>
            <a:r>
              <a:rPr 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 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popular teacher	  </a:t>
            </a:r>
            <a:endParaRPr lang="en-US" sz="28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514350" indent="-514350"/>
            <a:r>
              <a:rPr 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more popular teacher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most popular teacher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D. the most popular teachers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720" y="2571750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7158" y="3214692"/>
            <a:ext cx="8510905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buClrTx/>
              <a:buSzTx/>
              <a:buNone/>
            </a:pP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【解析】 此题容易误选B或C。错误的原因一是不理解形容词最高级的用法，二是不注意“one of+形容词最高级复数名词”的用法。故选D。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2" grpId="2"/>
      <p:bldP spid="2" grpId="3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</a:rPr>
              <a:t>易错剖析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【例2】This dinner looks       to me, and I like it.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terrible		</a:t>
            </a:r>
            <a:r>
              <a:rPr 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B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good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badly			D. nicely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2562" y="1563469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3850" y="2680335"/>
            <a:ext cx="8510905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buClrTx/>
              <a:buSzTx/>
              <a:buNone/>
            </a:pP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【解析】此题容易误选D。选择D的同学要注意look在这里是系动词，后面要加形容词。故选B。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2" grpId="2"/>
      <p:bldP spid="2" grpId="3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</a:rPr>
              <a:t>易错剖析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【例3】—Would you like       more tea？—Thank you. I've had       .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any; much		B. some; enough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some; much		D. any; enough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622" y="1995904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7360" y="2859405"/>
            <a:ext cx="8510905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buClrTx/>
              <a:buSzTx/>
              <a:buNone/>
            </a:pP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【解析】选择B的同学要注意enough是形容词，不能说had enough。故选C。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2" grpId="2"/>
      <p:bldP spid="2" grpId="3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</a:rPr>
              <a:t>易错剖析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【例4】The Yellow River is </a:t>
            </a:r>
            <a:r>
              <a:rPr 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__________river 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in China.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the longest		B. the most longest</a:t>
            </a:r>
          </a:p>
          <a:p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second longest	</a:t>
            </a:r>
            <a:r>
              <a:rPr lang="en-US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D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the second longest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2562" y="1563469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9070" y="2571750"/>
            <a:ext cx="8510905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buClrTx/>
              <a:buSzTx/>
              <a:buNone/>
            </a:pP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【解析】本题容易误选A。但根据常识可知，黄河是我国第二大河，因此应选D。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2" grpId="2"/>
      <p:bldP spid="2" grpId="3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737711" y="2933947"/>
            <a:ext cx="7886700" cy="1043678"/>
          </a:xfrm>
          <a:prstGeom prst="rect">
            <a:avLst/>
          </a:prstGeom>
        </p:spPr>
        <p:txBody>
          <a:bodyPr vert="horz" lIns="68577" tIns="34289" rIns="68577" bIns="34289" rtlCol="0" anchor="ctr">
            <a:norm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基础过关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4401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写出下列形容词的比较级和最高级。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1. young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_________     ________                       </a:t>
            </a: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2. tall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_________    _________                  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3. large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__________  _________                  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4. hot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________  _______                 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5. big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________  _______                 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6. wet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________  __________                 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7. thin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_________  _________                 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8. fat  </a:t>
            </a:r>
            <a:r>
              <a:rPr lang="en-US" altLang="zh-CN" sz="28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__________  ________                 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</a:p>
          <a:p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</a:p>
        </p:txBody>
      </p:sp>
      <p:sp>
        <p:nvSpPr>
          <p:cNvPr id="13" name="TextBox 7"/>
          <p:cNvSpPr txBox="1"/>
          <p:nvPr/>
        </p:nvSpPr>
        <p:spPr>
          <a:xfrm>
            <a:off x="1764665" y="1203325"/>
            <a:ext cx="1655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younger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7"/>
          <p:cNvSpPr txBox="1"/>
          <p:nvPr/>
        </p:nvSpPr>
        <p:spPr>
          <a:xfrm>
            <a:off x="3781425" y="1203325"/>
            <a:ext cx="19450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youngest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7"/>
          <p:cNvSpPr txBox="1"/>
          <p:nvPr/>
        </p:nvSpPr>
        <p:spPr>
          <a:xfrm>
            <a:off x="1571604" y="1714494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taller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428992" y="1643056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tallest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4480" y="2143122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larger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3643306" y="2143122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largest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1357290" y="2571750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hotter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3000364" y="2500312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hottest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7"/>
          <p:cNvSpPr txBox="1"/>
          <p:nvPr/>
        </p:nvSpPr>
        <p:spPr>
          <a:xfrm>
            <a:off x="1428728" y="2928940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bigger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7"/>
          <p:cNvSpPr txBox="1"/>
          <p:nvPr/>
        </p:nvSpPr>
        <p:spPr>
          <a:xfrm>
            <a:off x="3000364" y="2928940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biggest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7"/>
          <p:cNvSpPr txBox="1"/>
          <p:nvPr/>
        </p:nvSpPr>
        <p:spPr>
          <a:xfrm>
            <a:off x="1500166" y="3357568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wetter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3286116" y="3357568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wettest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7"/>
          <p:cNvSpPr txBox="1"/>
          <p:nvPr/>
        </p:nvSpPr>
        <p:spPr>
          <a:xfrm>
            <a:off x="1500166" y="3857634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thinner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7"/>
          <p:cNvSpPr txBox="1"/>
          <p:nvPr/>
        </p:nvSpPr>
        <p:spPr>
          <a:xfrm>
            <a:off x="3357554" y="3786196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thinnest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7"/>
          <p:cNvSpPr txBox="1"/>
          <p:nvPr/>
        </p:nvSpPr>
        <p:spPr>
          <a:xfrm>
            <a:off x="1500166" y="4286262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fatter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3286116" y="4286262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fattest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430" y="1563370"/>
            <a:ext cx="2668905" cy="31591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1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1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2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2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2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2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2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3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2" grpId="2"/>
      <p:bldP spid="2" grpId="3"/>
      <p:bldP spid="6" grpId="4"/>
      <p:bldP spid="6" grpId="5"/>
      <p:bldP spid="7" grpId="6"/>
      <p:bldP spid="7" grpId="7"/>
      <p:bldP spid="8" grpId="8"/>
      <p:bldP spid="8" grpId="9"/>
      <p:bldP spid="9" grpId="10"/>
      <p:bldP spid="9" grpId="11"/>
      <p:bldP spid="10" grpId="12"/>
      <p:bldP spid="10" grpId="13"/>
      <p:bldP spid="12" grpId="14"/>
      <p:bldP spid="12" grpId="15"/>
      <p:bldP spid="14" grpId="16"/>
      <p:bldP spid="14" grpId="17"/>
      <p:bldP spid="19" grpId="18"/>
      <p:bldP spid="19" grpId="19"/>
      <p:bldP spid="20" grpId="20"/>
      <p:bldP spid="20" grpId="21"/>
      <p:bldP spid="21" grpId="22"/>
      <p:bldP spid="21" grpId="23"/>
      <p:bldP spid="22" grpId="24"/>
      <p:bldP spid="22" grpId="25"/>
      <p:bldP spid="23" grpId="26"/>
      <p:bldP spid="23" grpId="27"/>
      <p:bldP spid="24" grpId="28"/>
      <p:bldP spid="24" grpId="29"/>
      <p:bldP spid="25" grpId="30"/>
      <p:bldP spid="25" grpId="3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基础过关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写出下列形容词的比较级和最高级。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9. heavy  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</a:t>
            </a:r>
            <a:r>
              <a:rPr lang="en-US" altLang="zh-CN" sz="2400">
                <a:noFill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400" u="sng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10. beautiful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      </a:t>
            </a:r>
            <a:r>
              <a:rPr lang="en-US" altLang="zh-CN" sz="2400">
                <a:noFill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400" u="sng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11. popular 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       </a:t>
            </a:r>
            <a:r>
              <a:rPr lang="en-US" altLang="zh-CN" sz="2400">
                <a:noFill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400" u="sng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12. good 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</a:t>
            </a:r>
            <a:r>
              <a:rPr lang="en-US" altLang="zh-CN" sz="2400">
                <a:noFill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13. bad 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</a:t>
            </a:r>
            <a:r>
              <a:rPr lang="en-US" altLang="zh-CN" sz="2400">
                <a:noFill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400" u="sng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14. many 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</a:t>
            </a:r>
            <a:r>
              <a:rPr lang="en-US" altLang="zh-CN" sz="2400">
                <a:noFill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400" u="sng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15. far 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</a:t>
            </a:r>
            <a:r>
              <a:rPr lang="en-US" altLang="zh-CN" sz="2400">
                <a:noFill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400" u="sng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16. old 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   </a:t>
            </a:r>
            <a:r>
              <a:rPr lang="en-US" altLang="zh-CN" sz="2400">
                <a:noFill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400" u="sng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</a:p>
        </p:txBody>
      </p:sp>
      <p:sp>
        <p:nvSpPr>
          <p:cNvPr id="13" name="TextBox 7"/>
          <p:cNvSpPr txBox="1"/>
          <p:nvPr/>
        </p:nvSpPr>
        <p:spPr>
          <a:xfrm>
            <a:off x="1643042" y="1142990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heavier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7"/>
          <p:cNvSpPr txBox="1"/>
          <p:nvPr/>
        </p:nvSpPr>
        <p:spPr>
          <a:xfrm>
            <a:off x="3357554" y="1142990"/>
            <a:ext cx="15563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heaviest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7"/>
          <p:cNvSpPr txBox="1"/>
          <p:nvPr/>
        </p:nvSpPr>
        <p:spPr>
          <a:xfrm>
            <a:off x="1857356" y="1500180"/>
            <a:ext cx="22783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more beautiful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14810" y="1500180"/>
            <a:ext cx="23609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most beautiful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57356" y="1928808"/>
            <a:ext cx="22574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more popular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4214810" y="1928808"/>
            <a:ext cx="2218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most popular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1891665" y="2263140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better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3214678" y="2285998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best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7"/>
          <p:cNvSpPr txBox="1"/>
          <p:nvPr/>
        </p:nvSpPr>
        <p:spPr>
          <a:xfrm>
            <a:off x="1428728" y="2643188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worse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7"/>
          <p:cNvSpPr txBox="1"/>
          <p:nvPr/>
        </p:nvSpPr>
        <p:spPr>
          <a:xfrm>
            <a:off x="3286116" y="2643188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worst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7"/>
          <p:cNvSpPr txBox="1"/>
          <p:nvPr/>
        </p:nvSpPr>
        <p:spPr>
          <a:xfrm>
            <a:off x="1891665" y="2980690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more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3428992" y="3000378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most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7"/>
          <p:cNvSpPr txBox="1"/>
          <p:nvPr/>
        </p:nvSpPr>
        <p:spPr>
          <a:xfrm>
            <a:off x="1285852" y="3357568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farther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7"/>
          <p:cNvSpPr txBox="1"/>
          <p:nvPr/>
        </p:nvSpPr>
        <p:spPr>
          <a:xfrm>
            <a:off x="2786050" y="3357568"/>
            <a:ext cx="1316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farthest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7"/>
          <p:cNvSpPr txBox="1"/>
          <p:nvPr/>
        </p:nvSpPr>
        <p:spPr>
          <a:xfrm>
            <a:off x="1500166" y="3714758"/>
            <a:ext cx="17519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older/elder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3836670" y="3698240"/>
            <a:ext cx="1988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oldest/eldest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1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1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2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2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2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2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2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3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2" grpId="2"/>
      <p:bldP spid="2" grpId="3"/>
      <p:bldP spid="6" grpId="4"/>
      <p:bldP spid="6" grpId="5"/>
      <p:bldP spid="7" grpId="6"/>
      <p:bldP spid="7" grpId="7"/>
      <p:bldP spid="8" grpId="8"/>
      <p:bldP spid="8" grpId="9"/>
      <p:bldP spid="9" grpId="10"/>
      <p:bldP spid="9" grpId="11"/>
      <p:bldP spid="10" grpId="12"/>
      <p:bldP spid="10" grpId="13"/>
      <p:bldP spid="12" grpId="14"/>
      <p:bldP spid="12" grpId="15"/>
      <p:bldP spid="14" grpId="16"/>
      <p:bldP spid="14" grpId="17"/>
      <p:bldP spid="19" grpId="18"/>
      <p:bldP spid="19" grpId="19"/>
      <p:bldP spid="20" grpId="20"/>
      <p:bldP spid="20" grpId="21"/>
      <p:bldP spid="21" grpId="22"/>
      <p:bldP spid="21" grpId="23"/>
      <p:bldP spid="22" grpId="24"/>
      <p:bldP spid="22" grpId="25"/>
      <p:bldP spid="23" grpId="26"/>
      <p:bldP spid="23" grpId="27"/>
      <p:bldP spid="24" grpId="28"/>
      <p:bldP spid="24" grpId="29"/>
      <p:bldP spid="25" grpId="30"/>
      <p:bldP spid="25" grpId="3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基础过关</a:t>
            </a:r>
            <a:endParaRPr lang="zh-CN" altLang="en-US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（二）用形容词的比较级和最高级填空。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1. Jim is young, but Tom is </a:t>
            </a:r>
            <a:r>
              <a:rPr 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2. My book is new, but yours is </a:t>
            </a:r>
            <a:r>
              <a:rPr 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than mine.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3. My box is very heavy, but his is </a:t>
            </a:r>
            <a:r>
              <a:rPr 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en-US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than mine, and this is </a:t>
            </a:r>
            <a:r>
              <a:rPr 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_______________  of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all.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4. Li Ming's ruler is </a:t>
            </a:r>
            <a:r>
              <a:rPr 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than Zhao Lan's. (long)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5. Their red kite is high. The green one is </a:t>
            </a:r>
            <a:r>
              <a:rPr 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The yellow one is </a:t>
            </a:r>
            <a:r>
              <a:rPr lang="en-US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</a:t>
            </a:r>
            <a:r>
              <a:rPr lang="en-US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</a:p>
        </p:txBody>
      </p:sp>
      <p:sp>
        <p:nvSpPr>
          <p:cNvPr id="2" name="TextBox 7"/>
          <p:cNvSpPr txBox="1"/>
          <p:nvPr/>
        </p:nvSpPr>
        <p:spPr>
          <a:xfrm>
            <a:off x="3714744" y="1142990"/>
            <a:ext cx="1707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younger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7"/>
          <p:cNvSpPr txBox="1"/>
          <p:nvPr/>
        </p:nvSpPr>
        <p:spPr>
          <a:xfrm>
            <a:off x="4286248" y="1571618"/>
            <a:ext cx="1707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newer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7"/>
          <p:cNvSpPr txBox="1"/>
          <p:nvPr/>
        </p:nvSpPr>
        <p:spPr>
          <a:xfrm>
            <a:off x="4714876" y="1928808"/>
            <a:ext cx="1707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heavier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00034" y="2285998"/>
            <a:ext cx="2211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 heaviest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3143240" y="2643188"/>
            <a:ext cx="22117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longer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5572132" y="3000378"/>
            <a:ext cx="1174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higher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785786" y="3357568"/>
            <a:ext cx="19316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 highest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2"/>
      <p:bldP spid="4" grpId="3"/>
      <p:bldP spid="6" grpId="4"/>
      <p:bldP spid="6" grpId="5"/>
      <p:bldP spid="7" grpId="6"/>
      <p:bldP spid="7" grpId="7"/>
      <p:bldP spid="9" grpId="8"/>
      <p:bldP spid="9" grpId="9"/>
      <p:bldP spid="10" grpId="10"/>
      <p:bldP spid="10" grpId="11"/>
      <p:bldP spid="11" grpId="12"/>
      <p:bldP spid="11" grpId="13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拓展提升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词形变换。用所给词的适当形式填空。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1. —What is your English teacher looks like?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—She is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(friend).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2. The little girl looks very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(love).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3. —What will the weather be like tomorrow?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—It will be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(snow).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4. Will it be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(sun) tomorrow morning?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5. She looks very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(beauty) tonight.</a:t>
            </a:r>
          </a:p>
        </p:txBody>
      </p:sp>
      <p:sp>
        <p:nvSpPr>
          <p:cNvPr id="13" name="TextBox 7"/>
          <p:cNvSpPr txBox="1"/>
          <p:nvPr/>
        </p:nvSpPr>
        <p:spPr>
          <a:xfrm>
            <a:off x="1692275" y="1563370"/>
            <a:ext cx="1504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friendly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7"/>
          <p:cNvSpPr txBox="1"/>
          <p:nvPr/>
        </p:nvSpPr>
        <p:spPr>
          <a:xfrm>
            <a:off x="3786182" y="1928808"/>
            <a:ext cx="1504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lovely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7"/>
          <p:cNvSpPr txBox="1"/>
          <p:nvPr/>
        </p:nvSpPr>
        <p:spPr>
          <a:xfrm>
            <a:off x="2267585" y="2644140"/>
            <a:ext cx="1504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snowy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28794" y="3000378"/>
            <a:ext cx="1504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sunny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43174" y="3357568"/>
            <a:ext cx="17697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beautiful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4" grpId="2"/>
      <p:bldP spid="4" grpId="3"/>
      <p:bldP spid="6" grpId="4"/>
      <p:bldP spid="6" grpId="5"/>
      <p:bldP spid="7" grpId="6"/>
      <p:bldP spid="7" grpId="7"/>
      <p:bldP spid="8" grpId="8"/>
      <p:bldP spid="8" grpId="9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拓展提升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6. The book is very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(interest). I have read it three times.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7. Be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(care)! The river is very deep.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8. His grandfather has been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(die) for five years.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9. Football is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(exciting) than basketball.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10. Li Lei looks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(happy) today because his bird died yesterday.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11. The box is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(heavy) than that one.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12. Tomatoes are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(health) food.</a:t>
            </a:r>
          </a:p>
        </p:txBody>
      </p:sp>
      <p:sp>
        <p:nvSpPr>
          <p:cNvPr id="13" name="TextBox 7"/>
          <p:cNvSpPr txBox="1"/>
          <p:nvPr/>
        </p:nvSpPr>
        <p:spPr>
          <a:xfrm>
            <a:off x="2643174" y="714362"/>
            <a:ext cx="2063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interesting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7"/>
          <p:cNvSpPr txBox="1"/>
          <p:nvPr/>
        </p:nvSpPr>
        <p:spPr>
          <a:xfrm>
            <a:off x="1285852" y="1142990"/>
            <a:ext cx="2063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careful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857620" y="1500180"/>
            <a:ext cx="2063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dead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8794" y="1928808"/>
            <a:ext cx="25723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more exciting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2714612" y="2285998"/>
            <a:ext cx="2063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unhappy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2285984" y="3000378"/>
            <a:ext cx="2063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heavier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2857488" y="3429006"/>
            <a:ext cx="2063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healthy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6" grpId="2"/>
      <p:bldP spid="6" grpId="3"/>
      <p:bldP spid="7" grpId="4"/>
      <p:bldP spid="7" grpId="5"/>
      <p:bldP spid="8" grpId="6"/>
      <p:bldP spid="8" grpId="7"/>
      <p:bldP spid="9" grpId="8"/>
      <p:bldP spid="9" grpId="9"/>
      <p:bldP spid="10" grpId="10"/>
      <p:bldP spid="10" grpId="11"/>
      <p:bldP spid="11" grpId="12"/>
      <p:bldP spid="11" grpId="13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拓展提升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13. Tom is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(tall) than Jim.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14. This apple is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(big) than that one.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15. Sandy is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(thin) than Amy.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16. This girl is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(beautiful) in her class.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17. Cookies are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(delicious) than bread.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18. The pig is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(fat) than the dog.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19. The pen is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(expensive) than the pencil.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20. The boy is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(old) than the girl.</a:t>
            </a:r>
          </a:p>
        </p:txBody>
      </p:sp>
      <p:sp>
        <p:nvSpPr>
          <p:cNvPr id="13" name="TextBox 7"/>
          <p:cNvSpPr txBox="1"/>
          <p:nvPr/>
        </p:nvSpPr>
        <p:spPr>
          <a:xfrm>
            <a:off x="2123440" y="793750"/>
            <a:ext cx="10871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taller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7"/>
          <p:cNvSpPr txBox="1"/>
          <p:nvPr/>
        </p:nvSpPr>
        <p:spPr>
          <a:xfrm>
            <a:off x="2786050" y="1142990"/>
            <a:ext cx="1482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bigger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143108" y="1571618"/>
            <a:ext cx="19316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thinner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5984" y="1928808"/>
            <a:ext cx="3448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 most beautiful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2428860" y="2285998"/>
            <a:ext cx="2520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more delicious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2214546" y="2643188"/>
            <a:ext cx="10871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fatter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2285984" y="3000378"/>
            <a:ext cx="28028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more expensive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2428860" y="3429006"/>
            <a:ext cx="18694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sz="2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older/elder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6" grpId="2"/>
      <p:bldP spid="6" grpId="3"/>
      <p:bldP spid="7" grpId="4"/>
      <p:bldP spid="7" grpId="5"/>
      <p:bldP spid="8" grpId="6"/>
      <p:bldP spid="8" grpId="7"/>
      <p:bldP spid="9" grpId="8"/>
      <p:bldP spid="9" grpId="9"/>
      <p:bldP spid="10" grpId="10"/>
      <p:bldP spid="10" grpId="11"/>
      <p:bldP spid="11" grpId="12"/>
      <p:bldP spid="11" grpId="13"/>
      <p:bldP spid="12" grpId="14"/>
      <p:bldP spid="12" grpId="15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拓展提升</a:t>
            </a:r>
            <a:endParaRPr lang="zh-CN" altLang="en-US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（二）单项选择。从下列每小题所给的四个选项中，选出可以填入空白处的最佳选项。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1. （2020年营口）—You look so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. What's wrong?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—I can't find my mobile phone.</a:t>
            </a:r>
          </a:p>
          <a:p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tired			B. relaxed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excited			D. worried</a:t>
            </a:r>
          </a:p>
          <a:p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00496" y="3000378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拓展提升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2. （2020年温州）—It's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today. Let's go to the beach.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—Sounds great! Don't forget your sunglasses.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rainy			B. windy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sunny			D. cloudy</a:t>
            </a:r>
          </a:p>
          <a:p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3. （2020年北京）Zhaozhou Bridge is one of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stone bridge in the world.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old			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B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older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oldest			D. the oldest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20" y="1928808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7620" y="3643320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2"/>
      <p:bldP spid="7" grpId="3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拓展提升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4. （2020年盐城）Our country now has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high speed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rail network in the world.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long			B. longer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longest			D. the longest</a:t>
            </a:r>
          </a:p>
          <a:p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5. （2019年丹东）—Tom, this story sounds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—So it does. Many of us like it.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bad               B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well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terribly          D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interesting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29058" y="1857370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4546" y="3643320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2"/>
      <p:bldP spid="7" grpId="3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拓展提升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6. （2019年上海）David's responses were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than anyone else's and he won the competition.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quick			B. quicker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quickest			D. the quickest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7. （2019年营口）—I feel a little </a:t>
            </a:r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about the coming English exam.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—Take it easy. The better you prepare, the better grades you will get.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nervous			B. disappointed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bored			D. cross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57620" y="1357304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3143254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2"/>
      <p:bldP spid="7" grpId="3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Tx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拓展提升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8. （2019年丹东）—Do you like pandas or koalas？</a:t>
            </a:r>
          </a:p>
          <a:p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—Well，I like both of them. I think pandas are 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koalas.</a:t>
            </a:r>
          </a:p>
          <a:p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more lovely than	B. less lovely than</a:t>
            </a:r>
          </a:p>
          <a:p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as lovely as		D. not so lovely as</a:t>
            </a:r>
          </a:p>
          <a:p>
            <a:endParaRPr lang="en-US" altLang="zh-CN" sz="240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9. （2019年莱芜区）—What do you think of Tom？</a:t>
            </a:r>
          </a:p>
          <a:p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—He is a(n)</a:t>
            </a:r>
            <a:r>
              <a:rPr lang="en-US" altLang="zh-CN" sz="2400" u="sng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boy who is always telling the truth.</a:t>
            </a:r>
          </a:p>
          <a:p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humorous			B. honest</a:t>
            </a:r>
          </a:p>
          <a:p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brave			D. creative</a:t>
            </a: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857370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9058" y="3214692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2"/>
      <p:bldP spid="7" grpId="3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占位符 1"/>
          <p:cNvSpPr>
            <a:spLocks noGrp="1"/>
          </p:cNvSpPr>
          <p:nvPr/>
        </p:nvSpPr>
        <p:spPr>
          <a:xfrm>
            <a:off x="499745" y="128905"/>
            <a:ext cx="8281035" cy="736600"/>
          </a:xfrm>
        </p:spPr>
        <p:txBody>
          <a:bodyPr lIns="91432" tIns="45716" rIns="91432" bIns="45716" anchor="ctr" anchorCtr="0">
            <a:noAutofit/>
          </a:bodyPr>
          <a:lstStyle>
            <a:defPPr>
              <a:defRPr lang="zh-CN"/>
            </a:defPPr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9900" b="0" i="0" u="none" strike="noStrike" kern="1200" cap="none" spc="150" normalizeH="0" baseline="0">
                <a:solidFill>
                  <a:schemeClr val="accent1">
                    <a:lumMod val="75000"/>
                  </a:schemeClr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090"/>
              </a:tabLst>
              <a:defRPr sz="20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拓展提升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875" y="865505"/>
            <a:ext cx="872871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10. （2019年沈阳）People who always do sports are in  </a:t>
            </a:r>
          </a:p>
          <a:p>
            <a:r>
              <a:rPr lang="en-US" altLang="zh-CN" sz="2400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spirits than those who don't.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A. high			B. higher</a:t>
            </a:r>
          </a:p>
          <a:p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C. tall			</a:t>
            </a:r>
            <a:r>
              <a:rPr lang="en-US" altLang="zh-CN" sz="240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D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 taller</a:t>
            </a:r>
          </a:p>
        </p:txBody>
      </p:sp>
      <p:sp>
        <p:nvSpPr>
          <p:cNvPr id="13" name="TextBox 7"/>
          <p:cNvSpPr txBox="1"/>
          <p:nvPr/>
        </p:nvSpPr>
        <p:spPr>
          <a:xfrm>
            <a:off x="539750" y="1203325"/>
            <a:ext cx="5607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00496" y="1428742"/>
            <a:ext cx="495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540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zh-CN" altLang="en-US" sz="54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6" grpId="2"/>
      <p:bldP spid="6" grpId="3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UNIT_TABLE_BEAUTIFY" val="{31d45f2a-1f3b-4aea-8847-325789da6528}"/>
  <p:tag name="TABLE_ENDDRAG_ORIGIN_RECT" val="671*276"/>
  <p:tag name="TABLE_ENDDRAG_RECT" val="25*72*671*2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UNIT_TABLE_BEAUTIFY" val="{ac4e3d93-abb0-4e4e-ba26-1275c64908c6}"/>
  <p:tag name="TABLE_ENDDRAG_ORIGIN_RECT" val="631*248"/>
  <p:tag name="TABLE_ENDDRAG_RECT" val="35*118*631*248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0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DEEPIN</Company>
  <PresentationFormat>全屏显示(16:9)</PresentationFormat>
  <Paragraphs>334</Paragraphs>
  <Slides>47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baseType="lpstr" size="48">
      <vt:lpstr>自定义设计方案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User</dc:creator>
  <cp:lastModifiedBy>天天向上</cp:lastModifiedBy>
  <cp:revision>658</cp:revision>
  <dcterms:created xsi:type="dcterms:W3CDTF">2016-01-14T05:53:56Z</dcterms:created>
  <dcterms:modified xsi:type="dcterms:W3CDTF">2021-10-21T01:12:45Z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8DD2311615A64790B211A257C7BA99F1</vt:lpwstr>
  </property>
  <property fmtid="{D5CDD505-2E9C-101B-9397-08002B2CF9AE}" pid="3" name="KSOProductBuildVer">
    <vt:lpwstr>2052-11.1.0.11365</vt:lpwstr>
  </property>
</Properties>
</file>