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915" r:id="rId1"/>
    <p:sldMasterId id="2147503952" r:id="rId2"/>
  </p:sldMasterIdLst>
  <p:notesMasterIdLst>
    <p:notesMasterId r:id="rId3"/>
  </p:notesMasterIdLst>
  <p:sldIdLst>
    <p:sldId id="9942" r:id="rId4"/>
    <p:sldId id="9946" r:id="rId5"/>
    <p:sldId id="9951" r:id="rId6"/>
    <p:sldId id="9956" r:id="rId7"/>
    <p:sldId id="9963" r:id="rId9"/>
    <p:sldId id="9966" r:id="rId10"/>
    <p:sldId id="9969" r:id="rId11"/>
    <p:sldId id="9973" r:id="rId12"/>
    <p:sldId id="9980" r:id="rId14"/>
    <p:sldId id="9983" r:id="rId15"/>
    <p:sldId id="9986" r:id="rId16"/>
    <p:sldId id="9989" r:id="rId17"/>
    <p:sldId id="9993" r:id="rId18"/>
    <p:sldId id="10000" r:id="rId20"/>
    <p:sldId id="10003" r:id="rId21"/>
    <p:sldId id="10006" r:id="rId22"/>
    <p:sldId id="10010" r:id="rId23"/>
    <p:sldId id="10017" r:id="rId25"/>
    <p:sldId id="10020" r:id="rId26"/>
    <p:sldId id="10023" r:id="rId27"/>
    <p:sldId id="10026" r:id="rId28"/>
    <p:sldId id="10030" r:id="rId29"/>
    <p:sldId id="10037" r:id="rId31"/>
    <p:sldId id="10040" r:id="rId32"/>
    <p:sldId id="10043" r:id="rId33"/>
    <p:sldId id="10047" r:id="rId34"/>
    <p:sldId id="10054" r:id="rId36"/>
    <p:sldId id="10057" r:id="rId37"/>
    <p:sldId id="10060" r:id="rId38"/>
    <p:sldId id="1006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916" r:id="rId1"/>
    <p:sldLayoutId id="2147503917" r:id="rId2"/>
    <p:sldLayoutId id="2147503918" r:id="rId3"/>
    <p:sldLayoutId id="2147503919" r:id="rId4"/>
    <p:sldLayoutId id="2147503920" r:id="rId5"/>
    <p:sldLayoutId id="2147503921" r:id="rId6"/>
    <p:sldLayoutId id="2147503922" r:id="rId7"/>
    <p:sldLayoutId id="2147503923" r:id="rId8"/>
    <p:sldLayoutId id="2147503924" r:id="rId9"/>
    <p:sldLayoutId id="2147503925" r:id="rId10"/>
    <p:sldLayoutId id="21475039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953" r:id="rId1"/>
    <p:sldLayoutId id="2147503954" r:id="rId2"/>
    <p:sldLayoutId id="2147503955" r:id="rId3"/>
    <p:sldLayoutId id="2147503956" r:id="rId4"/>
    <p:sldLayoutId id="2147503957" r:id="rId5"/>
    <p:sldLayoutId id="2147503958" r:id="rId6"/>
    <p:sldLayoutId id="2147503959" r:id="rId7"/>
    <p:sldLayoutId id="2147503960" r:id="rId8"/>
    <p:sldLayoutId id="2147503961" r:id="rId9"/>
    <p:sldLayoutId id="2147503962" r:id="rId10"/>
    <p:sldLayoutId id="21475039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tags" Target="../tags/tag298.xml"/><Relationship Id="rId22" Type="http://schemas.openxmlformats.org/officeDocument/2006/relationships/tags" Target="../tags/tag299.xml"/><Relationship Id="rId23" Type="http://schemas.openxmlformats.org/officeDocument/2006/relationships/tags" Target="../tags/tag300.xml"/><Relationship Id="rId24" Type="http://schemas.openxmlformats.org/officeDocument/2006/relationships/tags" Target="../tags/tag301.xml"/><Relationship Id="rId25" Type="http://schemas.openxmlformats.org/officeDocument/2006/relationships/tags" Target="../tags/tag302.xml"/><Relationship Id="rId26" Type="http://schemas.openxmlformats.org/officeDocument/2006/relationships/tags" Target="../tags/tag303.xml"/><Relationship Id="rId27" Type="http://schemas.openxmlformats.org/officeDocument/2006/relationships/tags" Target="../tags/tag304.xml"/><Relationship Id="rId28" Type="http://schemas.openxmlformats.org/officeDocument/2006/relationships/tags" Target="../tags/tag305.xml"/><Relationship Id="rId29" Type="http://schemas.openxmlformats.org/officeDocument/2006/relationships/tags" Target="../tags/tag306.xml"/><Relationship Id="rId30" Type="http://schemas.openxmlformats.org/officeDocument/2006/relationships/tags" Target="../tags/tag307.xml"/><Relationship Id="rId3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企业管理与高绩效分析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高绩效企业的特征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企业管理与高绩效的关系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如何实现高绩效企业管理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高绩效企业在实践中的应用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企业管理的重要性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创新管理理念：引入先进的管理理念和方法，提高企业管理水平和效率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建立高效沟通机制：加强企业内部沟通，促进信息共享和协作，提高工作效率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优化资源配置：合理分配人力、物力、财力等资源，提高资源利用效率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激发员工积极性：通过激励机制和培训计划，提高员工的工作积极性和能力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90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降低经营风险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实现长期盈利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培养员工归属感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增强员工归属感</a:t>
            </a:r>
            <a:endParaRPr altLang="en-US" lang="zh-CN"/>
          </a:p>
        </p:txBody>
      </p:sp>
      <p:sp>
        <p:nvSpPr>
          <p:cNvPr id="104911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员工归属感对企业管理的积极作用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员工归属感的概念和意义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增强员工归属感的措施和方法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员工归属感对企业绩效的影响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高绩效企业的特征</a:t>
            </a:r>
            <a:endParaRPr altLang="en-US" dirty="0" lang="zh-CN"/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明确的目标和愿景</a:t>
            </a:r>
            <a:endParaRPr altLang="en-US" lang="zh-CN"/>
          </a:p>
        </p:txBody>
      </p:sp>
      <p:sp>
        <p:nvSpPr>
          <p:cNvPr id="10492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清晰、具体、可衡量、可实现、有时限的目标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员工理解和认同目标，并为之努力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目标与公司的愿景和使命相一致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2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定期评估和调整目标，以适应变化的市场环境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高效的决策和执行能力</a:t>
            </a:r>
            <a:endParaRPr altLang="en-US" lang="zh-CN"/>
          </a:p>
        </p:txBody>
      </p:sp>
      <p:sp>
        <p:nvSpPr>
          <p:cNvPr id="104929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决策迅速且准确：高绩效企业通常能够迅速做出决策，并确保决策的准确性，以应对市场变化和竞争挑战。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执行力强：高绩效企业注重执行，能够将决策转化为实际行动，并确保目标的实现。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团队协作：高效的决策和执行能力需要团队协作的支持，高绩效企业通常具备良好的团队协作氛围，员工之间能够相互信任、协作和支持。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持续改进：高绩效企业注重持续改进，不断寻求更好的解决方案，以提高效率和绩效。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良好的沟通和协作</a:t>
            </a:r>
            <a:endParaRPr altLang="en-US" lang="zh-CN"/>
          </a:p>
        </p:txBody>
      </p:sp>
      <p:sp>
        <p:nvSpPr>
          <p:cNvPr id="10493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建立有效的沟通机制：包括定期会议、电子邮件、电话等，确保信息畅通，避免误解和冲突。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鼓励员工参与决策：让员工参与决策过程，提高员工的归属感和积极性，同时也有助于提高决策的质量和效率。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建立信任和尊重：员工之间相互信任、尊重，形成良好的工作氛围，提高工作效率和质量。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及时反馈和解决问题：及时反馈工作进展情况，发现问题及时解决，避免问题扩大化，提高工作效率和质量。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持续改进和创新精神</a:t>
            </a:r>
            <a:endParaRPr altLang="en-US" lang="zh-CN"/>
          </a:p>
        </p:txBody>
      </p:sp>
      <p:sp>
        <p:nvSpPr>
          <p:cNvPr id="10494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持续改进：企业不断寻求改进机会，提高生产效率和质量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创新精神：鼓励员工提出新想法和解决方案，不断推动企业创新发展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适应变化：能够快速适应市场变化和技术变革，保持竞争优势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团队协作：建立高效协作的团队，促进员工之间的交流和合作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企业管理与高绩效的关系</a:t>
            </a:r>
            <a:endParaRPr altLang="en-US" dirty="0" lang="zh-CN"/>
          </a:p>
        </p:txBody>
      </p:sp>
      <p:sp>
        <p:nvSpPr>
          <p:cNvPr id="10494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企业管理对高绩效的促进作用</a:t>
            </a:r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明确目标与计划：企业管理能够制定明确的目标和计划，使员工清楚自己的工作方向，从而提高工作效率。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有效沟通与协作：企业管理能够促进员工之间的有效沟通与协作，避免信息传递不畅或重复工作，提高工作效率。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激励机制与培训：企业管理能够通过激励机制和培训，提高员工的工作积极性和能力，从而提高工作效率。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高效运营与决策：企业管理能够优化运营流程和决策机制，减少不必要的浪费和延误，提高工作效率。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高绩效对企业管理的反哺作用</a:t>
            </a:r>
            <a:endParaRPr altLang="en-US" lang="zh-CN"/>
          </a:p>
        </p:txBody>
      </p:sp>
      <p:sp>
        <p:nvSpPr>
          <p:cNvPr id="104956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高绩效能够提高员工的工作积极性和满意度，增强企业的凝聚力和向心力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高绩效能够促进企业的创新和发展，提高企业的竞争力和市场份额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高绩效能够提升企业的品牌形象和声誉，吸引更多的优秀人才加入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高绩效能够促进企业的可持续发展，为企业的长期发展奠定坚实的基础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企业管理与高绩效的互动关系</a:t>
            </a:r>
            <a:endParaRPr altLang="en-US" lang="zh-CN"/>
          </a:p>
        </p:txBody>
      </p:sp>
      <p:sp>
        <p:nvSpPr>
          <p:cNvPr id="10496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企业管理对高绩效的推动作用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企业管理与高绩效的相互影响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建立良好的企业管理与高绩效关系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高绩效对企业管理的促进作用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如何实现高绩效企业管理</a:t>
            </a:r>
            <a:endParaRPr altLang="en-US" dirty="0" lang="zh-CN"/>
          </a:p>
        </p:txBody>
      </p:sp>
      <p:sp>
        <p:nvSpPr>
          <p:cNvPr id="10496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制定明确的企业战略和目标</a:t>
            </a:r>
            <a:endParaRPr altLang="en-US" lang="zh-CN"/>
          </a:p>
        </p:txBody>
      </p:sp>
      <p:sp>
        <p:nvSpPr>
          <p:cNvPr id="10497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明确企业愿景和使命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制定具体可行的实施计划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建立有效的激励机制和考核机制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确定战略目标和业务范围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建立高效的管理制度和流程</a:t>
            </a:r>
            <a:endParaRPr altLang="en-US" lang="zh-CN"/>
          </a:p>
        </p:txBody>
      </p:sp>
      <p:sp>
        <p:nvSpPr>
          <p:cNvPr id="10498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明确企业目标与战略规划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优化组织结构，合理配置资源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制定科学的管理制度，规范工作流程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加强团队建设，提高员工素质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培养员工的职业素养和团队精神</a:t>
            </a:r>
            <a:endParaRPr altLang="en-US" lang="zh-CN"/>
          </a:p>
        </p:txBody>
      </p:sp>
      <p:sp>
        <p:nvSpPr>
          <p:cNvPr id="10499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建立良好的沟通和协作机制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营造积极向上的团队氛围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培养员工的专业技能和知识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激发员工的积极性和创造力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营造积极的企业文化氛围</a:t>
            </a:r>
            <a:endParaRPr altLang="en-US" lang="zh-CN"/>
          </a:p>
        </p:txBody>
      </p:sp>
      <p:sp>
        <p:nvSpPr>
          <p:cNvPr id="104996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395209" y="2234203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410428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4"/>
          <p:cNvSpPr/>
          <p:nvPr>
            <p:custDataLst>
              <p:tags r:id="rId3"/>
            </p:custDataLst>
          </p:nvPr>
        </p:nvSpPr>
        <p:spPr>
          <a:xfrm>
            <a:off x="925252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352301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5252" y="3217948"/>
            <a:ext cx="1524019" cy="148999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明确企业价值观和使命感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4888234" y="2233594"/>
            <a:ext cx="583533" cy="169822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4902235" y="4125599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18"/>
          <p:cNvSpPr/>
          <p:nvPr>
            <p:custDataLst>
              <p:tags r:id="rId8"/>
            </p:custDataLst>
          </p:nvPr>
        </p:nvSpPr>
        <p:spPr>
          <a:xfrm>
            <a:off x="4418277" y="2788777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9"/>
          <p:cNvSpPr/>
          <p:nvPr>
            <p:custDataLst>
              <p:tags r:id="rId9"/>
            </p:custDataLst>
          </p:nvPr>
        </p:nvSpPr>
        <p:spPr>
          <a:xfrm flipV="1">
            <a:off x="4330616" y="2352301"/>
            <a:ext cx="1698225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7668" y="3211252"/>
            <a:ext cx="1524588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鼓励员工参与决策和解决问题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6634138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6648748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5"/>
          <p:cNvSpPr/>
          <p:nvPr>
            <p:custDataLst>
              <p:tags r:id="rId13"/>
            </p:custDataLst>
          </p:nvPr>
        </p:nvSpPr>
        <p:spPr>
          <a:xfrm>
            <a:off x="6163572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6"/>
          <p:cNvSpPr/>
          <p:nvPr>
            <p:custDataLst>
              <p:tags r:id="rId14"/>
            </p:custDataLst>
          </p:nvPr>
        </p:nvSpPr>
        <p:spPr>
          <a:xfrm flipV="1">
            <a:off x="6077129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64180" y="3236210"/>
            <a:ext cx="1524019" cy="1502392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营造学习和创新的氛围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五边形 10"/>
          <p:cNvSpPr/>
          <p:nvPr>
            <p:custDataLst>
              <p:tags r:id="rId16"/>
            </p:custDataLst>
          </p:nvPr>
        </p:nvSpPr>
        <p:spPr>
          <a:xfrm rot="16200000" flipH="1">
            <a:off x="3156332" y="4134121"/>
            <a:ext cx="555069" cy="152401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9"/>
          <p:cNvSpPr/>
          <p:nvPr>
            <p:custDataLst>
              <p:tags r:id="rId17"/>
            </p:custDataLst>
          </p:nvPr>
        </p:nvSpPr>
        <p:spPr>
          <a:xfrm rot="16200000" flipH="1">
            <a:off x="3141113" y="2242725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11"/>
          <p:cNvSpPr/>
          <p:nvPr>
            <p:custDataLst>
              <p:tags r:id="rId18"/>
            </p:custDataLst>
          </p:nvPr>
        </p:nvSpPr>
        <p:spPr>
          <a:xfrm>
            <a:off x="2671764" y="2796691"/>
            <a:ext cx="1524019" cy="2299976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2"/>
          <p:cNvSpPr/>
          <p:nvPr>
            <p:custDataLst>
              <p:tags r:id="rId19"/>
            </p:custDataLst>
          </p:nvPr>
        </p:nvSpPr>
        <p:spPr>
          <a:xfrm flipV="1">
            <a:off x="2584712" y="2360824"/>
            <a:ext cx="1697087" cy="81637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671764" y="3214295"/>
            <a:ext cx="1524019" cy="151203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建立良好的沟通机制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8380041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8394651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5"/>
          <p:cNvSpPr/>
          <p:nvPr>
            <p:custDataLst>
              <p:tags r:id="rId23"/>
            </p:custDataLst>
          </p:nvPr>
        </p:nvSpPr>
        <p:spPr>
          <a:xfrm>
            <a:off x="7910084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6"/>
          <p:cNvSpPr/>
          <p:nvPr>
            <p:custDataLst>
              <p:tags r:id="rId24"/>
            </p:custDataLst>
          </p:nvPr>
        </p:nvSpPr>
        <p:spPr>
          <a:xfrm flipV="1">
            <a:off x="7823032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10084" y="3228905"/>
            <a:ext cx="1524019" cy="151685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建立激励机制和奖惩制度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五边形 23"/>
          <p:cNvSpPr/>
          <p:nvPr>
            <p:custDataLst>
              <p:tags r:id="rId26"/>
            </p:custDataLst>
          </p:nvPr>
        </p:nvSpPr>
        <p:spPr>
          <a:xfrm rot="16200000" flipH="1">
            <a:off x="10212997" y="2259771"/>
            <a:ext cx="583533" cy="169708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4"/>
          <p:cNvSpPr/>
          <p:nvPr>
            <p:custDataLst>
              <p:tags r:id="rId27"/>
            </p:custDataLst>
          </p:nvPr>
        </p:nvSpPr>
        <p:spPr>
          <a:xfrm rot="16200000" flipH="1">
            <a:off x="10228216" y="4149949"/>
            <a:ext cx="555069" cy="15245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25"/>
          <p:cNvSpPr/>
          <p:nvPr>
            <p:custDataLst>
              <p:tags r:id="rId28"/>
            </p:custDataLst>
          </p:nvPr>
        </p:nvSpPr>
        <p:spPr>
          <a:xfrm>
            <a:off x="9743039" y="2813736"/>
            <a:ext cx="1524588" cy="229940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26"/>
          <p:cNvSpPr/>
          <p:nvPr>
            <p:custDataLst>
              <p:tags r:id="rId29"/>
            </p:custDataLst>
          </p:nvPr>
        </p:nvSpPr>
        <p:spPr>
          <a:xfrm flipV="1">
            <a:off x="9656597" y="2377869"/>
            <a:ext cx="1697087" cy="81580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9743648" y="3234384"/>
            <a:ext cx="1524019" cy="150583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algn="just" defTabSz="1219200" eaLnBrk="1" fontAlgn="auto" hangingPunct="1" indent="0" latinLnBrk="0" lvl="0" marR="0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注重员工发展和个人成长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高绩效企业在实践中的应用</a:t>
            </a:r>
            <a:endParaRPr altLang="en-US" dirty="0" lang="zh-CN"/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案例分析：成功的高绩效企业实践</a:t>
            </a:r>
            <a:endParaRPr altLang="en-US" lang="zh-CN"/>
          </a:p>
        </p:txBody>
      </p:sp>
      <p:sp>
        <p:nvSpPr>
          <p:cNvPr id="10501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实践过程：详细介绍企业在实践中如何实施高绩效管理，包括目标设定、激励机制、团队协作等方面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案例选择：选择具有代表性的高绩效企业，如华为、阿里巴巴等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实践成果：分析企业在实施高绩效管理后的成果，如业绩提升、员工满意度提高等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经验总结：总结企业在实践中取得的成功经验，并探讨其可复制性和可推广性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案例分析：失败的高绩效企业实践</a:t>
            </a:r>
            <a:endParaRPr altLang="en-US" lang="zh-CN"/>
          </a:p>
        </p:txBody>
      </p:sp>
      <p:sp>
        <p:nvSpPr>
          <p:cNvPr id="1050176" name="文本框 7"/>
          <p:cNvSpPr txBox="1"/>
          <p:nvPr>
            <p:custDataLst>
              <p:tags r:id="rId1"/>
            </p:custDataLst>
          </p:nvPr>
        </p:nvSpPr>
        <p:spPr>
          <a:xfrm>
            <a:off x="3374307" y="2348152"/>
            <a:ext cx="5443386" cy="358017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实践过程：详细描述失败的高绩效企业实践的过程和具体措施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178" name="正文"/>
          <p:cNvSpPr txBox="1"/>
          <p:nvPr>
            <p:custDataLst>
              <p:tags r:id="rId2"/>
            </p:custDataLst>
          </p:nvPr>
        </p:nvSpPr>
        <p:spPr>
          <a:xfrm>
            <a:off x="3374307" y="2734785"/>
            <a:ext cx="5443386" cy="55451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文本框 15"/>
          <p:cNvSpPr txBox="1"/>
          <p:nvPr>
            <p:custDataLst>
              <p:tags r:id="rId3"/>
            </p:custDataLst>
          </p:nvPr>
        </p:nvSpPr>
        <p:spPr>
          <a:xfrm>
            <a:off x="3374307" y="1364400"/>
            <a:ext cx="5444022" cy="348478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案例背景：介绍失败的高绩效企业实践的背景和情况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182" name="正文"/>
          <p:cNvSpPr txBox="1"/>
          <p:nvPr>
            <p:custDataLst>
              <p:tags r:id="rId4"/>
            </p:custDataLst>
          </p:nvPr>
        </p:nvSpPr>
        <p:spPr>
          <a:xfrm>
            <a:off x="3374307" y="1735135"/>
            <a:ext cx="5443386" cy="52462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文本框 19"/>
          <p:cNvSpPr txBox="1"/>
          <p:nvPr>
            <p:custDataLst>
              <p:tags r:id="rId5"/>
            </p:custDataLst>
          </p:nvPr>
        </p:nvSpPr>
        <p:spPr>
          <a:xfrm>
            <a:off x="3374307" y="3378326"/>
            <a:ext cx="5443386" cy="37073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失败原因分析：分析导致失败的原因，包括企业内部管理、市场环境、竞争态势等方面的因素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186" name="正文"/>
          <p:cNvSpPr txBox="1"/>
          <p:nvPr>
            <p:custDataLst>
              <p:tags r:id="rId6"/>
            </p:custDataLst>
          </p:nvPr>
        </p:nvSpPr>
        <p:spPr>
          <a:xfrm>
            <a:off x="3374307" y="3777677"/>
            <a:ext cx="5443386" cy="46167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文本框 22"/>
          <p:cNvSpPr txBox="1"/>
          <p:nvPr>
            <p:custDataLst>
              <p:tags r:id="rId7"/>
            </p:custDataLst>
          </p:nvPr>
        </p:nvSpPr>
        <p:spPr>
          <a:xfrm>
            <a:off x="3374307" y="4328375"/>
            <a:ext cx="5443386" cy="37073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经验教训总结：总结失败的高绩效企业实践的经验教训，提出改进和避免类似失败的建议和措施 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190" name="正文"/>
          <p:cNvSpPr txBox="1"/>
          <p:nvPr>
            <p:custDataLst>
              <p:tags r:id="rId8"/>
            </p:custDataLst>
          </p:nvPr>
        </p:nvSpPr>
        <p:spPr>
          <a:xfrm>
            <a:off x="3374307" y="4727726"/>
            <a:ext cx="5443386" cy="54370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文本框 25"/>
          <p:cNvSpPr txBox="1"/>
          <p:nvPr>
            <p:custDataLst>
              <p:tags r:id="rId9"/>
            </p:custDataLst>
          </p:nvPr>
        </p:nvSpPr>
        <p:spPr>
          <a:xfrm>
            <a:off x="3374307" y="5359820"/>
            <a:ext cx="5443386" cy="370735"/>
          </a:xfrm>
          <a:prstGeom prst="rect"/>
          <a:noFill/>
        </p:spPr>
        <p:txBody>
          <a:bodyPr anchor="b" anchorCtr="0" bIns="0" lIns="0" rtlCol="0" wrap="square">
            <a:normAutofit/>
          </a:bodyPr>
          <a:p>
            <a:pPr>
              <a:buClrTx/>
              <a:buSzTx/>
              <a:buFontTx/>
            </a:pPr>
            <a:r>
              <a:rPr b="1" dirty="0" sz="10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未来展望：展望未来，探讨如何更好地应用高绩效管理理念和实践，提高企业的竞争力和可持续发展能力。</a:t>
            </a:r>
            <a:endParaRPr b="1" dirty="0" sz="10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50194" name="正文"/>
          <p:cNvSpPr txBox="1"/>
          <p:nvPr>
            <p:custDataLst>
              <p:tags r:id="rId10"/>
            </p:custDataLst>
          </p:nvPr>
        </p:nvSpPr>
        <p:spPr>
          <a:xfrm>
            <a:off x="3374307" y="5759171"/>
            <a:ext cx="5443386" cy="419064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案例分析：如何避免失败，走向成功</a:t>
            </a:r>
            <a:endParaRPr altLang="en-US" lang="zh-CN"/>
          </a:p>
        </p:txBody>
      </p:sp>
      <p:sp>
        <p:nvSpPr>
          <p:cNvPr id="105023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3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23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案例背景：介绍案例企业的基本情况、行业背景和发展历程。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3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面临问题：分析企业在实践中遇到的问题、挑战和瓶颈，以及这些问题对企业绩效的影响。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4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解决方案：介绍企业采取的措施、方法和策略，以及这些措施对企业绩效的改善和提升。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5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5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实施效果：分析这些措施的实施效果，包括对企业绩效的提升、对员工的激励和对行业的贡献等方面。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5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25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总结与启示：总结案例的亮点和不足，并从中得出启示，为其他企业提供借鉴和参考。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未来企业管理与高绩效的发展趋势</a:t>
            </a:r>
            <a:endParaRPr altLang="en-US" dirty="0" lang="zh-CN"/>
          </a:p>
        </p:txBody>
      </p:sp>
      <p:sp>
        <p:nvSpPr>
          <p:cNvPr id="10502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数字化和智能化的发展趋势</a:t>
            </a:r>
            <a:endParaRPr altLang="en-US" lang="zh-CN"/>
          </a:p>
        </p:txBody>
      </p:sp>
      <p:sp>
        <p:nvSpPr>
          <p:cNvPr id="10503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数字化转型：利用大数据、云计算等技术提高企业运营效率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智能化升级：通过人工智能、机器学习等技术优化企业决策和业务流程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数字化和智能化融合：实现企业内外部资源的整合与共享，提升企业竞争力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数字化和智能化对高绩效的影响：提高生产效率、降低成本、增强创新能力，为企业创造更多价值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共享经济和平台化的发展趋势</a:t>
            </a:r>
            <a:endParaRPr altLang="en-US" lang="zh-CN"/>
          </a:p>
        </p:txBody>
      </p:sp>
      <p:sp>
        <p:nvSpPr>
          <p:cNvPr id="105042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zh-CN"/>
              <a:t>共享经济：随着互联网技术的发展，共享经济逐渐成为未来企业管理与高绩效的重要趋势。企业可以通过共享经济模式，降低成本、提高效率，实现可持续发展。 </a:t>
            </a:r>
            <a:endParaRPr altLang="en-US" lang="zh-CN"/>
          </a:p>
          <a:p>
            <a:r>
              <a:rPr altLang="en-US" lang="zh-CN"/>
              <a:t>平台化发展：平台化是企业未来发展的重要趋势，通过构建平台，企业可以实现资源的共享和协同，提高企业的竞争力和创新能力。同时，平台化也可以促进企业与外部环境的互动和交流，为企业带来更多的商业机会。  以上内容仅供参考，您可以根据自身需求进行调整优化。</a:t>
            </a:r>
            <a:endParaRPr altLang="en-US" lang="zh-CN"/>
          </a:p>
          <a:p>
            <a:pPr lvl="1"/>
            <a:r>
              <a:rPr altLang="en-US" lang="zh-CN"/>
              <a:t>以上内容仅供参考，您可以根据自身需求进行调整优化。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绿色可持续发展的发展趋势</a:t>
            </a:r>
            <a:endParaRPr altLang="en-US" lang="zh-CN"/>
          </a:p>
        </p:txBody>
      </p:sp>
      <p:sp>
        <p:nvSpPr>
          <p:cNvPr id="105046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绿色可持续发展成为未来企业管理的重要方向  随着环保意识的不断提高，越来越多的企业开始注重绿色可持续发展，将其作为企业管理的重要方向。未来，企业将更加注重环保、节能、减排等方面的投入，推动绿色生产，提高企业的可持续发展能力。</a:t>
            </a:r>
            <a:endParaRPr altLang="en-US" lang="zh-CN"/>
          </a:p>
          <a:p>
            <a:pPr lvl="1"/>
            <a:r>
              <a:rPr altLang="en-US" lang="zh-CN"/>
              <a:t>随着环保意识的不断提高，越来越多的企业开始注重绿色可持续发展，将其作为企业管理的重要方向。未来，企业将更加注重环保、节能、减排等方面的投入，推动绿色生产，提高企业的可持续发展能力。</a:t>
            </a:r>
            <a:endParaRPr altLang="en-US" lang="zh-CN"/>
          </a:p>
          <a:p>
            <a:r>
              <a:rPr altLang="en-US" lang="zh-CN"/>
              <a:t>绿色可持续发展将促进企业创新和转型升级  绿色可持续发展要求企业不断进行技术创新和转型升级，提高企业的核心竞争力。未来，企业将更加注重研发、设计、生产等环节的绿色化，推动企业向更加环保、高效、可持续的方向发展。</a:t>
            </a:r>
            <a:endParaRPr altLang="en-US" lang="zh-CN"/>
          </a:p>
          <a:p>
            <a:pPr lvl="1"/>
            <a:r>
              <a:rPr altLang="en-US" lang="zh-CN"/>
              <a:t>绿色可持续发展要求企业不断进行技术创新和转型升级，提高企业的核心竞争力。未来，企业将更加注重研发、设计、生产等环节的绿色化，推动企业向更加环保、高效、可持续的方向发展。</a:t>
            </a:r>
            <a:endParaRPr altLang="en-US" lang="zh-CN"/>
          </a:p>
          <a:p>
            <a:r>
              <a:rPr altLang="en-US" lang="zh-CN"/>
              <a:t>绿色可持续发展将推动企业社会责任的落实  绿色可持续发展不仅要求企业自身实现可持续发展，还要求企业积极履行社会责任。未来，企业将更加注重社会责任的落实，积极参与公益事业、环保活动等，为社会做出更多的贡献。</a:t>
            </a:r>
            <a:endParaRPr altLang="en-US" lang="zh-CN"/>
          </a:p>
          <a:p>
            <a:pPr lvl="1"/>
            <a:r>
              <a:rPr altLang="en-US" lang="zh-CN"/>
              <a:t>绿色可持续发展不仅要求企业自身实现可持续发展，还要求企业积极履行社会责任。未来，企业将更加注重社会责任的落实，积极参与公益事业、环保活动等，为社会做出更多的贡献。</a:t>
            </a:r>
            <a:endParaRPr altLang="en-US" lang="zh-CN"/>
          </a:p>
          <a:p>
            <a:r>
              <a:rPr altLang="en-US" lang="zh-CN"/>
              <a:t>绿色可持续发展将成为企业品牌形象的重要组成部分  随着消费者对环保、健康的关注度不断提高，绿色可持续发展将成为企业品牌形象的重要组成部分。未来，企业将更加注重品牌形象的塑造，通过绿色可持续发展提升企业的品牌价值和市场竞争力。</a:t>
            </a:r>
            <a:endParaRPr altLang="en-US" lang="zh-CN"/>
          </a:p>
          <a:p>
            <a:pPr lvl="1"/>
            <a:r>
              <a:rPr altLang="en-US" lang="zh-CN"/>
              <a:t>随着消费者对环保、健康的关注度不断提高，绿色可持续发展将成为企业品牌形象的重要组成部分。未来，企业将更加注重品牌形象的塑造，通过绿色可持续发展提升企业的品牌价值和市场竞争力。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9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9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0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5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5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5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5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5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5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5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5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5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5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5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5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5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5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5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5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5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5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5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5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5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5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5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5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5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16_5*l_h_i*1_6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16_5*l_h_i*1_6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16_5*l_h_i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16_5*l_h_i*1_6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16_5*l_h_f*1_6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4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4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4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4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4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4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4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4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261_4*l_h_a*1_5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1_4*l_h_f*1_5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"/>
  <p:tag name="KSO_WM_DIAGRAM_MAX_ITEMCNT" val="5"/>
  <p:tag name="KSO_WM_DIAGRAM_MIN_ITEMCNT" val="2"/>
  <p:tag name="KSO_WM_DIAGRAM_VIRTUALLY_FRAME" val="{&quot;height&quot;:378.5,&quot;width&quot;:428.04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4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2023-12-19T23:25:35Z</dcterms:created>
  <dcterms:modified xsi:type="dcterms:W3CDTF">2023-12-19T23:25:35Z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3dac37be124048c79804d24d66b38393_21</vt:lpwstr>
  </property>
</Properties>
</file>