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80" r:id="rId1"/>
    <p:sldMasterId id="2147485617" r:id="rId2"/>
  </p:sldMasterIdLst>
  <p:notesMasterIdLst>
    <p:notesMasterId r:id="rId3"/>
  </p:notesMasterIdLst>
  <p:sldIdLst>
    <p:sldId id="1159" r:id="rId4"/>
    <p:sldId id="1164" r:id="rId5"/>
    <p:sldId id="1168" r:id="rId6"/>
    <p:sldId id="1171" r:id="rId7"/>
    <p:sldId id="1177" r:id="rId9"/>
    <p:sldId id="1180" r:id="rId10"/>
    <p:sldId id="1183" r:id="rId11"/>
    <p:sldId id="1186" r:id="rId12"/>
    <p:sldId id="1189" r:id="rId13"/>
    <p:sldId id="1195" r:id="rId15"/>
    <p:sldId id="1198" r:id="rId16"/>
    <p:sldId id="1201" r:id="rId17"/>
    <p:sldId id="1204" r:id="rId18"/>
    <p:sldId id="1207" r:id="rId19"/>
    <p:sldId id="1213" r:id="rId21"/>
    <p:sldId id="1216" r:id="rId22"/>
    <p:sldId id="1219" r:id="rId23"/>
    <p:sldId id="1222" r:id="rId24"/>
    <p:sldId id="1225" r:id="rId25"/>
    <p:sldId id="1231" r:id="rId27"/>
    <p:sldId id="1234" r:id="rId28"/>
    <p:sldId id="1237" r:id="rId29"/>
    <p:sldId id="1240" r:id="rId30"/>
    <p:sldId id="124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81" r:id="rId1"/>
    <p:sldLayoutId id="2147485582" r:id="rId2"/>
    <p:sldLayoutId id="2147485583" r:id="rId3"/>
    <p:sldLayoutId id="2147485584" r:id="rId4"/>
    <p:sldLayoutId id="2147485585" r:id="rId5"/>
    <p:sldLayoutId id="2147485586" r:id="rId6"/>
    <p:sldLayoutId id="2147485587" r:id="rId7"/>
    <p:sldLayoutId id="2147485588" r:id="rId8"/>
    <p:sldLayoutId id="2147485589" r:id="rId9"/>
    <p:sldLayoutId id="2147485590" r:id="rId10"/>
    <p:sldLayoutId id="21474855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618" r:id="rId1"/>
    <p:sldLayoutId id="2147485619" r:id="rId2"/>
    <p:sldLayoutId id="2147485620" r:id="rId3"/>
    <p:sldLayoutId id="2147485621" r:id="rId4"/>
    <p:sldLayoutId id="2147485622" r:id="rId5"/>
    <p:sldLayoutId id="2147485623" r:id="rId6"/>
    <p:sldLayoutId id="2147485624" r:id="rId7"/>
    <p:sldLayoutId id="2147485625" r:id="rId8"/>
    <p:sldLayoutId id="2147485626" r:id="rId9"/>
    <p:sldLayoutId id="2147485627" r:id="rId10"/>
    <p:sldLayoutId id="214748562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tags" Target="../tags/tag202.xml"/><Relationship Id="rId22" Type="http://schemas.openxmlformats.org/officeDocument/2006/relationships/tags" Target="../tags/tag203.xml"/><Relationship Id="rId23" Type="http://schemas.openxmlformats.org/officeDocument/2006/relationships/tags" Target="../tags/tag204.xml"/><Relationship Id="rId24" Type="http://schemas.openxmlformats.org/officeDocument/2006/relationships/tags" Target="../tags/tag205.xml"/><Relationship Id="rId25" Type="http://schemas.openxmlformats.org/officeDocument/2006/relationships/tags" Target="../tags/tag206.xml"/><Relationship Id="rId26" Type="http://schemas.openxmlformats.org/officeDocument/2006/relationships/tags" Target="../tags/tag207.xml"/><Relationship Id="rId27" Type="http://schemas.openxmlformats.org/officeDocument/2006/relationships/tags" Target="../tags/tag208.xml"/><Relationship Id="rId28" Type="http://schemas.openxmlformats.org/officeDocument/2006/relationships/tags" Target="../tags/tag209.xml"/><Relationship Id="rId29" Type="http://schemas.openxmlformats.org/officeDocument/2006/relationships/tags" Target="../tags/tag210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电子商务行业的成就与展望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电子商务行业的成就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电子商务行业的发展趋势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电子商务行业的挑战与机遇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电子商务行业的展望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电子商务行业的成就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电子商务的发展历程</a:t>
            </a:r>
            <a:endParaRPr altLang="en-US" lang="zh-CN"/>
          </a:p>
        </p:txBody>
      </p:sp>
      <p:sp>
        <p:nvSpPr>
          <p:cNvPr id="10489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电子商务的起源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电子商务的发展阶段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电子商务的崛起与普及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电子商务的未来趋势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电子商务对传统商业模式的影响</a:t>
            </a:r>
            <a:endParaRPr altLang="en-US" lang="zh-CN"/>
          </a:p>
        </p:txBody>
      </p:sp>
      <p:sp>
        <p:nvSpPr>
          <p:cNvPr id="104902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电子商务对传统金融业的影响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3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电子商务对传统物流业的影响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电子商务对传统零售业的影响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4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电子商务改变了消费者的购物习惯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电子商务的创新与突破</a:t>
            </a:r>
            <a:endParaRPr altLang="en-US" lang="zh-CN"/>
          </a:p>
        </p:txBody>
      </p:sp>
      <p:sp>
        <p:nvSpPr>
          <p:cNvPr id="10490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电子商务模式的创新：从传统实体店到线上电商的转变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电子商务技术的突破：互联网技术的不断发展为电商提供了更多可能性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电子商务与物流的融合：提高物流效率，降低物流成本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电子商务在各行各业的广泛应用：如金融、医疗、教育等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电子商务行业的市场规模与增长</a:t>
            </a:r>
            <a:endParaRPr altLang="en-US" lang="zh-CN"/>
          </a:p>
        </p:txBody>
      </p:sp>
      <p:sp>
        <p:nvSpPr>
          <p:cNvPr id="10491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市场规模：全球电子商务市场规模不断扩大，中国电子商务市场占据重要地位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增长速度：电子商务行业保持快速增长，未来有望继续保持强劲增长势头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用户规模：中国电子商务用户规模庞大，为行业发展提供了广阔的市场基础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行业应用：电子商务行业应用广泛，涵盖了各个领域，如零售、批发、跨境电商等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电子商务行业的发展趋势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移动电商的发展趋势</a:t>
            </a:r>
            <a:endParaRPr altLang="en-US" lang="zh-CN"/>
          </a:p>
        </p:txBody>
      </p:sp>
      <p:sp>
        <p:nvSpPr>
          <p:cNvPr id="104924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移动电商市场规模不断扩大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移动电商用户规模持续增长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移动电商应用场景不断丰富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移动电商技术创新推动行业发展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跨境电商的发展趋势</a:t>
            </a:r>
            <a:endParaRPr altLang="en-US" lang="zh-CN"/>
          </a:p>
        </p:txBody>
      </p:sp>
      <p:sp>
        <p:nvSpPr>
          <p:cNvPr id="10493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全球电商市场持续增长，跨境电商成为新趋势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跨境电商平台不断涌现，为全球消费者提供更多选择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跨境电商物流服务不断完善，提高消费者购物体验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跨境电商政策法规不断完善，为行业发展提供有力保障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人工智能在电商中的应用</a:t>
            </a:r>
            <a:endParaRPr altLang="en-US" lang="zh-CN"/>
          </a:p>
        </p:txBody>
      </p:sp>
      <p:sp>
        <p:nvSpPr>
          <p:cNvPr id="104936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智能推荐系统：根据用户历史行为和偏好，提供个性化商品推荐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智能营销：通过大数据分析，精准定位目标用户群体，提高营销效果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智能物流：实时跟踪订单物流信息，提高物流效率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智能客服：自动回答用户咨询，提高客户服务效率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63750"/>
          </a:bodyPr>
          <a:p>
            <a:r>
              <a:rPr altLang="en-US" lang="zh-CN"/>
              <a:t>电商与实体经济融合的背景</a:t>
            </a:r>
            <a:endParaRPr altLang="en-US" lang="zh-CN"/>
          </a:p>
          <a:p>
            <a:r>
              <a:rPr altLang="en-US" lang="zh-CN"/>
              <a:t>融合的方式：线上与线下融合、O2O模式等</a:t>
            </a:r>
            <a:endParaRPr altLang="en-US" lang="zh-CN"/>
          </a:p>
          <a:p>
            <a:r>
              <a:rPr altLang="en-US" lang="zh-CN"/>
              <a:t>融合的优势：提高效率、降低成本、增强用户体验等</a:t>
            </a:r>
            <a:endParaRPr altLang="en-US" lang="zh-CN"/>
          </a:p>
          <a:p>
            <a:r>
              <a:rPr altLang="en-US" lang="zh-CN"/>
              <a:t>融合的挑战：技术、政策、人才等方面的问题  以下是用户提供的信息和标题： 我正在写一份主题为“电子商务行业的成就与展望”的PPT,现在准备介绍“电子商务行业的成就”，请帮我生成“电商行业规模”为标题的内容 电商行业规模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我正在写一份主题为“电子商务行业的成就与展望”的PPT,现在准备介绍“电子商务行业的成就”，请帮我生成“电商行业规模”为标题的内容</a:t>
            </a:r>
            <a:endParaRPr altLang="en-US" lang="zh-CN"/>
          </a:p>
          <a:p>
            <a:pPr lvl="1"/>
            <a:r>
              <a:rPr altLang="en-US" lang="zh-CN"/>
              <a:t>电商行业规模</a:t>
            </a:r>
            <a:endParaRPr altLang="en-US" lang="zh-CN"/>
          </a:p>
          <a:p>
            <a:r>
              <a:rPr altLang="en-US" lang="zh-CN"/>
              <a:t>电商行业交易规模的增长趋势</a:t>
            </a:r>
            <a:endParaRPr altLang="en-US" lang="zh-CN"/>
          </a:p>
          <a:p>
            <a:r>
              <a:rPr altLang="en-US" lang="zh-CN"/>
              <a:t>电商行业在GDP中的占比</a:t>
            </a:r>
            <a:endParaRPr altLang="en-US" lang="zh-CN"/>
          </a:p>
          <a:p>
            <a:r>
              <a:rPr altLang="en-US" lang="zh-CN"/>
              <a:t>电商行业从业人员的数量和分布情况</a:t>
            </a:r>
            <a:endParaRPr altLang="en-US" lang="zh-CN"/>
          </a:p>
          <a:p>
            <a:r>
              <a:rPr altLang="en-US" lang="zh-CN"/>
              <a:t>电商行业对传统零售业的影响和挑战</a:t>
            </a:r>
            <a:endParaRPr altLang="en-US" lang="zh-CN"/>
          </a:p>
        </p:txBody>
      </p:sp>
      <p:sp>
        <p:nvSpPr>
          <p:cNvPr id="10494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电商与实体经济的融合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电子商务行业的挑战与机遇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电商行业的竞争压力与挑战</a:t>
            </a:r>
            <a:endParaRPr altLang="en-US" lang="zh-CN"/>
          </a:p>
        </p:txBody>
      </p:sp>
      <p:sp>
        <p:nvSpPr>
          <p:cNvPr id="10495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成本上升：物流、仓储等成本不断上升，压缩了电商利润空间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竞争激烈：众多电商平台竞争激烈，市场份额争夺激烈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消费者需求多样化：消费者对商品品质、服务等方面要求越来越高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法律法规限制：电商行业受到相关法律法规的限制和监管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电商行业的法规政策与监管</a:t>
            </a:r>
            <a:endParaRPr altLang="en-US" lang="zh-CN"/>
          </a:p>
        </p:txBody>
      </p:sp>
      <p:sp>
        <p:nvSpPr>
          <p:cNvPr id="104959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法规政策：国家对电商行业的法规和政策，包括电商法、电子商务税收政策等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监管措施：政府对电商行业的监管措施，包括市场准入、数据保护、消费者权益保护等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法规政策对电商行业的影响：分析法规政策对电商行业的影响，包括促进电商行业的发展、规范电商行业的秩序等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未来法规政策的展望：预测未来政府对电商行业的法规政策走向，包括加强电商行业的监管、推动电商行业的创新发展等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电商行业的创新机遇与发展空间</a:t>
            </a:r>
            <a:endParaRPr altLang="en-US" lang="zh-CN"/>
          </a:p>
        </p:txBody>
      </p:sp>
      <p:sp>
        <p:nvSpPr>
          <p:cNvPr id="1049650" name="Rectangle 6"/>
          <p:cNvSpPr/>
          <p:nvPr>
            <p:custDataLst>
              <p:tags r:id="rId1"/>
            </p:custDataLst>
          </p:nvPr>
        </p:nvSpPr>
        <p:spPr>
          <a:xfrm>
            <a:off x="810568" y="178983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652" name="Rectangle 6"/>
          <p:cNvSpPr/>
          <p:nvPr>
            <p:custDataLst>
              <p:tags r:id="rId2"/>
            </p:custDataLst>
          </p:nvPr>
        </p:nvSpPr>
        <p:spPr>
          <a:xfrm>
            <a:off x="810568" y="292527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654" name="Rectangle 6"/>
          <p:cNvSpPr/>
          <p:nvPr>
            <p:custDataLst>
              <p:tags r:id="rId3"/>
            </p:custDataLst>
          </p:nvPr>
        </p:nvSpPr>
        <p:spPr>
          <a:xfrm>
            <a:off x="810568" y="406136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656" name="Rectangle 6"/>
          <p:cNvSpPr/>
          <p:nvPr>
            <p:custDataLst>
              <p:tags r:id="rId4"/>
            </p:custDataLst>
          </p:nvPr>
        </p:nvSpPr>
        <p:spPr>
          <a:xfrm>
            <a:off x="810568" y="5196807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658" name="矩形: 圆角 26"/>
          <p:cNvSpPr/>
          <p:nvPr>
            <p:custDataLst>
              <p:tags r:id="rId5"/>
            </p:custDataLst>
          </p:nvPr>
        </p:nvSpPr>
        <p:spPr>
          <a:xfrm>
            <a:off x="608400" y="292273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60" name="矩形: 圆角 27"/>
          <p:cNvSpPr/>
          <p:nvPr>
            <p:custDataLst>
              <p:tags r:id="rId6"/>
            </p:custDataLst>
          </p:nvPr>
        </p:nvSpPr>
        <p:spPr>
          <a:xfrm>
            <a:off x="608400" y="178728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662" name="矩形: 圆角 28"/>
          <p:cNvSpPr/>
          <p:nvPr>
            <p:custDataLst>
              <p:tags r:id="rId7"/>
            </p:custDataLst>
          </p:nvPr>
        </p:nvSpPr>
        <p:spPr>
          <a:xfrm>
            <a:off x="608400" y="519362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664" name="矩形: 圆角 29"/>
          <p:cNvSpPr/>
          <p:nvPr>
            <p:custDataLst>
              <p:tags r:id="rId8"/>
            </p:custDataLst>
          </p:nvPr>
        </p:nvSpPr>
        <p:spPr>
          <a:xfrm>
            <a:off x="608400" y="405818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666" name="正文"/>
          <p:cNvSpPr txBox="1"/>
          <p:nvPr>
            <p:custDataLst>
              <p:tags r:id="rId9"/>
            </p:custDataLst>
          </p:nvPr>
        </p:nvSpPr>
        <p:spPr>
          <a:xfrm>
            <a:off x="2793467" y="179428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创新机遇：互联网技术的不断进步为电商行业提供了更多的创新机会，如移动电商、社交电商等新兴模式不断涌现。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68" name="标题"/>
          <p:cNvSpPr txBox="1"/>
          <p:nvPr>
            <p:custDataLst>
              <p:tags r:id="rId10"/>
            </p:custDataLst>
          </p:nvPr>
        </p:nvSpPr>
        <p:spPr>
          <a:xfrm>
            <a:off x="712027" y="179428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70" name="正文"/>
          <p:cNvSpPr txBox="1"/>
          <p:nvPr>
            <p:custDataLst>
              <p:tags r:id="rId11"/>
            </p:custDataLst>
          </p:nvPr>
        </p:nvSpPr>
        <p:spPr>
          <a:xfrm>
            <a:off x="2793467" y="292972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发展空间：随着消费者对个性化、便捷化、智能化等需求的不断提高，电商行业仍有很大的发展空间，如跨境电商、农村电商等领域仍有巨大的市场潜力。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72" name="标题"/>
          <p:cNvSpPr txBox="1"/>
          <p:nvPr>
            <p:custDataLst>
              <p:tags r:id="rId12"/>
            </p:custDataLst>
          </p:nvPr>
        </p:nvSpPr>
        <p:spPr>
          <a:xfrm>
            <a:off x="712027" y="292972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74" name="正文"/>
          <p:cNvSpPr txBox="1"/>
          <p:nvPr>
            <p:custDataLst>
              <p:tags r:id="rId13"/>
            </p:custDataLst>
          </p:nvPr>
        </p:nvSpPr>
        <p:spPr>
          <a:xfrm>
            <a:off x="2793467" y="406517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挑战与机遇并存：虽然电商行业面临着竞争激烈、物流成本上升等挑战，但同时也存在着更多的机遇，如政策支持、技术创新等将为电商行业带来更多的发展机会。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76" name="标题"/>
          <p:cNvSpPr txBox="1"/>
          <p:nvPr>
            <p:custDataLst>
              <p:tags r:id="rId14"/>
            </p:custDataLst>
          </p:nvPr>
        </p:nvSpPr>
        <p:spPr>
          <a:xfrm>
            <a:off x="712027" y="406517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78" name="正文"/>
          <p:cNvSpPr txBox="1"/>
          <p:nvPr>
            <p:custDataLst>
              <p:tags r:id="rId15"/>
            </p:custDataLst>
          </p:nvPr>
        </p:nvSpPr>
        <p:spPr>
          <a:xfrm>
            <a:off x="2793467" y="520062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未来展望：随着5G、人工智能等技术的不断发展，电商行业将迎来更多的发展机遇，未来将更加注重用户体验、数据驱动和智能化发展等方面。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80" name="标题"/>
          <p:cNvSpPr txBox="1"/>
          <p:nvPr>
            <p:custDataLst>
              <p:tags r:id="rId16"/>
            </p:custDataLst>
          </p:nvPr>
        </p:nvSpPr>
        <p:spPr>
          <a:xfrm>
            <a:off x="712027" y="520062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电商行业的技术趋势与未来发展</a:t>
            </a:r>
            <a:endParaRPr altLang="en-US" lang="zh-CN"/>
          </a:p>
        </p:txBody>
      </p:sp>
      <p:sp>
        <p:nvSpPr>
          <p:cNvPr id="104971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711775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8" name="矩形 4"/>
          <p:cNvSpPr/>
          <p:nvPr>
            <p:custDataLst>
              <p:tags r:id="rId2"/>
            </p:custDataLst>
          </p:nvPr>
        </p:nvSpPr>
        <p:spPr>
          <a:xfrm>
            <a:off x="622352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文本框 5"/>
          <p:cNvSpPr txBox="1"/>
          <p:nvPr>
            <p:custDataLst>
              <p:tags r:id="rId3"/>
            </p:custDataLst>
          </p:nvPr>
        </p:nvSpPr>
        <p:spPr>
          <a:xfrm>
            <a:off x="92042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5G技术：为电商行业带来更高速、低延迟的网络环境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18066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4" name="矩形 57"/>
          <p:cNvSpPr/>
          <p:nvPr>
            <p:custDataLst>
              <p:tags r:id="rId5"/>
            </p:custDataLst>
          </p:nvPr>
        </p:nvSpPr>
        <p:spPr>
          <a:xfrm>
            <a:off x="4328643" y="4365314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文本框 58"/>
          <p:cNvSpPr txBox="1"/>
          <p:nvPr>
            <p:custDataLst>
              <p:tags r:id="rId6"/>
            </p:custDataLst>
          </p:nvPr>
        </p:nvSpPr>
        <p:spPr>
          <a:xfrm>
            <a:off x="462671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虚拟现实与增强现实：创新电商购物体验，提升用户满意度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28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123723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0" name="矩形 61"/>
          <p:cNvSpPr/>
          <p:nvPr>
            <p:custDataLst>
              <p:tags r:id="rId8"/>
            </p:custDataLst>
          </p:nvPr>
        </p:nvSpPr>
        <p:spPr>
          <a:xfrm>
            <a:off x="8034934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文本框 62"/>
          <p:cNvSpPr txBox="1"/>
          <p:nvPr>
            <p:custDataLst>
              <p:tags r:id="rId9"/>
            </p:custDataLst>
          </p:nvPr>
        </p:nvSpPr>
        <p:spPr>
          <a:xfrm>
            <a:off x="8333010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云计算与边缘计算：提升电商系统性能与稳定性，满足大规模扩展需求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34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69718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6" name="矩形 65"/>
          <p:cNvSpPr/>
          <p:nvPr>
            <p:custDataLst>
              <p:tags r:id="rId11"/>
            </p:custDataLst>
          </p:nvPr>
        </p:nvSpPr>
        <p:spPr>
          <a:xfrm>
            <a:off x="608400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66"/>
          <p:cNvSpPr txBox="1"/>
          <p:nvPr>
            <p:custDataLst>
              <p:tags r:id="rId12"/>
            </p:custDataLst>
          </p:nvPr>
        </p:nvSpPr>
        <p:spPr>
          <a:xfrm>
            <a:off x="906476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人工智能与大数据：提升电商运营效率与个性化体验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0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0347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2" name="矩形 69"/>
          <p:cNvSpPr/>
          <p:nvPr>
            <p:custDataLst>
              <p:tags r:id="rId14"/>
            </p:custDataLst>
          </p:nvPr>
        </p:nvSpPr>
        <p:spPr>
          <a:xfrm>
            <a:off x="4314057" y="1864645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70"/>
          <p:cNvSpPr txBox="1"/>
          <p:nvPr>
            <p:custDataLst>
              <p:tags r:id="rId15"/>
            </p:custDataLst>
          </p:nvPr>
        </p:nvSpPr>
        <p:spPr>
          <a:xfrm>
            <a:off x="4612133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物联网与智能物流：实现更快速、准确、智能的配送服务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6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109770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8" name="矩形 73"/>
          <p:cNvSpPr/>
          <p:nvPr>
            <p:custDataLst>
              <p:tags r:id="rId17"/>
            </p:custDataLst>
          </p:nvPr>
        </p:nvSpPr>
        <p:spPr>
          <a:xfrm>
            <a:off x="8020347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74"/>
          <p:cNvSpPr txBox="1"/>
          <p:nvPr>
            <p:custDataLst>
              <p:tags r:id="rId18"/>
            </p:custDataLst>
          </p:nvPr>
        </p:nvSpPr>
        <p:spPr>
          <a:xfrm>
            <a:off x="8318424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区块链技术：保障电商交易安全与透明度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8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电子商务行业的展望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电商行业未来的发展趋势预测</a:t>
            </a:r>
            <a:endParaRPr altLang="en-US" lang="zh-CN"/>
          </a:p>
        </p:txBody>
      </p:sp>
      <p:sp>
        <p:nvSpPr>
          <p:cNvPr id="104985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人工智能和大数据在电商领域的应用将更加广泛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移动电商占比将超过PC端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跨境电商将成为新的增长点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社交电商将逐渐崛起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电商行业未来的市场格局变化</a:t>
            </a:r>
            <a:endParaRPr altLang="en-US" lang="zh-CN"/>
          </a:p>
        </p:txBody>
      </p:sp>
      <p:sp>
        <p:nvSpPr>
          <p:cNvPr id="104990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传统零售与电商融合发展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跨境电商成为新的增长点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社交电商和内容电商崛起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电商行业向智能化、个性化发展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电商行业未来的技术创新方向</a:t>
            </a:r>
            <a:endParaRPr altLang="en-US" lang="zh-CN"/>
          </a:p>
        </p:txBody>
      </p:sp>
      <p:sp>
        <p:nvSpPr>
          <p:cNvPr id="10499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人工智能与大数据：提升电商个性化推荐与精准营销能力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物联网与智能物流：实现更高效、便捷的物流配送服务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区块链技术：保障电商交易安全与透明度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虚拟现实与增强现实：提升电商购物体验与互动性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电商行业未来的政策环境变化</a:t>
            </a:r>
            <a:endParaRPr altLang="en-US" lang="zh-CN"/>
          </a:p>
        </p:txBody>
      </p:sp>
      <p:sp>
        <p:nvSpPr>
          <p:cNvPr id="10500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监管加强：政府将加强对电商行业的监管，保障消费者的权益。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政策支持：政府将继续加大对电商行业的扶持力度，推动电商行业的发展。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跨境电商发展：政府将推动跨境电商的发展，促进国际贸易的便利化。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绿色发展：政府将推动电商行业的绿色发展，促进可持续发展。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06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1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13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2023-12-17T19:32:26Z</dcterms:created>
  <dcterms:modified xsi:type="dcterms:W3CDTF">2023-12-17T19:32:26Z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eafa8ed71e6a401ba28e7c584316e86a_21</vt:lpwstr>
  </property>
</Properties>
</file>