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95" r:id="rId1"/>
    <p:sldMasterId id="2147494532" r:id="rId2"/>
  </p:sldMasterIdLst>
  <p:notesMasterIdLst>
    <p:notesMasterId r:id="rId3"/>
  </p:notesMasterIdLst>
  <p:sldIdLst>
    <p:sldId id="5274" r:id="rId4"/>
    <p:sldId id="5278" r:id="rId5"/>
    <p:sldId id="5281" r:id="rId6"/>
    <p:sldId id="5284" r:id="rId7"/>
    <p:sldId id="5287" r:id="rId8"/>
    <p:sldId id="5290" r:id="rId9"/>
    <p:sldId id="5293" r:id="rId10"/>
    <p:sldId id="5296" r:id="rId11"/>
    <p:sldId id="5299" r:id="rId12"/>
    <p:sldId id="5302" r:id="rId13"/>
    <p:sldId id="5305" r:id="rId14"/>
    <p:sldId id="5308" r:id="rId15"/>
    <p:sldId id="5311" r:id="rId16"/>
    <p:sldId id="5314" r:id="rId17"/>
    <p:sldId id="5317" r:id="rId18"/>
    <p:sldId id="5320" r:id="rId19"/>
    <p:sldId id="5323" r:id="rId20"/>
    <p:sldId id="5326" r:id="rId21"/>
    <p:sldId id="5329" r:id="rId22"/>
    <p:sldId id="5332" r:id="rId23"/>
    <p:sldId id="5335" r:id="rId24"/>
    <p:sldId id="5338" r:id="rId25"/>
    <p:sldId id="5341" r:id="rId26"/>
    <p:sldId id="5344" r:id="rId27"/>
    <p:sldId id="5347" r:id="rId28"/>
    <p:sldId id="535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496" r:id="rId1"/>
    <p:sldLayoutId id="2147494497" r:id="rId2"/>
    <p:sldLayoutId id="2147494498" r:id="rId3"/>
    <p:sldLayoutId id="2147494499" r:id="rId4"/>
    <p:sldLayoutId id="2147494500" r:id="rId5"/>
    <p:sldLayoutId id="2147494501" r:id="rId6"/>
    <p:sldLayoutId id="2147494502" r:id="rId7"/>
    <p:sldLayoutId id="2147494503" r:id="rId8"/>
    <p:sldLayoutId id="2147494504" r:id="rId9"/>
    <p:sldLayoutId id="2147494505" r:id="rId10"/>
    <p:sldLayoutId id="214749450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33" r:id="rId1"/>
    <p:sldLayoutId id="2147494534" r:id="rId2"/>
    <p:sldLayoutId id="2147494535" r:id="rId3"/>
    <p:sldLayoutId id="2147494536" r:id="rId4"/>
    <p:sldLayoutId id="2147494537" r:id="rId5"/>
    <p:sldLayoutId id="2147494538" r:id="rId6"/>
    <p:sldLayoutId id="2147494539" r:id="rId7"/>
    <p:sldLayoutId id="2147494540" r:id="rId8"/>
    <p:sldLayoutId id="2147494541" r:id="rId9"/>
    <p:sldLayoutId id="2147494542" r:id="rId10"/>
    <p:sldLayoutId id="214749454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房地产行业市场分析及投资前景预测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房地产市场概述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房地产市场分析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房地产投资类型和风险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房地产市场前景预测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投资建议和策略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房地产市场概述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房地产市场的定义和构成</a:t>
            </a:r>
            <a:endParaRPr altLang="en-US" lang="zh-CN"/>
          </a:p>
        </p:txBody>
      </p:sp>
      <p:sp>
        <p:nvSpPr>
          <p:cNvPr id="1048848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定义：房地产市场是指从事房产、土地的出售、租赁、买卖和抵押等交易活动的场所或领域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2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构成：由房地产开发商、政府机构、金融机构、中介机构和个人投资者等参与者共同构成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8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房地产市场的特点和功能</a:t>
            </a:r>
            <a:endParaRPr altLang="en-US" lang="zh-CN"/>
          </a:p>
        </p:txBody>
      </p:sp>
      <p:sp>
        <p:nvSpPr>
          <p:cNvPr id="10488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房地产市场是实体经济的重要组成部分，具有不可移动性、长期性、地域性等特点。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房地产市场具有投资和消费的双重属性，能够满足人们的居住需求和商业需求。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房地产市场具有金融属性，是金融市场的重要组成部分，能够为投资者提供多元化的投资渠道。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房地产市场具有经济周期性，与宏观经济环境密切相关，其发展受到政策、经济、社会等多方面因素的影响。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房地产市场的发展历程和现状</a:t>
            </a:r>
            <a:endParaRPr altLang="en-US" lang="zh-CN"/>
          </a:p>
        </p:txBody>
      </p:sp>
      <p:sp>
        <p:nvSpPr>
          <p:cNvPr id="10489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起步阶段：20世纪80年代，房地产市场开始起步，住房制度改革为市场发展奠定了基础。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快速发展阶段：20世纪90年代至今，城市化进程加速，房地产市场快速发展。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政策调控阶段：近年来，政府出台了一系列调控政策，对房地产市场进行规范和调整。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现状：目前，房地产市场呈现出多元化、专业化、品牌化等发展趋势，同时也面临着政策风险、经济周期波动等挑战。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房地产市场分析</a:t>
            </a:r>
            <a:endParaRPr altLang="en-US" lang="zh-CN"/>
          </a:p>
        </p:txBody>
      </p:sp>
      <p:sp>
        <p:nvSpPr>
          <p:cNvPr id="104899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房地产市场需求分析</a:t>
            </a:r>
            <a:endParaRPr altLang="en-US" lang="zh-CN"/>
          </a:p>
        </p:txBody>
      </p:sp>
      <p:sp>
        <p:nvSpPr>
          <p:cNvPr id="10490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刚需购房者：随着人口增长和城市化进程，刚需购房者仍占一定比例，对住宅房地产市场有稳定需求。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改善型购房者：随着居民收入水平的提高，改善型购房需求逐渐增加，对中高端房地产市场有较大影响。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投资型购房者：在当前经济形势下，投资房地产仍被视为一种相对稳定的资产保值增值方式，对商业地产和租赁市场有一定需求。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跨境购房者：随着全球化的发展，跨境购房者逐渐增多，对国际房地产市场产生一定影响。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房地产市场供给分析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房屋建设情况：包括新建、改建、扩建等不同类型房屋的建设情况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土地供应情况：包括土地出让、划拨、租赁等不同方式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房地产企业数量与资质：不同地区、不同类型房地产企业的数量和资质情况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房屋供应结构：包括住宅、商业、办公等不同类型房屋的供应结构情况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房地产市场价格分析</a:t>
            </a:r>
            <a:endParaRPr altLang="en-US" lang="zh-CN"/>
          </a:p>
        </p:txBody>
      </p:sp>
      <p:sp>
        <p:nvSpPr>
          <p:cNvPr id="10491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周期性：市场价格波动具有一定的周期性规律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未来趋势：受到经济、政策等多重因素影响，未来价格走势难以预测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影响因素：供需关系、经济形势、政策调控等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地域性：不同地区价格差异较大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房地产市场竞争分析</a:t>
            </a:r>
            <a:endParaRPr altLang="en-US" lang="zh-CN"/>
          </a:p>
        </p:txBody>
      </p:sp>
      <p:sp>
        <p:nvSpPr>
          <p:cNvPr id="10492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房地产市场竞争格局：分析当前房地产市场的竞争格局，包括主要竞争者、市场份额和竞争优势。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竞争对手分析：对主要的竞争对手进行深入分析，包括其市场策略、产品特点和经营状况等。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竞争策略：提出应对市场竞争的策略，包括产品创新、营销策略和品牌建设等方面。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竞争趋势：预测未来房地产市场的竞争趋势，包括新兴市场和技术的出现、政策变化等因素的影响。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房地产投资类型和风险</a:t>
            </a:r>
            <a:endParaRPr altLang="en-US" lang="zh-CN"/>
          </a:p>
        </p:txBody>
      </p:sp>
      <p:sp>
        <p:nvSpPr>
          <p:cNvPr id="10492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房地产投资的主要类型</a:t>
            </a:r>
            <a:endParaRPr altLang="en-US" lang="zh-CN"/>
          </a:p>
        </p:txBody>
      </p:sp>
      <p:sp>
        <p:nvSpPr>
          <p:cNvPr id="104928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住宅地产投资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8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旅游地产投资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9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9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商业地产投资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9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9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工业地产投资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房地产投资的风险和机遇</a:t>
            </a:r>
            <a:endParaRPr altLang="en-US" lang="zh-CN"/>
          </a:p>
        </p:txBody>
      </p:sp>
      <p:sp>
        <p:nvSpPr>
          <p:cNvPr id="10493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案例分析：成功与失败的投资案例对比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应对策略：多元化投资、风险管理、长期持有等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机遇：城市化进程、消费升级、技术创新等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风险：市场波动、政策影响、金融风险等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房地产投资的风险控制和收益评估</a:t>
            </a:r>
            <a:endParaRPr altLang="en-US" lang="zh-CN"/>
          </a:p>
        </p:txBody>
      </p:sp>
      <p:sp>
        <p:nvSpPr>
          <p:cNvPr id="10493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风险控制：了解市场趋势，选择优质项目，合理配置资金和资源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收益评估：分析投资回报率，考虑长期增值空间，制定合理的投资策略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风险分散：多元化投资组合，降低单一项目的风险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风险管理：建立风险预警机制，及时应对市场变化和风险事件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房地产市场前景预测</a:t>
            </a:r>
            <a:endParaRPr altLang="en-US" lang="zh-CN"/>
          </a:p>
        </p:txBody>
      </p:sp>
      <p:sp>
        <p:nvSpPr>
          <p:cNvPr id="10494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房地产市场的发展趋势和未来展望</a:t>
            </a:r>
            <a:endParaRPr altLang="en-US" lang="zh-CN"/>
          </a:p>
        </p:txBody>
      </p:sp>
      <p:sp>
        <p:nvSpPr>
          <p:cNvPr id="10494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科技驱动创新，智能化、绿色化成为发展新趋势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城市化进程加速，房地产市场需求持续增长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政策调控趋紧，市场分化加剧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多元化融资渠道，房地产金融化趋势明显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房地产市场的政策走向和影响分析</a:t>
            </a:r>
            <a:endParaRPr altLang="en-US" lang="zh-CN"/>
          </a:p>
        </p:txBody>
      </p:sp>
      <p:sp>
        <p:nvSpPr>
          <p:cNvPr id="10495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政策走向：政府对房地产市场的调控政策，如限购、限贷等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影响分析：政策对房地产市场的影响，如需求、供应、房价等方面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未来预测：基于当前政策走向，预测未来房地产市场的发展趋势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建议：根据政策走向和影响分析，提出投资房地产市场的建议和策略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房地产市场的创新和变革趋势</a:t>
            </a:r>
            <a:endParaRPr altLang="en-US" lang="zh-CN"/>
          </a:p>
        </p:txBody>
      </p:sp>
      <p:sp>
        <p:nvSpPr>
          <p:cNvPr id="1049600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02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04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06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8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智能化和数字化：随着科技的发展，房地产市场将更加智能化和数字化，例如利用大数据、人工智能等技术进行市场分析、项目规划和营销推广。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0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12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14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16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18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5556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绿色建筑和可持续发展：随着环保意识的提高，绿色建筑和可持续发展将成为房地产市场的重要趋势，例如采用节能、环保的材料和设计，推进绿色建筑评级和认证等。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0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22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24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26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共享经济和联合产权：随着共享经济的发展，房地产市场可能会出现更多的共享空间和联合产权项目，例如共享办公空间、联合产权公寓等。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32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34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36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8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定制化和个性化：随着消费者需求的多样化，房地产市场将更加注重产品的定制化和个性化，例如根据客户需求定制住宅、商业空间等。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房地产市场的投资前景和价值评估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政策影响：政府对房地产市场的调控政策将影响市场走势和投资机会，投资者需密切关注政策变化。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风险控制：投资房地产市场需注意风险控制，包括市场风险、政策风险、财务风险等，投资者需制定合理的风险控制策略。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投资前景：随着城市化进程加速和经济增长，房地产市场将继续保持稳定增长，为投资者提供更多机会。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价值评估：投资者可以通过市场分析、财务分析等多种方式对房地产项目进行价值评估，以确定投资价值和风险。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投资建议和策略</a:t>
            </a:r>
            <a:endParaRPr altLang="en-US" lang="zh-CN"/>
          </a:p>
        </p:txBody>
      </p:sp>
      <p:sp>
        <p:nvSpPr>
          <p:cNvPr id="10497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根据市场趋势制定投资计划和策略</a:t>
            </a:r>
            <a:endParaRPr altLang="en-US" lang="zh-CN"/>
          </a:p>
        </p:txBody>
      </p:sp>
      <p:sp>
        <p:nvSpPr>
          <p:cNvPr id="10497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关注市场动态，了解行业趋势和政策走向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分析市场需求和供给，评估市场潜力和风险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根据个人财务状况和风险承受能力制定投资计划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多元化投资组合，降低风险提高收益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选择合适的投资项目和合作伙伴</a:t>
            </a:r>
            <a:endParaRPr altLang="en-US" lang="zh-CN"/>
          </a:p>
        </p:txBody>
      </p:sp>
      <p:sp>
        <p:nvSpPr>
          <p:cNvPr id="10498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制定合理的投资计划和风险控制策略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寻找可靠的合作伙伴，共同投资开发项目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评估自身实力和资源，选择适合自己的投资项目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了解市场趋势和需求，选择具有潜力的投资项目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合理配置资金和资源，降低投资风险</a:t>
            </a:r>
            <a:endParaRPr altLang="en-US" lang="zh-CN"/>
          </a:p>
        </p:txBody>
      </p:sp>
      <p:sp>
        <p:nvSpPr>
          <p:cNvPr id="10498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多元化投资组合：分散投资以降低单一资产的风险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谨慎选择投资项目：深入研究市场和项目，确保投资决策的合理性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合理配置资金：根据风险承受能力和投资目标，合理分配资金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保持流动性：确保投资组合具有一定的流动性，以应对市场变化和紧急需求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持续关注市场动态，灵活调整投资组合</a:t>
            </a:r>
            <a:endParaRPr altLang="en-US" lang="zh-CN"/>
          </a:p>
        </p:txBody>
      </p:sp>
      <p:sp>
        <p:nvSpPr>
          <p:cNvPr id="10499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关注房地产政策变化，及时调整投资策略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定期评估投资组合，保持资产配置的合理性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关注市场供需关系，把握投资机会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保持谨慎态度，避免盲目跟风投资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997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997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2024-01-05T04:35:57Z</dcterms:created>
  <dcterms:modified xsi:type="dcterms:W3CDTF">2024-01-05T04:35:57Z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0a300a7c498d46d1b216c0ff8622eba0_21</vt:lpwstr>
  </property>
</Properties>
</file>