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268" r:id="rId1"/>
    <p:sldMasterId id="2147485305" r:id="rId2"/>
  </p:sldMasterIdLst>
  <p:notesMasterIdLst>
    <p:notesMasterId r:id="rId3"/>
  </p:notesMasterIdLst>
  <p:sldIdLst>
    <p:sldId id="982" r:id="rId4"/>
    <p:sldId id="985" r:id="rId5"/>
    <p:sldId id="988" r:id="rId6"/>
    <p:sldId id="991" r:id="rId7"/>
    <p:sldId id="997" r:id="rId9"/>
    <p:sldId id="1000" r:id="rId10"/>
    <p:sldId id="1003" r:id="rId11"/>
    <p:sldId id="1006" r:id="rId12"/>
    <p:sldId id="1012" r:id="rId14"/>
    <p:sldId id="1015" r:id="rId15"/>
    <p:sldId id="1018" r:id="rId16"/>
    <p:sldId id="1021" r:id="rId17"/>
    <p:sldId id="1027" r:id="rId19"/>
    <p:sldId id="1030" r:id="rId20"/>
    <p:sldId id="1033" r:id="rId21"/>
    <p:sldId id="1036" r:id="rId22"/>
    <p:sldId id="1039" r:id="rId23"/>
    <p:sldId id="1045" r:id="rId25"/>
    <p:sldId id="1048" r:id="rId26"/>
    <p:sldId id="1051" r:id="rId27"/>
    <p:sldId id="1054" r:id="rId28"/>
    <p:sldId id="1060" r:id="rId30"/>
    <p:sldId id="1063" r:id="rId31"/>
    <p:sldId id="1066" r:id="rId32"/>
    <p:sldId id="1069" r:id="rId33"/>
    <p:sldId id="1075" r:id="rId35"/>
    <p:sldId id="1078" r:id="rId36"/>
    <p:sldId id="1081"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269" r:id="rId1"/>
    <p:sldLayoutId id="2147485270" r:id="rId2"/>
    <p:sldLayoutId id="2147485271" r:id="rId3"/>
    <p:sldLayoutId id="2147485272" r:id="rId4"/>
    <p:sldLayoutId id="2147485273" r:id="rId5"/>
    <p:sldLayoutId id="2147485274" r:id="rId6"/>
    <p:sldLayoutId id="2147485275" r:id="rId7"/>
    <p:sldLayoutId id="2147485276" r:id="rId8"/>
    <p:sldLayoutId id="2147485277" r:id="rId9"/>
    <p:sldLayoutId id="2147485278" r:id="rId10"/>
    <p:sldLayoutId id="214748527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306" r:id="rId1"/>
    <p:sldLayoutId id="2147485307" r:id="rId2"/>
    <p:sldLayoutId id="2147485308" r:id="rId3"/>
    <p:sldLayoutId id="2147485309" r:id="rId4"/>
    <p:sldLayoutId id="2147485310" r:id="rId5"/>
    <p:sldLayoutId id="2147485311" r:id="rId6"/>
    <p:sldLayoutId id="2147485312" r:id="rId7"/>
    <p:sldLayoutId id="2147485313" r:id="rId8"/>
    <p:sldLayoutId id="2147485314" r:id="rId9"/>
    <p:sldLayoutId id="2147485315" r:id="rId10"/>
    <p:sldLayoutId id="214748531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tags" Target="../tags/tag267.xml"/><Relationship Id="rId14" Type="http://schemas.openxmlformats.org/officeDocument/2006/relationships/tags" Target="../tags/tag268.xml"/><Relationship Id="rId15" Type="http://schemas.openxmlformats.org/officeDocument/2006/relationships/tags" Target="../tags/tag269.xml"/><Relationship Id="rId16" Type="http://schemas.openxmlformats.org/officeDocument/2006/relationships/tags" Target="../tags/tag270.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人工智能技术在智能电网中的应用与优化</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智能电网的发展背景</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人工智能技术在智能电网中的应用</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人工智能技术在智能电网中的优化策略</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人工智能技术在智能电网中的挑战与前景</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fontScale="66429" lnSpcReduction="1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案例分析：人工智能技术在智能电网中的应用实践</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normAutofit fontScale="93333"/>
          </a:bodyPr>
          <a:p>
            <a:r>
              <a:rPr altLang="en-US" lang="zh-CN"/>
              <a:t>智能电网的发展背景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1667"/>
          </a:bodyPr>
          <a:p>
            <a:r>
              <a:rPr altLang="en-US" lang="zh-CN"/>
              <a:t>智能电网的定义和特点</a:t>
            </a:r>
            <a:endParaRPr altLang="en-US" lang="zh-CN"/>
          </a:p>
        </p:txBody>
      </p:sp>
      <p:sp>
        <p:nvSpPr>
          <p:cNvPr id="1049148" name="矩形: 圆角 23"/>
          <p:cNvSpPr/>
          <p:nvPr>
            <p:custDataLst>
              <p:tags r:id="rId1"/>
            </p:custDataLst>
          </p:nvPr>
        </p:nvSpPr>
        <p:spPr>
          <a:xfrm>
            <a:off x="608400" y="1640472"/>
            <a:ext cx="5194931" cy="2105881"/>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150" name="矩形: 圆角 27"/>
          <p:cNvSpPr/>
          <p:nvPr>
            <p:custDataLst>
              <p:tags r:id="rId2"/>
            </p:custDataLst>
          </p:nvPr>
        </p:nvSpPr>
        <p:spPr>
          <a:xfrm>
            <a:off x="6383201" y="1640472"/>
            <a:ext cx="5194931" cy="2105881"/>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152" name="矩形: 圆角 6"/>
          <p:cNvSpPr/>
          <p:nvPr>
            <p:custDataLst>
              <p:tags r:id="rId3"/>
            </p:custDataLst>
          </p:nvPr>
        </p:nvSpPr>
        <p:spPr>
          <a:xfrm>
            <a:off x="608400" y="3993192"/>
            <a:ext cx="5195035" cy="2105700"/>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154" name="矩形: 圆角 9"/>
          <p:cNvSpPr/>
          <p:nvPr>
            <p:custDataLst>
              <p:tags r:id="rId4"/>
            </p:custDataLst>
          </p:nvPr>
        </p:nvSpPr>
        <p:spPr>
          <a:xfrm>
            <a:off x="795094" y="4218622"/>
            <a:ext cx="2359705" cy="53976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fontScale="95455" lnSpcReduction="10000"/>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49156" name="正文"/>
          <p:cNvSpPr txBox="1"/>
          <p:nvPr>
            <p:custDataLst>
              <p:tags r:id="rId5"/>
            </p:custDataLst>
          </p:nvPr>
        </p:nvSpPr>
        <p:spPr>
          <a:xfrm>
            <a:off x="795094" y="4872684"/>
            <a:ext cx="5004096" cy="1226844"/>
          </a:xfrm>
          <a:prstGeom prst="rect"/>
          <a:noFill/>
        </p:spPr>
        <p:txBody>
          <a:bodyPr anchor="t" anchorCtr="0" bIns="0" lIns="90000" rIns="90000" rtlCol="0" tIns="144145" wrap="square">
            <a:normAutofit/>
          </a:bodyPr>
          <a:p>
            <a:pPr>
              <a:lnSpc>
                <a:spcPct val="130000"/>
              </a:lnSpc>
              <a:spcAft>
                <a:spcPts val="1000"/>
              </a:spcAft>
            </a:pPr>
            <a:r>
              <a:rPr altLang="en-US" sz="1600" lang="zh-CN">
                <a:solidFill>
                  <a:schemeClr val="tx1">
                    <a:lumMod val="65000"/>
                    <a:lumOff val="35000"/>
                  </a:schemeClr>
                </a:solidFill>
                <a:latin typeface="+mn-ea"/>
              </a:rPr>
              <a:t>智能电网的发展背景：随着能源转型和环保意识的提高，智能电网逐渐成为全球能源领域的重要发展方向</a:t>
            </a:r>
            <a:endParaRPr altLang="en-US" sz="1600" lang="zh-CN">
              <a:solidFill>
                <a:schemeClr val="tx1">
                  <a:lumMod val="65000"/>
                  <a:lumOff val="35000"/>
                </a:schemeClr>
              </a:solidFill>
              <a:latin typeface="+mn-ea"/>
            </a:endParaRPr>
          </a:p>
        </p:txBody>
      </p:sp>
      <p:sp>
        <p:nvSpPr>
          <p:cNvPr id="1049158" name="矩形: 圆角 24"/>
          <p:cNvSpPr/>
          <p:nvPr>
            <p:custDataLst>
              <p:tags r:id="rId6"/>
            </p:custDataLst>
          </p:nvPr>
        </p:nvSpPr>
        <p:spPr>
          <a:xfrm>
            <a:off x="795094" y="1865902"/>
            <a:ext cx="2359599" cy="54001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gs>
                <a:gs pos="100000">
                  <a:schemeClr val="accent1">
                    <a:lumMod val="5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fontScale="95455" lnSpcReduction="10000"/>
          </a:bodyPr>
          <a:p>
            <a:pPr algn="ctr"/>
            <a:r>
              <a:rPr altLang="en-US" b="1" dirty="0" sz="2200" lang="zh-CN" spc="300">
                <a:solidFill>
                  <a:schemeClr val="accent1"/>
                </a:solidFill>
                <a:latin typeface="+mj-ea"/>
              </a:rPr>
              <a:t>添加标题</a:t>
            </a:r>
            <a:endParaRPr altLang="en-US" b="1" dirty="0" sz="2200" lang="zh-CN" spc="300">
              <a:solidFill>
                <a:schemeClr val="accent1"/>
              </a:solidFill>
              <a:latin typeface="+mj-ea"/>
            </a:endParaRPr>
          </a:p>
        </p:txBody>
      </p:sp>
      <p:sp>
        <p:nvSpPr>
          <p:cNvPr id="1049160" name="正文"/>
          <p:cNvSpPr txBox="1"/>
          <p:nvPr>
            <p:custDataLst>
              <p:tags r:id="rId7"/>
            </p:custDataLst>
          </p:nvPr>
        </p:nvSpPr>
        <p:spPr>
          <a:xfrm>
            <a:off x="795094" y="2519329"/>
            <a:ext cx="5004096" cy="1226779"/>
          </a:xfrm>
          <a:prstGeom prst="rect"/>
          <a:noFill/>
        </p:spPr>
        <p:txBody>
          <a:bodyPr anchor="t" anchorCtr="0" bIns="0" lIns="90000" rIns="90000" rtlCol="0" tIns="144145" wrap="square">
            <a:normAutofit fontScale="93750" lnSpcReduction="10000"/>
          </a:bodyPr>
          <a:p>
            <a:pPr>
              <a:lnSpc>
                <a:spcPct val="130000"/>
              </a:lnSpc>
              <a:spcAft>
                <a:spcPts val="1000"/>
              </a:spcAft>
            </a:pPr>
            <a:r>
              <a:rPr altLang="en-US" dirty="0" sz="1600" lang="zh-CN">
                <a:solidFill>
                  <a:schemeClr val="tx1">
                    <a:lumMod val="65000"/>
                    <a:lumOff val="35000"/>
                  </a:schemeClr>
                </a:solidFill>
                <a:latin typeface="+mn-ea"/>
              </a:rPr>
              <a:t>定义：智能电网是一种基于现代信息技术和通信技术的电力网络，能够实现电力供应和需求的实时平衡，提高电力系统的效率和可靠性</a:t>
            </a:r>
            <a:endParaRPr altLang="en-US" dirty="0" sz="1600" lang="zh-CN">
              <a:solidFill>
                <a:schemeClr val="tx1">
                  <a:lumMod val="65000"/>
                  <a:lumOff val="35000"/>
                </a:schemeClr>
              </a:solidFill>
              <a:latin typeface="+mn-ea"/>
            </a:endParaRPr>
          </a:p>
        </p:txBody>
      </p:sp>
      <p:sp>
        <p:nvSpPr>
          <p:cNvPr id="1049162" name="矩形: 圆角 28"/>
          <p:cNvSpPr/>
          <p:nvPr>
            <p:custDataLst>
              <p:tags r:id="rId8"/>
            </p:custDataLst>
          </p:nvPr>
        </p:nvSpPr>
        <p:spPr>
          <a:xfrm>
            <a:off x="6569894" y="1865902"/>
            <a:ext cx="2359599" cy="54001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fontScale="95455" lnSpcReduction="10000"/>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49164" name="正文"/>
          <p:cNvSpPr txBox="1"/>
          <p:nvPr>
            <p:custDataLst>
              <p:tags r:id="rId9"/>
            </p:custDataLst>
          </p:nvPr>
        </p:nvSpPr>
        <p:spPr>
          <a:xfrm>
            <a:off x="6569894" y="2519329"/>
            <a:ext cx="5004096" cy="1226779"/>
          </a:xfrm>
          <a:prstGeom prst="rect"/>
          <a:noFill/>
        </p:spPr>
        <p:txBody>
          <a:bodyPr anchor="t" anchorCtr="0" bIns="0" lIns="90000" rIns="90000" rtlCol="0" tIns="144145" wrap="square">
            <a:normAutofit fontScale="93750" lnSpcReduction="10000"/>
          </a:bodyPr>
          <a:p>
            <a:pPr>
              <a:lnSpc>
                <a:spcPct val="130000"/>
              </a:lnSpc>
              <a:spcAft>
                <a:spcPts val="1000"/>
              </a:spcAft>
            </a:pPr>
            <a:r>
              <a:rPr altLang="en-US" dirty="0" sz="1600" lang="zh-CN">
                <a:solidFill>
                  <a:schemeClr val="tx1">
                    <a:lumMod val="65000"/>
                    <a:lumOff val="35000"/>
                  </a:schemeClr>
                </a:solidFill>
                <a:latin typeface="+mn-ea"/>
              </a:rPr>
              <a:t>特点：智能电网具有自动化、互动化、信息化、智能化等特点，能够实现电力供应和需求的实时平衡，提高电力系统的效率和可靠性</a:t>
            </a:r>
            <a:endParaRPr altLang="en-US" dirty="0" sz="1600" lang="zh-CN">
              <a:solidFill>
                <a:schemeClr val="tx1">
                  <a:lumMod val="65000"/>
                  <a:lumOff val="35000"/>
                </a:schemeClr>
              </a:solidFill>
              <a:latin typeface="+mn-ea"/>
            </a:endParaRPr>
          </a:p>
        </p:txBody>
      </p:sp>
      <p:sp>
        <p:nvSpPr>
          <p:cNvPr id="1049166" name="矩形: 圆角 6"/>
          <p:cNvSpPr/>
          <p:nvPr>
            <p:custDataLst>
              <p:tags r:id="rId10"/>
            </p:custDataLst>
          </p:nvPr>
        </p:nvSpPr>
        <p:spPr>
          <a:xfrm>
            <a:off x="6382566" y="3993192"/>
            <a:ext cx="5195035" cy="2105700"/>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49168" name="矩形: 圆角 9"/>
          <p:cNvSpPr/>
          <p:nvPr>
            <p:custDataLst>
              <p:tags r:id="rId11"/>
            </p:custDataLst>
          </p:nvPr>
        </p:nvSpPr>
        <p:spPr>
          <a:xfrm>
            <a:off x="6569259" y="4218622"/>
            <a:ext cx="2359705" cy="53976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fontScale="95455" lnSpcReduction="10000"/>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49170" name="正文"/>
          <p:cNvSpPr txBox="1"/>
          <p:nvPr>
            <p:custDataLst>
              <p:tags r:id="rId12"/>
            </p:custDataLst>
          </p:nvPr>
        </p:nvSpPr>
        <p:spPr>
          <a:xfrm>
            <a:off x="6569259" y="4872684"/>
            <a:ext cx="5004096" cy="1226844"/>
          </a:xfrm>
          <a:prstGeom prst="rect"/>
          <a:noFill/>
        </p:spPr>
        <p:txBody>
          <a:bodyPr anchor="t" anchorCtr="0" bIns="0" lIns="90000" rIns="90000" rtlCol="0" tIns="144145" wrap="square">
            <a:normAutofit fontScale="78889" lnSpcReduction="20000"/>
          </a:bodyPr>
          <a:p>
            <a:pPr>
              <a:lnSpc>
                <a:spcPct val="130000"/>
              </a:lnSpc>
              <a:spcAft>
                <a:spcPts val="1000"/>
              </a:spcAft>
            </a:pPr>
            <a:r>
              <a:rPr altLang="en-US" lang="zh-CN">
                <a:solidFill>
                  <a:schemeClr val="tx1">
                    <a:lumMod val="65000"/>
                    <a:lumOff val="35000"/>
                  </a:schemeClr>
                </a:solidFill>
                <a:latin typeface="+mn-ea"/>
              </a:rPr>
              <a:t>智能电网的应用与优化：智能电网在电力供应、需求管理、能源储存等方面具有广泛的应用前景，同时通过技术和管理手段的不断优化，能够进一步提高电力系统的效率和可靠性</a:t>
            </a:r>
            <a:endParaRPr altLang="en-US" lang="zh-CN">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22" name="标题 2"/>
          <p:cNvSpPr>
            <a:spLocks noGrp="1"/>
          </p:cNvSpPr>
          <p:nvPr>
            <p:ph type="title" idx="5"/>
          </p:nvPr>
        </p:nvSpPr>
        <p:spPr/>
        <p:txBody>
          <a:bodyPr>
            <a:normAutofit fontScale="91667"/>
          </a:bodyPr>
          <a:p>
            <a:r>
              <a:rPr altLang="en-US" lang="zh-CN"/>
              <a:t>智能电网的发展趋势</a:t>
            </a:r>
            <a:endParaRPr altLang="en-US" lang="zh-CN"/>
          </a:p>
        </p:txBody>
      </p:sp>
      <p:sp>
        <p:nvSpPr>
          <p:cNvPr id="104922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3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3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互动化：增强电网与用户之间的互动，提高能源利用效率</a:t>
            </a:r>
            <a:endParaRPr altLang="en-US" dirty="0" sz="2400" lang="zh-CN">
              <a:latin typeface="+mn-ea"/>
              <a:ea typeface="+mn-ea"/>
            </a:endParaRPr>
          </a:p>
        </p:txBody>
      </p:sp>
      <p:sp>
        <p:nvSpPr>
          <p:cNvPr id="104924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分布式：推广分布式能源，提高电网的可靠性和稳定性</a:t>
            </a:r>
            <a:endParaRPr altLang="en-US" dirty="0" sz="2400" lang="zh-CN">
              <a:latin typeface="+mn-ea"/>
              <a:ea typeface="+mn-ea"/>
            </a:endParaRPr>
          </a:p>
        </p:txBody>
      </p:sp>
      <p:sp>
        <p:nvSpPr>
          <p:cNvPr id="104924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智能化：通过人工智能技术提高电网的智能化水平</a:t>
            </a:r>
            <a:endParaRPr altLang="en-US" dirty="0" sz="2400" lang="zh-CN">
              <a:latin typeface="+mn-ea"/>
              <a:ea typeface="+mn-ea"/>
            </a:endParaRPr>
          </a:p>
        </p:txBody>
      </p:sp>
      <p:sp>
        <p:nvSpPr>
          <p:cNvPr id="104924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自动化：实现电网的自动化运行和故障诊断</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98" name="标题 2"/>
          <p:cNvSpPr>
            <a:spLocks noGrp="1"/>
          </p:cNvSpPr>
          <p:nvPr>
            <p:ph type="title" idx="5"/>
          </p:nvPr>
        </p:nvSpPr>
        <p:spPr/>
        <p:txBody>
          <a:bodyPr>
            <a:normAutofit fontScale="91667"/>
          </a:bodyPr>
          <a:p>
            <a:r>
              <a:rPr altLang="en-US" lang="zh-CN"/>
              <a:t>智能电网的应用领域</a:t>
            </a:r>
            <a:endParaRPr altLang="en-US" lang="zh-CN"/>
          </a:p>
        </p:txBody>
      </p:sp>
      <p:sp>
        <p:nvSpPr>
          <p:cNvPr id="104930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智能电网在交通行业的应用</a:t>
            </a:r>
            <a:endParaRPr altLang="en-US" sz="1400" lang="zh-CN" spc="150">
              <a:solidFill>
                <a:schemeClr val="tx1"/>
              </a:solidFill>
              <a:effectLst/>
              <a:latin typeface="+mn-ea"/>
              <a:sym typeface="+mn-ea"/>
            </a:endParaRPr>
          </a:p>
        </p:txBody>
      </p:sp>
      <p:sp>
        <p:nvSpPr>
          <p:cNvPr id="104931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智能电网在电力行业的应用</a:t>
            </a:r>
            <a:endParaRPr altLang="en-US" dirty="0" sz="1400" lang="zh-CN" spc="150">
              <a:solidFill>
                <a:schemeClr val="tx1"/>
              </a:solidFill>
              <a:effectLst/>
              <a:latin typeface="+mn-ea"/>
              <a:sym typeface="+mn-ea"/>
            </a:endParaRPr>
          </a:p>
        </p:txBody>
      </p:sp>
      <p:sp>
        <p:nvSpPr>
          <p:cNvPr id="104931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智能电网在建筑行业的应用</a:t>
            </a:r>
            <a:endParaRPr altLang="en-US" sz="1400" lang="zh-CN" spc="150">
              <a:solidFill>
                <a:schemeClr val="tx1"/>
              </a:solidFill>
              <a:effectLst/>
              <a:latin typeface="+mn-ea"/>
              <a:sym typeface="+mn-ea"/>
            </a:endParaRPr>
          </a:p>
        </p:txBody>
      </p:sp>
      <p:sp>
        <p:nvSpPr>
          <p:cNvPr id="104931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智能电网在农业领域的应用</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66"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368" name="标题 6"/>
          <p:cNvSpPr>
            <a:spLocks noGrp="1"/>
          </p:cNvSpPr>
          <p:nvPr>
            <p:ph type="title" idx="1"/>
            <p:custDataLst>
              <p:tags r:id="rId2"/>
            </p:custDataLst>
          </p:nvPr>
        </p:nvSpPr>
        <p:spPr/>
        <p:txBody>
          <a:bodyPr>
            <a:normAutofit fontScale="90000"/>
          </a:bodyPr>
          <a:p>
            <a:r>
              <a:rPr altLang="en-US" lang="zh-CN"/>
              <a:t>人工智能技术在智能电网中的应用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82" name="标题 2"/>
          <p:cNvSpPr>
            <a:spLocks noGrp="1"/>
          </p:cNvSpPr>
          <p:nvPr>
            <p:ph type="title" idx="5"/>
          </p:nvPr>
        </p:nvSpPr>
        <p:spPr/>
        <p:txBody>
          <a:bodyPr>
            <a:normAutofit fontScale="91667"/>
          </a:bodyPr>
          <a:p>
            <a:r>
              <a:rPr altLang="en-US" lang="zh-CN"/>
              <a:t>人工智能技术概述</a:t>
            </a:r>
            <a:endParaRPr altLang="en-US" lang="zh-CN"/>
          </a:p>
        </p:txBody>
      </p:sp>
      <p:sp>
        <p:nvSpPr>
          <p:cNvPr id="104948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8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8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人工智能技术的定义和分类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9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9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9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人工智能技术在智能电网中的应用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9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9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人工智能技术在智能电网中的优化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0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人工智能技术在智能电网中的未来发展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58" name="标题 2"/>
          <p:cNvSpPr>
            <a:spLocks noGrp="1"/>
          </p:cNvSpPr>
          <p:nvPr>
            <p:ph type="title" idx="5"/>
          </p:nvPr>
        </p:nvSpPr>
        <p:spPr/>
        <p:txBody>
          <a:bodyPr>
            <a:normAutofit fontScale="91667"/>
          </a:bodyPr>
          <a:p>
            <a:r>
              <a:rPr altLang="en-US" lang="zh-CN"/>
              <a:t>人工智能技术在智能电网中的应用场景</a:t>
            </a:r>
            <a:endParaRPr altLang="en-US" lang="zh-CN"/>
          </a:p>
        </p:txBody>
      </p:sp>
      <p:sp>
        <p:nvSpPr>
          <p:cNvPr id="104956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故障诊断：通过人工智能技术对电网设备进行故障诊断，提高故障处理的效率和准确性。</a:t>
            </a:r>
            <a:endParaRPr altLang="en-US" sz="1400" lang="zh-CN" spc="150">
              <a:solidFill>
                <a:schemeClr val="tx1"/>
              </a:solidFill>
              <a:effectLst/>
              <a:latin typeface="+mn-ea"/>
              <a:sym typeface="+mn-ea"/>
            </a:endParaRPr>
          </a:p>
        </p:txBody>
      </p:sp>
      <p:sp>
        <p:nvSpPr>
          <p:cNvPr id="104957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智能调度：利用人工智能技术对电网进行实时调度，提高电力供应的稳定性和可靠性。</a:t>
            </a:r>
            <a:endParaRPr altLang="en-US" dirty="0" sz="1400" lang="zh-CN" spc="150">
              <a:solidFill>
                <a:schemeClr val="tx1"/>
              </a:solidFill>
              <a:effectLst/>
              <a:latin typeface="+mn-ea"/>
              <a:sym typeface="+mn-ea"/>
            </a:endParaRPr>
          </a:p>
        </p:txBody>
      </p:sp>
      <p:sp>
        <p:nvSpPr>
          <p:cNvPr id="104957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能源管理：利用人工智能技术对电网中的各种能源进行管理，实现能源的优化配置和高效利用。</a:t>
            </a:r>
            <a:endParaRPr altLang="en-US" sz="1400" lang="zh-CN" spc="150">
              <a:solidFill>
                <a:schemeClr val="tx1"/>
              </a:solidFill>
              <a:effectLst/>
              <a:latin typeface="+mn-ea"/>
              <a:sym typeface="+mn-ea"/>
            </a:endParaRPr>
          </a:p>
        </p:txBody>
      </p:sp>
      <p:sp>
        <p:nvSpPr>
          <p:cNvPr id="104957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负荷预测：通过人工智能技术对电网负荷进行预测，为电力规划和调度提供科学依据。</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26" name="标题 2"/>
          <p:cNvSpPr>
            <a:spLocks noGrp="1"/>
          </p:cNvSpPr>
          <p:nvPr>
            <p:ph type="title" idx="5"/>
          </p:nvPr>
        </p:nvSpPr>
        <p:spPr/>
        <p:txBody>
          <a:bodyPr>
            <a:normAutofit fontScale="91667"/>
          </a:bodyPr>
          <a:p>
            <a:r>
              <a:rPr altLang="en-US" lang="zh-CN"/>
              <a:t>人工智能技术在智能电网中的优势</a:t>
            </a:r>
            <a:endParaRPr altLang="en-US" lang="zh-CN"/>
          </a:p>
        </p:txBody>
      </p:sp>
      <p:sp>
        <p:nvSpPr>
          <p:cNvPr id="104962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降低运营成本</a:t>
            </a:r>
            <a:endParaRPr altLang="en-US" sz="1400" lang="zh-CN" spc="150">
              <a:solidFill>
                <a:schemeClr val="tx1"/>
              </a:solidFill>
              <a:effectLst/>
              <a:latin typeface="+mn-ea"/>
              <a:sym typeface="+mn-ea"/>
            </a:endParaRPr>
          </a:p>
        </p:txBody>
      </p:sp>
      <p:sp>
        <p:nvSpPr>
          <p:cNvPr id="104963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提高电力系统的运行效率</a:t>
            </a:r>
            <a:endParaRPr altLang="en-US" dirty="0" sz="1400" lang="zh-CN" spc="150">
              <a:solidFill>
                <a:schemeClr val="tx1"/>
              </a:solidFill>
              <a:effectLst/>
              <a:latin typeface="+mn-ea"/>
              <a:sym typeface="+mn-ea"/>
            </a:endParaRPr>
          </a:p>
        </p:txBody>
      </p:sp>
      <p:sp>
        <p:nvSpPr>
          <p:cNvPr id="104964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提高电力系统的稳定性和可靠性</a:t>
            </a:r>
            <a:endParaRPr altLang="en-US" sz="1400" lang="zh-CN" spc="150">
              <a:solidFill>
                <a:schemeClr val="tx1"/>
              </a:solidFill>
              <a:effectLst/>
              <a:latin typeface="+mn-ea"/>
              <a:sym typeface="+mn-ea"/>
            </a:endParaRPr>
          </a:p>
        </p:txBody>
      </p:sp>
      <p:sp>
        <p:nvSpPr>
          <p:cNvPr id="104964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优化能源分配和利用效率</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94"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696" name="标题 6"/>
          <p:cNvSpPr>
            <a:spLocks noGrp="1"/>
          </p:cNvSpPr>
          <p:nvPr>
            <p:ph type="title" idx="1"/>
            <p:custDataLst>
              <p:tags r:id="rId2"/>
            </p:custDataLst>
          </p:nvPr>
        </p:nvSpPr>
        <p:spPr/>
        <p:txBody>
          <a:bodyPr>
            <a:normAutofit fontScale="90000"/>
          </a:bodyPr>
          <a:p>
            <a:r>
              <a:rPr altLang="en-US" lang="zh-CN"/>
              <a:t>人工智能技术在智能电网中的优化策略</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810" name="标题 2"/>
          <p:cNvSpPr>
            <a:spLocks noGrp="1"/>
          </p:cNvSpPr>
          <p:nvPr>
            <p:ph type="title" idx="5"/>
          </p:nvPr>
        </p:nvSpPr>
        <p:spPr/>
        <p:txBody>
          <a:bodyPr>
            <a:normAutofit fontScale="91667"/>
          </a:bodyPr>
          <a:p>
            <a:r>
              <a:rPr altLang="en-US" lang="zh-CN"/>
              <a:t>数据采集与处理优化</a:t>
            </a:r>
            <a:endParaRPr altLang="en-US" lang="zh-CN"/>
          </a:p>
        </p:txBody>
      </p:sp>
      <p:sp>
        <p:nvSpPr>
          <p:cNvPr id="104981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数据采集优化：采用高效、稳定的数据采集技术，确保数据准确性和实时性。</a:t>
            </a:r>
            <a:endParaRPr altLang="en-US" dirty="0" sz="1200" lang="zh-CN" spc="150">
              <a:solidFill>
                <a:schemeClr val="tx1">
                  <a:lumMod val="85000"/>
                  <a:lumOff val="15000"/>
                </a:schemeClr>
              </a:solidFill>
              <a:latin typeface="+mn-ea"/>
              <a:sym typeface="+mn-ea"/>
            </a:endParaRPr>
          </a:p>
        </p:txBody>
      </p:sp>
      <p:sp>
        <p:nvSpPr>
          <p:cNvPr id="104981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1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数据处理优化：对采集到的数据进行清洗、整合和分析，提取有价值的信息，为智能电网的优化提供支持。</a:t>
            </a:r>
            <a:endParaRPr altLang="en-US" dirty="0" sz="1200" lang="zh-CN" spc="150">
              <a:solidFill>
                <a:schemeClr val="tx1">
                  <a:lumMod val="85000"/>
                  <a:lumOff val="15000"/>
                </a:schemeClr>
              </a:solidFill>
              <a:latin typeface="+mn-ea"/>
              <a:sym typeface="+mn-ea"/>
            </a:endParaRPr>
          </a:p>
        </p:txBody>
      </p:sp>
      <p:sp>
        <p:nvSpPr>
          <p:cNvPr id="104982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数据存储优化：采用高效的数据存储技术，确保数据的安全性和可扩展性。</a:t>
            </a:r>
            <a:endParaRPr altLang="en-US" dirty="0" sz="1200" lang="zh-CN" spc="150">
              <a:solidFill>
                <a:schemeClr val="tx1">
                  <a:lumMod val="85000"/>
                  <a:lumOff val="15000"/>
                </a:schemeClr>
              </a:solidFill>
              <a:latin typeface="+mn-ea"/>
              <a:sym typeface="+mn-ea"/>
            </a:endParaRPr>
          </a:p>
        </p:txBody>
      </p:sp>
      <p:sp>
        <p:nvSpPr>
          <p:cNvPr id="104982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数据传输优化：采用稳定的数据传输技术，确保数据在智能电网中的可靠传输。</a:t>
            </a:r>
            <a:endParaRPr altLang="en-US" dirty="0" sz="1200" lang="zh-CN" spc="150">
              <a:solidFill>
                <a:schemeClr val="tx1">
                  <a:lumMod val="85000"/>
                  <a:lumOff val="15000"/>
                </a:schemeClr>
              </a:solidFill>
              <a:latin typeface="+mn-ea"/>
              <a:sym typeface="+mn-ea"/>
            </a:endParaRPr>
          </a:p>
        </p:txBody>
      </p:sp>
      <p:sp>
        <p:nvSpPr>
          <p:cNvPr id="104983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86" name="标题 2"/>
          <p:cNvSpPr>
            <a:spLocks noGrp="1"/>
          </p:cNvSpPr>
          <p:nvPr>
            <p:ph type="title" idx="5"/>
          </p:nvPr>
        </p:nvSpPr>
        <p:spPr/>
        <p:txBody>
          <a:bodyPr>
            <a:normAutofit fontScale="91667"/>
          </a:bodyPr>
          <a:p>
            <a:r>
              <a:rPr altLang="en-US" lang="zh-CN"/>
              <a:t>模型训练与优化算法</a:t>
            </a:r>
            <a:endParaRPr altLang="en-US" lang="zh-CN"/>
          </a:p>
        </p:txBody>
      </p:sp>
      <p:sp>
        <p:nvSpPr>
          <p:cNvPr id="1049888" name="任意多边形: 形状 47"/>
          <p:cNvSpPr/>
          <p:nvPr>
            <p:custDataLst>
              <p:tags r:id="rId1"/>
            </p:custDataLst>
          </p:nvPr>
        </p:nvSpPr>
        <p:spPr>
          <a:xfrm rot="10800000">
            <a:off x="738025" y="2062239"/>
            <a:ext cx="5099761" cy="361643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90" name="矩形 48"/>
          <p:cNvSpPr/>
          <p:nvPr>
            <p:custDataLst>
              <p:tags r:id="rId2"/>
            </p:custDataLst>
          </p:nvPr>
        </p:nvSpPr>
        <p:spPr>
          <a:xfrm>
            <a:off x="608400" y="2583916"/>
            <a:ext cx="259159" cy="2611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2" name="文本框 52"/>
          <p:cNvSpPr txBox="1"/>
          <p:nvPr>
            <p:custDataLst>
              <p:tags r:id="rId3"/>
            </p:custDataLst>
          </p:nvPr>
        </p:nvSpPr>
        <p:spPr>
          <a:xfrm>
            <a:off x="1107202" y="2369145"/>
            <a:ext cx="4404883" cy="2438547"/>
          </a:xfrm>
          <a:prstGeom prst="rect"/>
          <a:noFill/>
        </p:spPr>
        <p:txBody>
          <a:bodyPr anchor="t" anchorCtr="0" bIns="46800" lIns="90000" rIns="90000" rtlCol="0" tIns="46800" vert="horz" wrap="square">
            <a:normAutofit/>
          </a:bodyPr>
          <a:p>
            <a:pPr algn="l" lvl="0">
              <a:lnSpc>
                <a:spcPct val="130000"/>
              </a:lnSpc>
              <a:buClrTx/>
              <a:buSzTx/>
              <a:buFontTx/>
            </a:pPr>
            <a:r>
              <a:rPr altLang="en-US" dirty="0" sz="2700" lang="zh-CN" spc="150">
                <a:solidFill>
                  <a:schemeClr val="lt1">
                    <a:lumMod val="100000"/>
                  </a:schemeClr>
                </a:solidFill>
                <a:latin typeface="Arial" panose="02080604020202020204" pitchFamily="34" charset="0"/>
                <a:ea typeface="微软雅黑" panose="020B0503020204020204" charset="-122"/>
                <a:sym typeface="+mn-ea"/>
              </a:rPr>
              <a:t>模型训练：采用深度学习算法对智能电网中的数据进行训练，提高模型的准确性和泛化能力</a:t>
            </a:r>
            <a:endParaRPr altLang="en-US" dirty="0" sz="27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94" name="任意多边形: 形状 19"/>
          <p:cNvSpPr/>
          <p:nvPr>
            <p:custDataLst>
              <p:tags r:id="rId4"/>
            </p:custDataLst>
          </p:nvPr>
        </p:nvSpPr>
        <p:spPr>
          <a:xfrm rot="10800000">
            <a:off x="6477745" y="2062239"/>
            <a:ext cx="5099761" cy="361643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96" name="矩形 20"/>
          <p:cNvSpPr/>
          <p:nvPr>
            <p:custDataLst>
              <p:tags r:id="rId5"/>
            </p:custDataLst>
          </p:nvPr>
        </p:nvSpPr>
        <p:spPr>
          <a:xfrm>
            <a:off x="6348120" y="2583916"/>
            <a:ext cx="259159" cy="2611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8" name="文本框 3"/>
          <p:cNvSpPr txBox="1"/>
          <p:nvPr>
            <p:custDataLst>
              <p:tags r:id="rId6"/>
            </p:custDataLst>
          </p:nvPr>
        </p:nvSpPr>
        <p:spPr>
          <a:xfrm>
            <a:off x="6846922" y="2369145"/>
            <a:ext cx="4404883" cy="2438547"/>
          </a:xfrm>
          <a:prstGeom prst="rect"/>
          <a:noFill/>
        </p:spPr>
        <p:txBody>
          <a:bodyPr anchor="t" anchorCtr="0" bIns="46800" lIns="90000" rIns="90000" rtlCol="0" tIns="46800" vert="horz" wrap="square">
            <a:normAutofit fontScale="93333" lnSpcReduction="20000"/>
          </a:bodyPr>
          <a:p>
            <a:pPr algn="l" lvl="0">
              <a:lnSpc>
                <a:spcPct val="130000"/>
              </a:lnSpc>
              <a:buClrTx/>
              <a:buSzTx/>
              <a:buFontTx/>
            </a:pPr>
            <a:r>
              <a:rPr altLang="en-US" dirty="0" sz="3000" lang="zh-CN" spc="150">
                <a:solidFill>
                  <a:schemeClr val="tx1">
                    <a:lumMod val="75000"/>
                    <a:lumOff val="25000"/>
                  </a:schemeClr>
                </a:solidFill>
                <a:latin typeface="Arial" panose="02080604020202020204" pitchFamily="34" charset="0"/>
                <a:ea typeface="微软雅黑" panose="020B0503020204020204" charset="-122"/>
                <a:sym typeface="+mn-ea"/>
              </a:rPr>
              <a:t>优化算法：采用遗传算法、粒子群算法等优化算法对智能电网中的参数进行优化，提高系统的运行效率和稳定性</a:t>
            </a:r>
            <a:endParaRPr altLang="en-US" dirty="0" sz="3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50" name="标题 2"/>
          <p:cNvSpPr>
            <a:spLocks noGrp="1"/>
          </p:cNvSpPr>
          <p:nvPr>
            <p:ph type="title" idx="5"/>
          </p:nvPr>
        </p:nvSpPr>
        <p:spPr/>
        <p:txBody>
          <a:bodyPr>
            <a:normAutofit fontScale="91667"/>
          </a:bodyPr>
          <a:p>
            <a:r>
              <a:rPr altLang="en-US" lang="zh-CN"/>
              <a:t>智能决策与控制优化</a:t>
            </a:r>
            <a:endParaRPr altLang="en-US" lang="zh-CN"/>
          </a:p>
        </p:txBody>
      </p:sp>
      <p:sp>
        <p:nvSpPr>
          <p:cNvPr id="104995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5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56" name="TextBox 2"/>
          <p:cNvSpPr txBox="1"/>
          <p:nvPr>
            <p:custDataLst>
              <p:tags r:id="rId3"/>
            </p:custDataLst>
          </p:nvPr>
        </p:nvSpPr>
        <p:spPr>
          <a:xfrm>
            <a:off x="763381" y="3137508"/>
            <a:ext cx="2278952" cy="1840235"/>
          </a:xfrm>
          <a:prstGeom prst="rect"/>
          <a:noFill/>
        </p:spPr>
        <p:txBody>
          <a:bodyPr rtlCol="0" wrap="square">
            <a:normAutofit fontScale="9285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智能决策：基于大数据和机器学习技术，实现电网运行状态的实时监测和预测，为决策提供支持</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5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2" name="TextBox 2"/>
          <p:cNvSpPr txBox="1"/>
          <p:nvPr>
            <p:custDataLst>
              <p:tags r:id="rId6"/>
            </p:custDataLst>
          </p:nvPr>
        </p:nvSpPr>
        <p:spPr>
          <a:xfrm>
            <a:off x="3561327" y="3137508"/>
            <a:ext cx="2278952" cy="1840235"/>
          </a:xfrm>
          <a:prstGeom prst="rect"/>
          <a:noFill/>
        </p:spPr>
        <p:txBody>
          <a:bodyPr rtlCol="0" wrap="square">
            <a:normAutofit fontScale="9285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控制优化：通过智能算法和优化算法，实现电网的稳定运行和能源的高效利用，降低运行成本</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6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8" name="TextBox 2"/>
          <p:cNvSpPr txBox="1"/>
          <p:nvPr>
            <p:custDataLst>
              <p:tags r:id="rId9"/>
            </p:custDataLst>
          </p:nvPr>
        </p:nvSpPr>
        <p:spPr>
          <a:xfrm>
            <a:off x="6356085" y="3137508"/>
            <a:ext cx="2278952" cy="1840235"/>
          </a:xfrm>
          <a:prstGeom prst="rect"/>
          <a:noFill/>
        </p:spPr>
        <p:txBody>
          <a:bodyPr rtlCol="0" wrap="square">
            <a:normAutofit fontScale="6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故障诊断与预防：利用人工智能技术对电网设备进行故障诊断和预测，提前采取预防措施，减少故障发生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4" name="TextBox 2"/>
          <p:cNvSpPr txBox="1"/>
          <p:nvPr>
            <p:custDataLst>
              <p:tags r:id="rId12"/>
            </p:custDataLst>
          </p:nvPr>
        </p:nvSpPr>
        <p:spPr>
          <a:xfrm>
            <a:off x="9144465" y="3137508"/>
            <a:ext cx="2278952" cy="1840235"/>
          </a:xfrm>
          <a:prstGeom prst="rect"/>
          <a:noFill/>
        </p:spPr>
        <p:txBody>
          <a:bodyPr rtlCol="0" wrap="square">
            <a:normAutofit fontScale="9285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能源管理优化：通过智能电网与人工智能技术的结合，实现能源的合理分配和调度，提高能源利用效率</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26" name="标题 2"/>
          <p:cNvSpPr>
            <a:spLocks noGrp="1"/>
          </p:cNvSpPr>
          <p:nvPr>
            <p:ph type="title" idx="5"/>
          </p:nvPr>
        </p:nvSpPr>
        <p:spPr/>
        <p:txBody>
          <a:bodyPr>
            <a:normAutofit fontScale="91667"/>
          </a:bodyPr>
          <a:p>
            <a:r>
              <a:rPr altLang="en-US" lang="zh-CN"/>
              <a:t>网络安全与防护优化</a:t>
            </a:r>
            <a:endParaRPr altLang="en-US" lang="zh-CN"/>
          </a:p>
        </p:txBody>
      </p:sp>
      <p:sp>
        <p:nvSpPr>
          <p:cNvPr id="105002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3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3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3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3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防护策略：加强网络安全防护，确保数据传输和存储的安全性</a:t>
            </a:r>
            <a:endParaRPr altLang="en-US" sz="1400" lang="zh-CN" spc="150">
              <a:solidFill>
                <a:schemeClr val="tx1"/>
              </a:solidFill>
              <a:effectLst/>
              <a:latin typeface="+mn-ea"/>
              <a:sym typeface="+mn-ea"/>
            </a:endParaRPr>
          </a:p>
        </p:txBody>
      </p:sp>
      <p:sp>
        <p:nvSpPr>
          <p:cNvPr id="105003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网络安全问题：智能电网面临的网络攻击和威胁</a:t>
            </a:r>
            <a:endParaRPr altLang="en-US" dirty="0" sz="1400" lang="zh-CN" spc="150">
              <a:solidFill>
                <a:schemeClr val="tx1"/>
              </a:solidFill>
              <a:effectLst/>
              <a:latin typeface="+mn-ea"/>
              <a:sym typeface="+mn-ea"/>
            </a:endParaRPr>
          </a:p>
        </p:txBody>
      </p:sp>
      <p:sp>
        <p:nvSpPr>
          <p:cNvPr id="105004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加密技术：采用先进的加密技术，保护数据传输过程中的机密性和完整性</a:t>
            </a:r>
            <a:endParaRPr altLang="en-US" sz="1400" lang="zh-CN" spc="150">
              <a:solidFill>
                <a:schemeClr val="tx1"/>
              </a:solidFill>
              <a:effectLst/>
              <a:latin typeface="+mn-ea"/>
              <a:sym typeface="+mn-ea"/>
            </a:endParaRPr>
          </a:p>
        </p:txBody>
      </p:sp>
      <p:sp>
        <p:nvSpPr>
          <p:cNvPr id="105004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入侵检测与防御：实时监测和防御网络攻击，及时发现并处理安全威胁</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094"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096" name="标题 6"/>
          <p:cNvSpPr>
            <a:spLocks noGrp="1"/>
          </p:cNvSpPr>
          <p:nvPr>
            <p:ph type="title" idx="1"/>
            <p:custDataLst>
              <p:tags r:id="rId2"/>
            </p:custDataLst>
          </p:nvPr>
        </p:nvSpPr>
        <p:spPr/>
        <p:txBody>
          <a:bodyPr>
            <a:normAutofit fontScale="90000"/>
          </a:bodyPr>
          <a:p>
            <a:r>
              <a:rPr altLang="en-US" lang="zh-CN"/>
              <a:t>人工智能技术在智能电网中的挑战与前景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210" name="内容占位符 1"/>
          <p:cNvSpPr>
            <a:spLocks noGrp="1"/>
          </p:cNvSpPr>
          <p:nvPr>
            <p:ph idx="6"/>
          </p:nvPr>
        </p:nvSpPr>
        <p:spPr/>
        <p:txBody>
          <a:bodyPr>
            <a:normAutofit fontScale="81250" lnSpcReduction="10000"/>
          </a:bodyPr>
          <a:p>
            <a:r>
              <a:rPr altLang="en-US" lang="zh-CN"/>
              <a:t>数据处理与隐私保护：智能电网产生大量数据，需要高效处理和保护隐私</a:t>
            </a:r>
            <a:endParaRPr altLang="en-US" lang="zh-CN"/>
          </a:p>
          <a:p>
            <a:r>
              <a:rPr altLang="en-US" lang="zh-CN"/>
              <a:t>网络安全：确保智能电网系统的安全，防止黑客攻击和数据泄露</a:t>
            </a:r>
            <a:endParaRPr altLang="en-US" lang="zh-CN"/>
          </a:p>
          <a:p>
            <a:r>
              <a:rPr altLang="en-US" lang="zh-CN"/>
              <a:t>设备兼容性：不同设备之间的兼容性问题是智能电网发展的挑战之一</a:t>
            </a:r>
            <a:endParaRPr altLang="en-US" lang="zh-CN"/>
          </a:p>
          <a:p>
            <a:r>
              <a:rPr altLang="en-US" lang="zh-CN"/>
              <a:t>人工智能算法的准确性：提高算法的准确性，减少误报和漏报，提高智能电网的可靠性  人工智能技术在智能电网中的前景</a:t>
            </a:r>
            <a:endParaRPr altLang="en-US" lang="zh-CN"/>
          </a:p>
          <a:p>
            <a:pPr lvl="1"/>
            <a:r>
              <a:rPr altLang="en-US" lang="zh-CN"/>
              <a:t>人工智能技术在智能电网中的前景</a:t>
            </a:r>
            <a:endParaRPr altLang="en-US" lang="zh-CN"/>
          </a:p>
          <a:p>
            <a:r>
              <a:rPr altLang="en-US" lang="zh-CN"/>
              <a:t>提高能源利用效率：通过智能调度和优化能源分配，降低能源消耗</a:t>
            </a:r>
            <a:endParaRPr altLang="en-US" lang="zh-CN"/>
          </a:p>
          <a:p>
            <a:r>
              <a:rPr altLang="en-US" lang="zh-CN"/>
              <a:t>增强电网的可靠性和稳定性：人工智能技术可以预测和应对电网故障，减少停电时间</a:t>
            </a:r>
            <a:endParaRPr altLang="en-US" lang="zh-CN"/>
          </a:p>
          <a:p>
            <a:r>
              <a:rPr altLang="en-US" lang="zh-CN"/>
              <a:t>促进新能源的发展：支持可再生能源的接入和调度，推动清洁能源的发展</a:t>
            </a:r>
            <a:endParaRPr altLang="en-US" lang="zh-CN"/>
          </a:p>
          <a:p>
            <a:r>
              <a:rPr altLang="en-US" lang="zh-CN"/>
              <a:t>提升客户服务水平：通过智能分析和预测客户需求，提供个性化服务，提高客户满意度</a:t>
            </a:r>
            <a:endParaRPr altLang="en-US" lang="zh-CN"/>
          </a:p>
        </p:txBody>
      </p:sp>
      <p:sp>
        <p:nvSpPr>
          <p:cNvPr id="1050212" name="标题 2"/>
          <p:cNvSpPr>
            <a:spLocks noGrp="1"/>
          </p:cNvSpPr>
          <p:nvPr>
            <p:ph type="title" idx="5"/>
          </p:nvPr>
        </p:nvSpPr>
        <p:spPr/>
        <p:txBody>
          <a:bodyPr>
            <a:normAutofit fontScale="91667"/>
          </a:bodyPr>
          <a:p>
            <a:r>
              <a:rPr altLang="en-US" lang="zh-CN"/>
              <a:t>人工智能技术在智能电网中的挑战</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264" name="标题 2"/>
          <p:cNvSpPr>
            <a:spLocks noGrp="1"/>
          </p:cNvSpPr>
          <p:nvPr>
            <p:ph type="title" idx="5"/>
          </p:nvPr>
        </p:nvSpPr>
        <p:spPr/>
        <p:txBody>
          <a:bodyPr>
            <a:normAutofit fontScale="91667"/>
          </a:bodyPr>
          <a:p>
            <a:r>
              <a:rPr altLang="en-US" lang="zh-CN"/>
              <a:t>人工智能技术在智能电网中的前景展望</a:t>
            </a:r>
            <a:endParaRPr altLang="en-US" lang="zh-CN"/>
          </a:p>
        </p:txBody>
      </p:sp>
      <p:sp>
        <p:nvSpPr>
          <p:cNvPr id="1050266" name="Rectangle 6"/>
          <p:cNvSpPr/>
          <p:nvPr>
            <p:custDataLst>
              <p:tags r:id="rId1"/>
            </p:custDataLst>
          </p:nvPr>
        </p:nvSpPr>
        <p:spPr>
          <a:xfrm>
            <a:off x="810568" y="1789832"/>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68" name="Rectangle 6"/>
          <p:cNvSpPr/>
          <p:nvPr>
            <p:custDataLst>
              <p:tags r:id="rId2"/>
            </p:custDataLst>
          </p:nvPr>
        </p:nvSpPr>
        <p:spPr>
          <a:xfrm>
            <a:off x="810568" y="2925278"/>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70" name="Rectangle 6"/>
          <p:cNvSpPr/>
          <p:nvPr>
            <p:custDataLst>
              <p:tags r:id="rId3"/>
            </p:custDataLst>
          </p:nvPr>
        </p:nvSpPr>
        <p:spPr>
          <a:xfrm>
            <a:off x="810568" y="4061360"/>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72" name="Rectangle 6"/>
          <p:cNvSpPr/>
          <p:nvPr>
            <p:custDataLst>
              <p:tags r:id="rId4"/>
            </p:custDataLst>
          </p:nvPr>
        </p:nvSpPr>
        <p:spPr>
          <a:xfrm>
            <a:off x="810568" y="5196807"/>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74" name="矩形: 圆角 26"/>
          <p:cNvSpPr/>
          <p:nvPr>
            <p:custDataLst>
              <p:tags r:id="rId5"/>
            </p:custDataLst>
          </p:nvPr>
        </p:nvSpPr>
        <p:spPr>
          <a:xfrm>
            <a:off x="608400" y="2922735"/>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0276" name="矩形: 圆角 27"/>
          <p:cNvSpPr/>
          <p:nvPr>
            <p:custDataLst>
              <p:tags r:id="rId6"/>
            </p:custDataLst>
          </p:nvPr>
        </p:nvSpPr>
        <p:spPr>
          <a:xfrm>
            <a:off x="608400" y="1787289"/>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78" name="矩形: 圆角 28"/>
          <p:cNvSpPr/>
          <p:nvPr>
            <p:custDataLst>
              <p:tags r:id="rId7"/>
            </p:custDataLst>
          </p:nvPr>
        </p:nvSpPr>
        <p:spPr>
          <a:xfrm>
            <a:off x="608400" y="5193628"/>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50280" name="矩形: 圆角 29"/>
          <p:cNvSpPr/>
          <p:nvPr>
            <p:custDataLst>
              <p:tags r:id="rId8"/>
            </p:custDataLst>
          </p:nvPr>
        </p:nvSpPr>
        <p:spPr>
          <a:xfrm>
            <a:off x="608400" y="4058181"/>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50282" name="正文"/>
          <p:cNvSpPr txBox="1"/>
          <p:nvPr>
            <p:custDataLst>
              <p:tags r:id="rId9"/>
            </p:custDataLst>
          </p:nvPr>
        </p:nvSpPr>
        <p:spPr>
          <a:xfrm>
            <a:off x="2793467" y="1794282"/>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300" lang="zh-CN" spc="150">
                <a:solidFill>
                  <a:schemeClr val="tx1">
                    <a:lumMod val="65000"/>
                    <a:lumOff val="35000"/>
                  </a:schemeClr>
                </a:solidFill>
                <a:latin typeface="+mn-ea"/>
              </a:rPr>
              <a:t>未来智能电网的发展趋势：随着人工智能技术的不断进步，智能电网将更加智能化、高效化、安全化。</a:t>
            </a:r>
            <a:endParaRPr altLang="en-US" sz="1300" lang="zh-CN" spc="150">
              <a:solidFill>
                <a:schemeClr val="tx1">
                  <a:lumMod val="65000"/>
                  <a:lumOff val="35000"/>
                </a:schemeClr>
              </a:solidFill>
              <a:latin typeface="+mn-ea"/>
            </a:endParaRPr>
          </a:p>
        </p:txBody>
      </p:sp>
      <p:sp>
        <p:nvSpPr>
          <p:cNvPr id="1050284" name="标题"/>
          <p:cNvSpPr txBox="1"/>
          <p:nvPr>
            <p:custDataLst>
              <p:tags r:id="rId10"/>
            </p:custDataLst>
          </p:nvPr>
        </p:nvSpPr>
        <p:spPr>
          <a:xfrm>
            <a:off x="712027" y="1794282"/>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286" name="正文"/>
          <p:cNvSpPr txBox="1"/>
          <p:nvPr>
            <p:custDataLst>
              <p:tags r:id="rId11"/>
            </p:custDataLst>
          </p:nvPr>
        </p:nvSpPr>
        <p:spPr>
          <a:xfrm>
            <a:off x="2793467" y="2929728"/>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300" lang="zh-CN" spc="150">
                <a:solidFill>
                  <a:schemeClr val="tx1">
                    <a:lumMod val="65000"/>
                    <a:lumOff val="35000"/>
                  </a:schemeClr>
                </a:solidFill>
                <a:latin typeface="+mn-ea"/>
              </a:rPr>
              <a:t>人工智能技术在智能电网中的应用前景：人工智能技术将在智能电网中发挥越来越重要的作用，包括预测、优化、控制等方面。</a:t>
            </a:r>
            <a:endParaRPr altLang="en-US" sz="1300" lang="zh-CN" spc="150">
              <a:solidFill>
                <a:schemeClr val="tx1">
                  <a:lumMod val="65000"/>
                  <a:lumOff val="35000"/>
                </a:schemeClr>
              </a:solidFill>
              <a:latin typeface="+mn-ea"/>
            </a:endParaRPr>
          </a:p>
        </p:txBody>
      </p:sp>
      <p:sp>
        <p:nvSpPr>
          <p:cNvPr id="1050288" name="标题"/>
          <p:cNvSpPr txBox="1"/>
          <p:nvPr>
            <p:custDataLst>
              <p:tags r:id="rId12"/>
            </p:custDataLst>
          </p:nvPr>
        </p:nvSpPr>
        <p:spPr>
          <a:xfrm>
            <a:off x="712027" y="2929728"/>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290" name="正文"/>
          <p:cNvSpPr txBox="1"/>
          <p:nvPr>
            <p:custDataLst>
              <p:tags r:id="rId13"/>
            </p:custDataLst>
          </p:nvPr>
        </p:nvSpPr>
        <p:spPr>
          <a:xfrm>
            <a:off x="2793467" y="4065175"/>
            <a:ext cx="8641705" cy="745500"/>
          </a:xfrm>
          <a:prstGeom prst="rect"/>
          <a:noFill/>
        </p:spPr>
        <p:txBody>
          <a:bodyPr anchor="ctr" anchorCtr="0" bIns="46800" lIns="90000" rIns="90000" rtlCol="0" tIns="46800" wrap="square">
            <a:normAutofit fontScale="90000"/>
          </a:bodyPr>
          <a:p>
            <a:pPr>
              <a:lnSpc>
                <a:spcPct val="130000"/>
              </a:lnSpc>
              <a:spcAft>
                <a:spcPts val="1000"/>
              </a:spcAft>
            </a:pPr>
            <a:r>
              <a:rPr altLang="en-US" sz="1400" lang="zh-CN" spc="150">
                <a:solidFill>
                  <a:schemeClr val="tx1">
                    <a:lumMod val="65000"/>
                    <a:lumOff val="35000"/>
                  </a:schemeClr>
                </a:solidFill>
                <a:latin typeface="+mn-ea"/>
              </a:rPr>
              <a:t>人工智能技术在智能电网中的挑战与解决方案：尽管人工智能技术在智能电网中具有广泛的应用前景，但也面临着一些挑战，如数据安全、算法可靠性等问题。需要采取相应的解决方案来克服这些挑战。</a:t>
            </a:r>
            <a:endParaRPr altLang="en-US" sz="1400" lang="zh-CN" spc="150">
              <a:solidFill>
                <a:schemeClr val="tx1">
                  <a:lumMod val="65000"/>
                  <a:lumOff val="35000"/>
                </a:schemeClr>
              </a:solidFill>
              <a:latin typeface="+mn-ea"/>
            </a:endParaRPr>
          </a:p>
        </p:txBody>
      </p:sp>
      <p:sp>
        <p:nvSpPr>
          <p:cNvPr id="1050292" name="标题"/>
          <p:cNvSpPr txBox="1"/>
          <p:nvPr>
            <p:custDataLst>
              <p:tags r:id="rId14"/>
            </p:custDataLst>
          </p:nvPr>
        </p:nvSpPr>
        <p:spPr>
          <a:xfrm>
            <a:off x="712027" y="4065175"/>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294" name="正文"/>
          <p:cNvSpPr txBox="1"/>
          <p:nvPr>
            <p:custDataLst>
              <p:tags r:id="rId15"/>
            </p:custDataLst>
          </p:nvPr>
        </p:nvSpPr>
        <p:spPr>
          <a:xfrm>
            <a:off x="2793467" y="5200621"/>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300" lang="zh-CN" spc="150">
                <a:solidFill>
                  <a:schemeClr val="tx1">
                    <a:lumMod val="65000"/>
                    <a:lumOff val="35000"/>
                  </a:schemeClr>
                </a:solidFill>
                <a:latin typeface="+mn-ea"/>
              </a:rPr>
              <a:t>未来智能电网的发展前景：随着人工智能技术的不断发展和应用，未来智能电网将更加智能化、高效化、安全化，为人类社会的发展做出更大的贡献。</a:t>
            </a:r>
            <a:endParaRPr altLang="en-US" sz="1300" lang="zh-CN" spc="150">
              <a:solidFill>
                <a:schemeClr val="tx1">
                  <a:lumMod val="65000"/>
                  <a:lumOff val="35000"/>
                </a:schemeClr>
              </a:solidFill>
              <a:latin typeface="+mn-ea"/>
            </a:endParaRPr>
          </a:p>
        </p:txBody>
      </p:sp>
      <p:sp>
        <p:nvSpPr>
          <p:cNvPr id="1050296" name="标题"/>
          <p:cNvSpPr txBox="1"/>
          <p:nvPr>
            <p:custDataLst>
              <p:tags r:id="rId16"/>
            </p:custDataLst>
          </p:nvPr>
        </p:nvSpPr>
        <p:spPr>
          <a:xfrm>
            <a:off x="712027" y="5200621"/>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348" name="标题 2"/>
          <p:cNvSpPr>
            <a:spLocks noGrp="1"/>
          </p:cNvSpPr>
          <p:nvPr>
            <p:ph type="title" idx="5"/>
          </p:nvPr>
        </p:nvSpPr>
        <p:spPr/>
        <p:txBody>
          <a:bodyPr>
            <a:normAutofit fontScale="91667"/>
          </a:bodyPr>
          <a:p>
            <a:r>
              <a:rPr altLang="en-US" lang="zh-CN"/>
              <a:t>未来研究方向和应用领域</a:t>
            </a:r>
            <a:endParaRPr altLang="en-US" lang="zh-CN"/>
          </a:p>
        </p:txBody>
      </p:sp>
      <p:sp>
        <p:nvSpPr>
          <p:cNvPr id="105035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5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人工智能技术在智能电网中的研究方向：深度学习、机器学习、大数据分析等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5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5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人工智能技术在智能电网中的应用领域：智能调度、智能运维、智能规划、智能用电等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6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6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未来挑战：技术瓶颈、数据安全、隐私保护等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6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7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未来前景：提高电力系统的效率和稳定性、降低运营成本、促进可持续发展等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24"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426" name="标题 6"/>
          <p:cNvSpPr>
            <a:spLocks noGrp="1"/>
          </p:cNvSpPr>
          <p:nvPr>
            <p:ph type="title" idx="1"/>
            <p:custDataLst>
              <p:tags r:id="rId2"/>
            </p:custDataLst>
          </p:nvPr>
        </p:nvSpPr>
        <p:spPr/>
        <p:txBody>
          <a:bodyPr>
            <a:normAutofit fontScale="90000"/>
          </a:bodyPr>
          <a:p>
            <a:r>
              <a:rPr altLang="en-US" lang="zh-CN"/>
              <a:t>案例分析：人工智能技术在智能电网中的应用实践</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540" name="标题 2"/>
          <p:cNvSpPr>
            <a:spLocks noGrp="1"/>
          </p:cNvSpPr>
          <p:nvPr>
            <p:ph type="title" idx="5"/>
          </p:nvPr>
        </p:nvSpPr>
        <p:spPr/>
        <p:txBody>
          <a:bodyPr>
            <a:normAutofit fontScale="91667"/>
          </a:bodyPr>
          <a:p>
            <a:r>
              <a:rPr altLang="en-US" lang="zh-CN"/>
              <a:t>案例一：基于人工智能技术的电力负荷预测</a:t>
            </a:r>
            <a:endParaRPr altLang="en-US" lang="zh-CN"/>
          </a:p>
        </p:txBody>
      </p:sp>
      <p:sp>
        <p:nvSpPr>
          <p:cNvPr id="105054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背景介绍：随着电力需求的不断增长，电力负荷预测成为智能电网中的重要环节。</a:t>
            </a:r>
            <a:endParaRPr altLang="en-US" dirty="0" sz="1200" lang="zh-CN" spc="150">
              <a:solidFill>
                <a:schemeClr val="tx1">
                  <a:lumMod val="85000"/>
                  <a:lumOff val="15000"/>
                </a:schemeClr>
              </a:solidFill>
              <a:latin typeface="+mn-ea"/>
              <a:sym typeface="+mn-ea"/>
            </a:endParaRPr>
          </a:p>
        </p:txBody>
      </p:sp>
      <p:sp>
        <p:nvSpPr>
          <p:cNvPr id="105054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4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4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人工智能技术应用：采用深度学习、神经网络等人工智能技术，对历史数据进行分析，建立预测模型。</a:t>
            </a:r>
            <a:endParaRPr altLang="en-US" dirty="0" sz="1200" lang="zh-CN" spc="150">
              <a:solidFill>
                <a:schemeClr val="tx1">
                  <a:lumMod val="85000"/>
                  <a:lumOff val="15000"/>
                </a:schemeClr>
              </a:solidFill>
              <a:latin typeface="+mn-ea"/>
              <a:sym typeface="+mn-ea"/>
            </a:endParaRPr>
          </a:p>
        </p:txBody>
      </p:sp>
      <p:sp>
        <p:nvSpPr>
          <p:cNvPr id="105055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5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5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预测结果：通过模型预测未来电力负荷，为电网调度提供决策支持。</a:t>
            </a:r>
            <a:endParaRPr altLang="en-US" dirty="0" sz="1200" lang="zh-CN" spc="150">
              <a:solidFill>
                <a:schemeClr val="tx1">
                  <a:lumMod val="85000"/>
                  <a:lumOff val="15000"/>
                </a:schemeClr>
              </a:solidFill>
              <a:latin typeface="+mn-ea"/>
              <a:sym typeface="+mn-ea"/>
            </a:endParaRPr>
          </a:p>
        </p:txBody>
      </p:sp>
      <p:sp>
        <p:nvSpPr>
          <p:cNvPr id="105055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5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6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实际效果：提高电力负荷预测准确率，降低电网运行成本，提高能源利用效率。</a:t>
            </a:r>
            <a:endParaRPr altLang="en-US" dirty="0" sz="1200" lang="zh-CN" spc="150">
              <a:solidFill>
                <a:schemeClr val="tx1">
                  <a:lumMod val="85000"/>
                  <a:lumOff val="15000"/>
                </a:schemeClr>
              </a:solidFill>
              <a:latin typeface="+mn-ea"/>
              <a:sym typeface="+mn-ea"/>
            </a:endParaRPr>
          </a:p>
        </p:txBody>
      </p:sp>
      <p:sp>
        <p:nvSpPr>
          <p:cNvPr id="105056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6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616" name="内容占位符 1"/>
          <p:cNvSpPr>
            <a:spLocks noGrp="1"/>
          </p:cNvSpPr>
          <p:nvPr>
            <p:ph idx="6"/>
          </p:nvPr>
        </p:nvSpPr>
        <p:spPr/>
        <p:txBody>
          <a:bodyPr>
            <a:normAutofit fontScale="87500" lnSpcReduction="10000"/>
          </a:bodyPr>
          <a:p>
            <a:r>
              <a:rPr altLang="en-US" lang="zh-CN"/>
              <a:t>背景介绍：随着智能电网的发展，电力故障诊断与预测成为了一个重要的问题。基于人工智能技术的电力故障诊断与预测系统能够有效地提高电力系统的可靠性和稳定性。</a:t>
            </a:r>
            <a:endParaRPr altLang="en-US" lang="zh-CN"/>
          </a:p>
          <a:p>
            <a:r>
              <a:rPr altLang="en-US" lang="zh-CN"/>
              <a:t>系统架构：该系统主要包括数据采集、数据预处理、故障诊断与预测等模块。其中，数据采集模块负责采集电力系统的运行数据；数据预处理模块对采集到的数据进行清洗、去噪等处理；故障诊断与预测模块则利用人工智能技术对处理后的数据进行故障诊断和预测。</a:t>
            </a:r>
            <a:endParaRPr altLang="en-US" lang="zh-CN"/>
          </a:p>
          <a:p>
            <a:r>
              <a:rPr altLang="en-US" lang="zh-CN"/>
              <a:t>故障诊断与预测方法：该系统采用了多种人工智能技术，包括深度学习、神经网络、支持向量机等。通过对历史数据的训练和学习，系统能够自动识别和预测电力故障。</a:t>
            </a:r>
            <a:endParaRPr altLang="en-US" lang="zh-CN"/>
          </a:p>
          <a:p>
            <a:r>
              <a:rPr altLang="en-US" lang="zh-CN"/>
              <a:t>应用效果：基于人工智能技术的电力故障诊断与预测系统在实际应用中取得了显著的效果。它能够及时发现并预测电力故障，减少停电时间，提高电力系统的可靠性和稳定性。同时，该系统还能够为电力企业提供更加精准的决策支持。  以上内容仅供参考，具体内容可以根据您的需求进行调整优化。</a:t>
            </a:r>
            <a:endParaRPr altLang="en-US" lang="zh-CN"/>
          </a:p>
          <a:p>
            <a:pPr lvl="1"/>
            <a:r>
              <a:rPr altLang="en-US" lang="zh-CN"/>
              <a:t>以上内容仅供参考，具体内容可以根据您的需求进行调整优化。</a:t>
            </a:r>
            <a:endParaRPr altLang="en-US" lang="zh-CN"/>
          </a:p>
        </p:txBody>
      </p:sp>
      <p:sp>
        <p:nvSpPr>
          <p:cNvPr id="1050618" name="标题 2"/>
          <p:cNvSpPr>
            <a:spLocks noGrp="1"/>
          </p:cNvSpPr>
          <p:nvPr>
            <p:ph type="title" idx="5"/>
          </p:nvPr>
        </p:nvSpPr>
        <p:spPr/>
        <p:txBody>
          <a:bodyPr>
            <a:normAutofit fontScale="90000"/>
          </a:bodyPr>
          <a:p>
            <a:r>
              <a:rPr altLang="en-US" lang="zh-CN"/>
              <a:t>案例二：基于人工智能技术的电力故障诊断与预测</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670" name="标题 2"/>
          <p:cNvSpPr>
            <a:spLocks noGrp="1"/>
          </p:cNvSpPr>
          <p:nvPr>
            <p:ph type="title" idx="5"/>
          </p:nvPr>
        </p:nvSpPr>
        <p:spPr/>
        <p:txBody>
          <a:bodyPr>
            <a:normAutofit fontScale="90000"/>
          </a:bodyPr>
          <a:p>
            <a:r>
              <a:rPr altLang="en-US" lang="zh-CN"/>
              <a:t>案例三：基于人工智能技术的智能调度与优化运行</a:t>
            </a:r>
            <a:endParaRPr altLang="en-US" lang="zh-CN"/>
          </a:p>
        </p:txBody>
      </p:sp>
      <p:sp>
        <p:nvSpPr>
          <p:cNvPr id="105067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案例背景：介绍智能调度与优化运行在智能电网中的重要性，以及当前面临的挑战。</a:t>
            </a:r>
            <a:endParaRPr altLang="en-US" dirty="0" sz="1200" lang="zh-CN" spc="150">
              <a:solidFill>
                <a:schemeClr val="tx1">
                  <a:lumMod val="85000"/>
                  <a:lumOff val="15000"/>
                </a:schemeClr>
              </a:solidFill>
              <a:latin typeface="+mn-ea"/>
              <a:sym typeface="+mn-ea"/>
            </a:endParaRPr>
          </a:p>
        </p:txBody>
      </p:sp>
      <p:sp>
        <p:nvSpPr>
          <p:cNvPr id="105067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7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7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人工智能技术应用：阐述如何利用人工智能技术，如深度学习、神经网络等，对智能调度与优化运行进行建模和优化。</a:t>
            </a:r>
            <a:endParaRPr altLang="en-US" dirty="0" sz="1200" lang="zh-CN" spc="150">
              <a:solidFill>
                <a:schemeClr val="tx1">
                  <a:lumMod val="85000"/>
                  <a:lumOff val="15000"/>
                </a:schemeClr>
              </a:solidFill>
              <a:latin typeface="+mn-ea"/>
              <a:sym typeface="+mn-ea"/>
            </a:endParaRPr>
          </a:p>
        </p:txBody>
      </p:sp>
      <p:sp>
        <p:nvSpPr>
          <p:cNvPr id="105068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8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8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实践案例：介绍一个或多个基于人工智能技术的智能调度与优化运行的实践案例，包括应用场景、实施过程、效果评估等。</a:t>
            </a:r>
            <a:endParaRPr altLang="en-US" dirty="0" sz="1200" lang="zh-CN" spc="150">
              <a:solidFill>
                <a:schemeClr val="tx1">
                  <a:lumMod val="85000"/>
                  <a:lumOff val="15000"/>
                </a:schemeClr>
              </a:solidFill>
              <a:latin typeface="+mn-ea"/>
              <a:sym typeface="+mn-ea"/>
            </a:endParaRPr>
          </a:p>
        </p:txBody>
      </p:sp>
      <p:sp>
        <p:nvSpPr>
          <p:cNvPr id="105068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8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9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经验总结：总结实践案例中的经验教训，分析人工智能技术在智能调度与优化运行中的优势和局限性，并提出未来研究方向。</a:t>
            </a:r>
            <a:endParaRPr altLang="en-US" dirty="0" sz="1200" lang="zh-CN" spc="150">
              <a:solidFill>
                <a:schemeClr val="tx1">
                  <a:lumMod val="85000"/>
                  <a:lumOff val="15000"/>
                </a:schemeClr>
              </a:solidFill>
              <a:latin typeface="+mn-ea"/>
              <a:sym typeface="+mn-ea"/>
            </a:endParaRPr>
          </a:p>
        </p:txBody>
      </p:sp>
      <p:sp>
        <p:nvSpPr>
          <p:cNvPr id="105069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9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746" name="文本占位符 2"/>
          <p:cNvSpPr>
            <a:spLocks noGrp="1"/>
          </p:cNvSpPr>
          <p:nvPr>
            <p:ph type="body" idx="2"/>
            <p:custDataLst>
              <p:tags r:id="rId1"/>
            </p:custDataLst>
          </p:nvPr>
        </p:nvSpPr>
        <p:spPr/>
        <p:txBody>
          <a:bodyPr>
            <a:normAutofit fontScale="96875"/>
          </a:bodyPr>
          <a:p>
            <a:r>
              <a:rPr altLang="en-US" lang="zh-CN"/>
              <a:t>PART SEVEN</a:t>
            </a:r>
            <a:endParaRPr altLang="en-US" lang="zh-CN"/>
          </a:p>
        </p:txBody>
      </p:sp>
      <p:sp>
        <p:nvSpPr>
          <p:cNvPr id="1050748" name="标题 6"/>
          <p:cNvSpPr>
            <a:spLocks noGrp="1"/>
          </p:cNvSpPr>
          <p:nvPr>
            <p:ph type="title" idx="1"/>
            <p:custDataLst>
              <p:tags r:id="rId2"/>
            </p:custDataLst>
          </p:nvPr>
        </p:nvSpPr>
        <p:spPr/>
        <p:txBody>
          <a:bodyPr/>
          <a:p>
            <a:r>
              <a:rPr altLang="en-US" lang="zh-CN"/>
              <a:t>结论与建议</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862" name="标题 2"/>
          <p:cNvSpPr>
            <a:spLocks noGrp="1"/>
          </p:cNvSpPr>
          <p:nvPr>
            <p:ph type="title" idx="5"/>
          </p:nvPr>
        </p:nvSpPr>
        <p:spPr/>
        <p:txBody>
          <a:bodyPr>
            <a:normAutofit fontScale="91667"/>
          </a:bodyPr>
          <a:p>
            <a:r>
              <a:rPr altLang="en-US" lang="zh-CN"/>
              <a:t>研究结论</a:t>
            </a:r>
            <a:endParaRPr altLang="en-US" lang="zh-CN"/>
          </a:p>
        </p:txBody>
      </p:sp>
      <p:sp>
        <p:nvSpPr>
          <p:cNvPr id="105086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86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86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人工智能技术在智能电网中具有广泛的应用前景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87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87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874" name="TextBox 2"/>
          <p:cNvSpPr txBox="1"/>
          <p:nvPr>
            <p:custDataLst>
              <p:tags r:id="rId6"/>
            </p:custDataLst>
          </p:nvPr>
        </p:nvSpPr>
        <p:spPr>
          <a:xfrm>
            <a:off x="3561327"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优化算法和模型可以提高智能电网的效率和稳定性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87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87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880" name="TextBox 2"/>
          <p:cNvSpPr txBox="1"/>
          <p:nvPr>
            <p:custDataLst>
              <p:tags r:id="rId9"/>
            </p:custDataLst>
          </p:nvPr>
        </p:nvSpPr>
        <p:spPr>
          <a:xfrm>
            <a:off x="635608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人工智能技术可以降低智能电网的运行和维护成本</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88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88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886" name="TextBox 2"/>
          <p:cNvSpPr txBox="1"/>
          <p:nvPr>
            <p:custDataLst>
              <p:tags r:id="rId12"/>
            </p:custDataLst>
          </p:nvPr>
        </p:nvSpPr>
        <p:spPr>
          <a:xfrm>
            <a:off x="914446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未来需要加强人工智能技术在智能电网中的研究和应用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938" name="标题 2"/>
          <p:cNvSpPr>
            <a:spLocks noGrp="1"/>
          </p:cNvSpPr>
          <p:nvPr>
            <p:ph type="title" idx="5"/>
          </p:nvPr>
        </p:nvSpPr>
        <p:spPr/>
        <p:txBody>
          <a:bodyPr>
            <a:normAutofit fontScale="91667"/>
          </a:bodyPr>
          <a:p>
            <a:r>
              <a:rPr altLang="en-US" lang="zh-CN"/>
              <a:t>对未来研究的建议</a:t>
            </a:r>
            <a:endParaRPr altLang="en-US" lang="zh-CN"/>
          </a:p>
        </p:txBody>
      </p:sp>
      <p:sp>
        <p:nvSpPr>
          <p:cNvPr id="105094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94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4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深入研究人工智能技术在智能电网中的应用与优化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94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94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5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探索新的算法和技术，提高智能电网的效率和稳定性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95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95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加强人工智能技术在智能电网中的安全性和可靠性研究</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95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5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96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96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推动人工智能技术在智能电网中的普及和应用，提高能源利用效率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1014"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1016"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6_3*l_h_a*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6_3*l_h_f*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6_3*l_h_a*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5,&quot;colorType&quot;:1,&quot;foreColorIndex&quot;:5,&quot;pos&quot;:1,&quot;transparency&quot;:0},{&quot;brightness&quot;:0.800000011920929,&quot;colorType&quot;:1,&quot;foreColorIndex&quot;:5,&quot;pos&quot;:0,&quot;transparency&quot;:0},{&quot;brightness&quot;:0,&quot;colorType&quot;:1,&quot;foreColorIndex&quot;:5,&quot;pos&quot;:0.699999988079071,&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6_3*l_h_f*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6_3*l_h_a*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6_3*l_h_f*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6_3*l_h_i*1_4_1"/>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6_3*l_h_a*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6_3*l_h_f*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5,&quot;width&quot;:863.72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82.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13.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1*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1*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1*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1*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1*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1*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2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5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2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85.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EVEN"/>
</p:tagLst>
</file>

<file path=ppt/tags/tag3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12.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3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339.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2023-12-17T02:09:34Z</dcterms:created>
  <dcterms:modified xsi:type="dcterms:W3CDTF">2023-12-17T02:09:34Z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c1853d1bd1e74c8bb87c88ad21cf23b6_21</vt:lpwstr>
  </property>
</Properties>
</file>