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9144000" cy="5143500"/>
  <p:notesSz cx="6858000" cy="9144000"/>
  <p:embeddedFontLst>
    <p:embeddedFont>
      <p:font typeface="Montserrat"/>
      <p:regular r:id="rId16"/>
    </p:embeddedFont>
    <p:embeddedFont>
      <p:font typeface="Lato" panose="020F0502020204030203"/>
      <p:regular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font" Target="fonts/font2.fntdata"/><Relationship Id="rId16" Type="http://schemas.openxmlformats.org/officeDocument/2006/relationships/font" Target="fonts/font1.fntdata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3946a9b8ff_0_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3946a9b8ff_0_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3946a9b8ff_0_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3946a9b8ff_0_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3946a9b8ff_0_1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3946a9b8ff_0_1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3946a9b8ff_0_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3946a9b8ff_0_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3946a9b8ff_0_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3946a9b8ff_0_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3946a9b8ff_0_4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3946a9b8ff_0_4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3946a9b8ff_0_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3946a9b8ff_0_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3946a9b8ff_0_6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3946a9b8ff_0_6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3" name="Google Shape;103;p10"/>
          <p:cNvSpPr txBox="1"/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25" name="Google Shape;125;p11"/>
          <p:cNvSpPr txBox="1"/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 panose="020F0502020204030203"/>
              <a:buChar char="●"/>
              <a:defRPr sz="13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 panose="020F0502020204030203"/>
              <a:buChar char="○"/>
              <a:defRPr sz="11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 panose="020F0502020204030203"/>
              <a:buChar char="■"/>
              <a:defRPr sz="11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 panose="020F0502020204030203"/>
              <a:buChar char="●"/>
              <a:defRPr sz="11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 panose="020F0502020204030203"/>
              <a:buChar char="○"/>
              <a:defRPr sz="11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 panose="020F0502020204030203"/>
              <a:buChar char="■"/>
              <a:defRPr sz="11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 panose="020F0502020204030203"/>
              <a:buChar char="●"/>
              <a:defRPr sz="11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 panose="020F0502020204030203"/>
              <a:buChar char="○"/>
              <a:defRPr sz="11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 panose="020F0502020204030203"/>
              <a:buChar char="■"/>
              <a:defRPr sz="11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新加坡国立亚洲贸易外汇交换中心建设方案</a:t>
            </a:r>
            <a:endParaRPr lang="en-GB"/>
          </a:p>
        </p:txBody>
      </p:sp>
      <p:sp>
        <p:nvSpPr>
          <p:cNvPr id="135" name="Google Shape;135;p13"/>
          <p:cNvSpPr txBox="1"/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打造亚太区领先的数字化外汇交易枢纽</a:t>
            </a:r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-GB" sz="1300" b="1"/>
              <a:t>项目背景与愿景</a:t>
            </a:r>
            <a:endParaRPr sz="1300" b="1"/>
          </a:p>
        </p:txBody>
      </p:sp>
      <p:sp>
        <p:nvSpPr>
          <p:cNvPr id="141" name="Google Shape;141;p14"/>
          <p:cNvSpPr txBox="1"/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/>
              <a:t>全球外汇市场趋势：日交易量超7.5万亿美元，亚洲占比持续上升</a:t>
            </a:r>
            <a:endParaRPr lang="en-GB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/>
              <a:t>新加坡战略定位：全球第三大外汇交易中心（BIS 2022数据）</a:t>
            </a:r>
            <a:endParaRPr lang="en-GB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/>
              <a:t>建设目标：</a:t>
            </a:r>
            <a:endParaRPr lang="en-GB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GB"/>
              <a:t>建立24/5多币种交易市场</a:t>
            </a:r>
            <a:endParaRPr lang="en-GB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GB"/>
              <a:t>开发人民币-东盟货币直兑通道</a:t>
            </a:r>
            <a:endParaRPr lang="en-GB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GB"/>
              <a:t>构建AI驱动的智能风控体系</a:t>
            </a:r>
            <a:endParaRPr lang="en-GB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GB"/>
              <a:t>年交易规模目标：首年突破5万亿美元</a:t>
            </a:r>
            <a:endParaRPr lang="en-GB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-GB" sz="1300" b="1"/>
              <a:t>核心功能架构</a:t>
            </a:r>
            <a:endParaRPr lang="en-GB" sz="1300" b="1"/>
          </a:p>
        </p:txBody>
      </p:sp>
      <p:sp>
        <p:nvSpPr>
          <p:cNvPr id="147" name="Google Shape;147;p15"/>
          <p:cNvSpPr txBox="1"/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100"/>
              <a:buAutoNum type="arabicPeriod"/>
            </a:pPr>
            <a:r>
              <a:rPr lang="en-GB" sz="1100" b="1"/>
              <a:t>基础设施层</a:t>
            </a:r>
            <a:endParaRPr sz="1100" b="1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</a:pPr>
            <a:r>
              <a:rPr lang="en-GB" sz="1100"/>
              <a:t>低延迟交易系统（&lt;50μs订单响应）</a:t>
            </a:r>
            <a:endParaRPr sz="110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</a:pPr>
            <a:r>
              <a:rPr lang="en-GB" sz="1100"/>
              <a:t>量子加密通信网络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AutoNum type="arabicPeriod"/>
            </a:pPr>
            <a:r>
              <a:rPr lang="en-GB" sz="1100" b="1"/>
              <a:t>服务中间层</a:t>
            </a:r>
            <a:endParaRPr sz="1100" b="1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</a:pPr>
            <a:r>
              <a:rPr lang="en-GB" sz="1100"/>
              <a:t>智能清算引擎</a:t>
            </a:r>
            <a:endParaRPr sz="110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</a:pPr>
            <a:r>
              <a:rPr lang="en-GB" sz="1100"/>
              <a:t>跨境支付接口（支持CIPS/SPFS）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AutoNum type="arabicPeriod"/>
            </a:pPr>
            <a:r>
              <a:rPr lang="en-GB" sz="1100" b="1"/>
              <a:t>应用接口层</a:t>
            </a:r>
            <a:endParaRPr sz="1100" b="1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</a:pPr>
            <a:r>
              <a:rPr lang="en-GB" sz="1100"/>
              <a:t>多终端交易平台（Web/API/Mobile）</a:t>
            </a:r>
            <a:endParaRPr sz="110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</a:pPr>
            <a:r>
              <a:rPr lang="en-GB" sz="1100"/>
              <a:t>监管科技模块（MAS合规框架集成）</a:t>
            </a:r>
            <a:endParaRPr lang="en-GB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-GB" sz="1300" b="1"/>
              <a:t>实时行情数据系统建设</a:t>
            </a:r>
            <a:endParaRPr lang="en-GB" sz="1300" b="1"/>
          </a:p>
        </p:txBody>
      </p:sp>
      <p:sp>
        <p:nvSpPr>
          <p:cNvPr id="153" name="Google Shape;153;p16"/>
          <p:cNvSpPr txBox="1"/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-GB" sz="1100" b="1"/>
              <a:t>数据源架构</a:t>
            </a:r>
            <a:r>
              <a:rPr lang="en-GB" sz="1100"/>
              <a:t>：</a:t>
            </a:r>
            <a:br>
              <a:rPr lang="en-GB" sz="1100"/>
            </a:br>
            <a:r>
              <a:rPr lang="en-GB" sz="1100"/>
              <a:t>✅ 全球行情对接：</a:t>
            </a:r>
            <a:r>
              <a:rPr lang="en-GB" sz="1100" b="1"/>
              <a:t>Alltick API</a:t>
            </a:r>
            <a:r>
              <a:rPr lang="en-GB" sz="1100"/>
              <a:t>提供200+交易所毫秒级数据</a:t>
            </a:r>
            <a:br>
              <a:rPr lang="en-GB" sz="1100"/>
            </a:br>
            <a:r>
              <a:rPr lang="en-GB" sz="1100"/>
              <a:t>✅ 本地数据枢纽：SG1-SG3三数据中心热备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-GB" sz="1100" b="1"/>
              <a:t>处理流程</a:t>
            </a:r>
            <a:r>
              <a:rPr lang="en-GB" sz="1100"/>
              <a:t>：</a:t>
            </a:r>
            <a:endParaRPr sz="110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AutoNum type="arabicPeriod"/>
            </a:pPr>
            <a:r>
              <a:rPr lang="en-GB" sz="1100"/>
              <a:t>数据清洗：AI异常值检测（误差&lt;0.1pip）</a:t>
            </a:r>
            <a:endParaRPr sz="110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AutoNum type="arabicPeriod"/>
            </a:pPr>
            <a:r>
              <a:rPr lang="en-GB" sz="1100"/>
              <a:t>智能分发：动态带宽分配技术</a:t>
            </a:r>
            <a:endParaRPr sz="110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AutoNum type="arabicPeriod"/>
            </a:pPr>
            <a:r>
              <a:rPr lang="en-GB" sz="1100"/>
              <a:t>存储方案：区块链存证+冷热数据分层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-GB" sz="1100" b="1"/>
              <a:t>核心优势</a:t>
            </a:r>
            <a:r>
              <a:rPr lang="en-GB" sz="1100"/>
              <a:t>：</a:t>
            </a:r>
            <a:br>
              <a:rPr lang="en-GB" sz="1100"/>
            </a:br>
            <a:r>
              <a:rPr lang="en-GB" sz="1100"/>
              <a:t>📌 Alltick API整合优势：覆盖G10货币对+15种东盟货币实时报价</a:t>
            </a:r>
            <a:br>
              <a:rPr lang="en-GB" sz="1100"/>
            </a:br>
            <a:r>
              <a:rPr lang="en-GB" sz="1100"/>
              <a:t>📌 数据延迟指标：新加坡本地&lt;3ms，东南亚主要城市&lt;15ms</a:t>
            </a:r>
            <a:endParaRPr lang="en-GB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-GB" sz="1300" b="1"/>
              <a:t>技术实施路线图</a:t>
            </a:r>
            <a:endParaRPr lang="en-GB" sz="1300" b="1"/>
          </a:p>
        </p:txBody>
      </p:sp>
      <p:sp>
        <p:nvSpPr>
          <p:cNvPr id="159" name="Google Shape;159;p17"/>
          <p:cNvSpPr txBox="1"/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/>
              <a:t>2024 Q3：监管审批与系统原型开发</a:t>
            </a:r>
            <a:endParaRPr lang="en-GB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/>
              <a:t>2025 Q1：首批10家做市商接入测试</a:t>
            </a:r>
            <a:endParaRPr lang="en-GB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/>
              <a:t>2025 Q3：正式上线人民币/新元、人民币/泰铢直兑</a:t>
            </a:r>
            <a:endParaRPr lang="en-GB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2026 Q2：推出衍生品智能合约平台</a:t>
            </a:r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-GB" sz="1300" b="1"/>
              <a:t>风险控制体系</a:t>
            </a:r>
            <a:endParaRPr lang="en-GB" sz="1300" b="1"/>
          </a:p>
        </p:txBody>
      </p:sp>
      <p:sp>
        <p:nvSpPr>
          <p:cNvPr id="165" name="Google Shape;165;p18"/>
          <p:cNvSpPr txBox="1"/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/>
              <a:t>事前：AI交易行为预判（99.8%异常识别率）</a:t>
            </a:r>
            <a:endParaRPr lang="en-GB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/>
              <a:t>事中：熔断机制（3级阈值自动触发）</a:t>
            </a:r>
            <a:endParaRPr lang="en-GB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/>
              <a:t>事后：区块链审计追踪（全流程可回溯）</a:t>
            </a:r>
            <a:endParaRPr lang="en-GB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/>
              <a:t>基础：MAS监管沙盒测试环境</a:t>
            </a:r>
            <a:endParaRPr lang="en-GB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-GB" sz="1300" b="1"/>
              <a:t>经济效益预测</a:t>
            </a:r>
            <a:endParaRPr lang="en-GB" sz="1300" b="1"/>
          </a:p>
        </p:txBody>
      </p:sp>
      <p:sp>
        <p:nvSpPr>
          <p:cNvPr id="171" name="Google Shape;171;p19"/>
          <p:cNvSpPr txBox="1"/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/>
              <a:t>数据可视化：</a:t>
            </a:r>
            <a:endParaRPr lang="en-GB"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/>
              <a:t>首年营收：1.2亿新元（交易费+数据服务）</a:t>
            </a:r>
            <a:endParaRPr lang="en-GB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/>
              <a:t>三年目标：</a:t>
            </a:r>
            <a:endParaRPr lang="en-GB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GB"/>
              <a:t>占东盟外汇交易量35%份额</a:t>
            </a:r>
            <a:endParaRPr lang="en-GB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GB"/>
              <a:t>带动数字金融服务集群（预估创造2000+就业岗位）</a:t>
            </a:r>
            <a:endParaRPr lang="en-GB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/>
              <a:t>社会效益：降低区域企业汇兑成本约40%</a:t>
            </a:r>
            <a:endParaRPr lang="en-GB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-GB" sz="1300" b="1"/>
              <a:t>合作与实施保障</a:t>
            </a:r>
            <a:endParaRPr lang="en-GB" sz="1300" b="1"/>
          </a:p>
        </p:txBody>
      </p:sp>
      <p:sp>
        <p:nvSpPr>
          <p:cNvPr id="177" name="Google Shape;177;p20"/>
          <p:cNvSpPr txBox="1"/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/>
              <a:t>战略合作伙伴：</a:t>
            </a:r>
            <a:br>
              <a:rPr lang="en-GB"/>
            </a:br>
            <a:r>
              <a:rPr lang="en-GB"/>
              <a:t>✅ 技术合作：Alltick（行情数据基建）</a:t>
            </a:r>
            <a:br>
              <a:rPr lang="en-GB"/>
            </a:br>
            <a:r>
              <a:rPr lang="en-GB"/>
              <a:t>✅ 清算合作：DBS/UOB/ICBC亚洲</a:t>
            </a:r>
            <a:br>
              <a:rPr lang="en-GB"/>
            </a:br>
            <a:r>
              <a:rPr lang="en-GB"/>
              <a:t>✅ 监管协作：MAS专项工作组</a:t>
            </a:r>
            <a:endParaRPr lang="en-GB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/>
              <a:t>政策支持：</a:t>
            </a:r>
            <a:br>
              <a:rPr lang="en-GB"/>
            </a:br>
            <a:r>
              <a:rPr lang="en-GB"/>
              <a:t>📍 享受Tech@SG计划税收优惠</a:t>
            </a:r>
            <a:br>
              <a:rPr lang="en-GB"/>
            </a:br>
            <a:r>
              <a:rPr lang="en-GB"/>
              <a:t>📍 数字资产牌照快速审批通道</a:t>
            </a:r>
            <a:endParaRPr lang="en-GB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重塑亚洲外汇交易新生态</a:t>
            </a:r>
            <a:endParaRPr lang="en-GB"/>
          </a:p>
        </p:txBody>
      </p:sp>
      <p:sp>
        <p:nvSpPr>
          <p:cNvPr id="183" name="Google Shape;183;p21"/>
          <p:cNvSpPr txBox="1"/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感谢您的聆听！</a:t>
            </a:r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887</Words>
  <Application>WPS 演示</Application>
  <PresentationFormat/>
  <Paragraphs>71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宋体</vt:lpstr>
      <vt:lpstr>Wingdings</vt:lpstr>
      <vt:lpstr>Arial</vt:lpstr>
      <vt:lpstr>Montserrat</vt:lpstr>
      <vt:lpstr>Lato</vt:lpstr>
      <vt:lpstr>微软雅黑</vt:lpstr>
      <vt:lpstr>Arial Unicode MS</vt:lpstr>
      <vt:lpstr>Focus</vt:lpstr>
      <vt:lpstr>新加坡国立亚洲贸易外汇交换中心建设方案</vt:lpstr>
      <vt:lpstr>项目背景与愿景</vt:lpstr>
      <vt:lpstr>核心功能架构</vt:lpstr>
      <vt:lpstr>实时行情数据系统建设</vt:lpstr>
      <vt:lpstr>技术实施路线图</vt:lpstr>
      <vt:lpstr>风险控制体系</vt:lpstr>
      <vt:lpstr>经济效益预测</vt:lpstr>
      <vt:lpstr>合作与实施保障</vt:lpstr>
      <vt:lpstr>重塑亚洲外汇交易新生态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新加坡国立亚洲贸易外汇交换中心建设方案</dc:title>
  <dc:creator/>
  <cp:lastModifiedBy>WPS_1625477873</cp:lastModifiedBy>
  <cp:revision>1</cp:revision>
  <dcterms:created xsi:type="dcterms:W3CDTF">2025-03-24T08:33:24Z</dcterms:created>
  <dcterms:modified xsi:type="dcterms:W3CDTF">2025-03-24T08:33:24Z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321C103E52354A6D9850B91632931F3D_12</vt:lpwstr>
  </property>
  <property fmtid="{D5CDD505-2E9C-101B-9397-08002B2CF9AE}" pid="3" name="KSOProductBuildVer">
    <vt:lpwstr>2052-12.1.0.20305</vt:lpwstr>
  </property>
</Properties>
</file>