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32"/>
  </p:notesMasterIdLst>
  <p:handoutMasterIdLst>
    <p:handoutMasterId r:id="rId33"/>
  </p:handoutMasterIdLst>
  <p:sldIdLst>
    <p:sldId id="256" r:id="rId2"/>
    <p:sldId id="382" r:id="rId3"/>
    <p:sldId id="402" r:id="rId4"/>
    <p:sldId id="403" r:id="rId5"/>
    <p:sldId id="404" r:id="rId6"/>
    <p:sldId id="406" r:id="rId7"/>
    <p:sldId id="408" r:id="rId8"/>
    <p:sldId id="409" r:id="rId9"/>
    <p:sldId id="384" r:id="rId10"/>
    <p:sldId id="386" r:id="rId11"/>
    <p:sldId id="411" r:id="rId12"/>
    <p:sldId id="388" r:id="rId13"/>
    <p:sldId id="413" r:id="rId14"/>
    <p:sldId id="414" r:id="rId15"/>
    <p:sldId id="390" r:id="rId16"/>
    <p:sldId id="391" r:id="rId17"/>
    <p:sldId id="392" r:id="rId18"/>
    <p:sldId id="349" r:id="rId19"/>
    <p:sldId id="311" r:id="rId20"/>
    <p:sldId id="362" r:id="rId21"/>
    <p:sldId id="395" r:id="rId22"/>
    <p:sldId id="364" r:id="rId23"/>
    <p:sldId id="417" r:id="rId24"/>
    <p:sldId id="394" r:id="rId25"/>
    <p:sldId id="363" r:id="rId26"/>
    <p:sldId id="396" r:id="rId27"/>
    <p:sldId id="416" r:id="rId28"/>
    <p:sldId id="397" r:id="rId29"/>
    <p:sldId id="398" r:id="rId30"/>
    <p:sldId id="399" r:id="rId31"/>
  </p:sldIdLst>
  <p:sldSz cx="12192000" cy="6858000"/>
  <p:notesSz cx="9926638" cy="6797675"/>
  <p:custShowLst>
    <p:custShow name="17-21" id="0">
      <p:sldLst/>
    </p:custShow>
  </p:custShowLst>
  <p:custDataLst>
    <p:tags r:id="rId34"/>
  </p:custDataLst>
  <p:defaultTextStyle>
    <a:defPPr>
      <a:defRPr lang="zh-CN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0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0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0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0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0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0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0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0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0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912"/>
    <p:restoredTop sz="90592"/>
  </p:normalViewPr>
  <p:slideViewPr>
    <p:cSldViewPr showGuides="1">
      <p:cViewPr varScale="1">
        <p:scale>
          <a:sx n="67" d="100"/>
          <a:sy n="67" d="100"/>
        </p:scale>
        <p:origin x="984" y="72"/>
      </p:cViewPr>
      <p:guideLst>
        <p:guide orient="horz" pos="2137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50" d="100"/>
        <a:sy n="50" d="100"/>
      </p:scale>
      <p:origin x="0" y="0"/>
    </p:cViewPr>
  </p:sorter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2125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5622925" y="0"/>
            <a:ext cx="4302125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6B5D71DE-5778-4854-BB45-9EA0BC612446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2023-04-28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6456363"/>
            <a:ext cx="4302125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5622925" y="6456363"/>
            <a:ext cx="4302125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hangingPunct="1">
              <a:defRPr sz="12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A48476B-C63C-4F23-B875-412F429410E0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081704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2125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0" hangingPunct="0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5622925" y="0"/>
            <a:ext cx="4302125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0" hangingPunct="0">
              <a:defRPr sz="1200"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FA4A225-6301-49DB-927E-B40446C4C861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2023-04-28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924175" y="849313"/>
            <a:ext cx="4078288" cy="22939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992188" y="3271838"/>
            <a:ext cx="7942263" cy="26765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编辑母版文本样式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6456363"/>
            <a:ext cx="4302125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0" hangingPunct="0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5622925" y="6456363"/>
            <a:ext cx="4302125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0" hangingPunct="0">
              <a:defRPr sz="1200"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C25C1D9-7BCA-4037-8C5F-672F0BD1711E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8102406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2924175" y="849313"/>
            <a:ext cx="4078288" cy="2293937"/>
          </a:xfrm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15363" name="备注占位符 2"/>
          <p:cNvSpPr>
            <a:spLocks noGrp="1"/>
          </p:cNvSpPr>
          <p:nvPr>
            <p:ph type="body" idx="1"/>
          </p:nvPr>
        </p:nvSpPr>
        <p:spPr>
          <a:xfrm>
            <a:off x="992188" y="3271838"/>
            <a:ext cx="7942262" cy="2676525"/>
          </a:xfrm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/>
            <a:endParaRPr lang="zh-CN" altLang="en-US"/>
          </a:p>
        </p:txBody>
      </p:sp>
      <p:sp>
        <p:nvSpPr>
          <p:cNvPr id="15364" name="灯片编号占位符 3"/>
          <p:cNvSpPr txBox="1">
            <a:spLocks noGrp="1"/>
          </p:cNvSpPr>
          <p:nvPr>
            <p:ph type="sldNum" sz="quarter" idx="10"/>
          </p:nvPr>
        </p:nvSpPr>
        <p:spPr>
          <a:xfrm>
            <a:off x="5622925" y="6456363"/>
            <a:ext cx="4302125" cy="341312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/>
            <a:fld id="{9A0DB2DC-4C9A-4742-B13C-FB6460FD3503}" type="slidenum">
              <a:rPr lang="zh-CN" altLang="en-US" sz="1200"/>
              <a:t>9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33229904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2924175" y="849313"/>
            <a:ext cx="4078288" cy="2293937"/>
          </a:xfrm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26627" name="备注占位符 2"/>
          <p:cNvSpPr>
            <a:spLocks noGrp="1"/>
          </p:cNvSpPr>
          <p:nvPr>
            <p:ph type="body" idx="1"/>
          </p:nvPr>
        </p:nvSpPr>
        <p:spPr>
          <a:xfrm>
            <a:off x="992188" y="3271838"/>
            <a:ext cx="7942262" cy="2676525"/>
          </a:xfrm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26628" name="灯片编号占位符 3"/>
          <p:cNvSpPr txBox="1">
            <a:spLocks noGrp="1"/>
          </p:cNvSpPr>
          <p:nvPr>
            <p:ph type="sldNum" sz="quarter" idx="10"/>
          </p:nvPr>
        </p:nvSpPr>
        <p:spPr>
          <a:xfrm>
            <a:off x="5622925" y="6456363"/>
            <a:ext cx="4302125" cy="341312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/>
            <a:fld id="{9A0DB2DC-4C9A-4742-B13C-FB6460FD3503}" type="slidenum">
              <a:rPr lang="zh-CN" altLang="en-US" sz="1200"/>
              <a:t>19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17762437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398463" y="6245225"/>
            <a:ext cx="3051175" cy="476250"/>
          </a:xfr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160838" y="6245225"/>
            <a:ext cx="3860800" cy="476250"/>
          </a:xfrm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732838" y="6245225"/>
            <a:ext cx="3052763" cy="476250"/>
          </a:xfrm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285D659-D5D4-4E3F-832B-98B96E46BB68}" type="slidenum"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标题和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97933" y="228600"/>
            <a:ext cx="11387667" cy="1143000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表格占位符 2"/>
          <p:cNvSpPr>
            <a:spLocks noGrp="1"/>
          </p:cNvSpPr>
          <p:nvPr>
            <p:ph type="tbl" idx="1" hasCustomPrompt="1"/>
          </p:nvPr>
        </p:nvSpPr>
        <p:spPr>
          <a:xfrm>
            <a:off x="812800" y="1600200"/>
            <a:ext cx="10871200" cy="4498975"/>
          </a:xfrm>
        </p:spPr>
        <p:txBody>
          <a:bodyPr vert="horz" wrap="square" lIns="91440" tIns="45720" rIns="91440" bIns="45720" numCol="1" anchor="t" anchorCtr="0" compatLnSpc="1"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kumimoji="0" lang="zh-CN" alt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单击图标添加表格</a:t>
            </a:r>
            <a:endParaRPr kumimoji="0" lang="zh-CN" alt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98463" y="6245225"/>
            <a:ext cx="3051175" cy="476250"/>
          </a:xfr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0838" y="6245225"/>
            <a:ext cx="3860800" cy="476250"/>
          </a:xfrm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2838" y="6245225"/>
            <a:ext cx="3052763" cy="476250"/>
          </a:xfrm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285D659-D5D4-4E3F-832B-98B96E46BB68}" type="slidenum"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Char char="§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5000"/>
        <a:buFont typeface="Wingdings" panose="05000000000000000000" pitchFamily="2" charset="2"/>
        <a:buChar char="Ø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95000"/>
        <a:buFont typeface="Wingdings 2" panose="05020102010507070707" pitchFamily="18" charset="2"/>
        <a:buChar char="¡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90000"/>
        <a:buFont typeface="Wingdings" panose="05000000000000000000" pitchFamily="2" charset="2"/>
        <a:buChar char="Ø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 2" panose="05020102010507070707" pitchFamily="18" charset="2"/>
        <a:buChar char="¡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2.jpeg"/><Relationship Id="rId5" Type="http://schemas.openxmlformats.org/officeDocument/2006/relationships/image" Target="../media/image1.jpeg"/><Relationship Id="rId4" Type="http://schemas.openxmlformats.org/officeDocument/2006/relationships/audio" Target="../media/audio1.wav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6.png"/><Relationship Id="rId4" Type="http://schemas.openxmlformats.org/officeDocument/2006/relationships/image" Target="../media/image2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hyperlink" Target="&#12304;&#21021;&#20013;&#21270;&#23398;&#12305;&#33258;&#21046;&#37240;&#30897;&#25351;&#31034;&#21058;%20&#26631;&#28165;(270P).qlv" TargetMode="Externa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hyperlink" Target="1001&#30416;&#37240;&#12289;&#30827;&#37240;&#30340;&#29289;&#29702;&#24615;&#36136;%20&#26631;&#28165;(270P).qlv" TargetMode="Externa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pic.sogou.com/d?query=%C8%BE%C1%CF&amp;pid=sogou-site-c1ab59f7cb5f7a69&amp;duppid=1&amp;mood=0&amp;picformat=0&amp;mode=1&amp;di=0&amp;did=20" TargetMode="External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7.jpeg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31"/>
          <p:cNvSpPr>
            <a:spLocks noGrp="1" noRot="1"/>
          </p:cNvSpPr>
          <p:nvPr>
            <p:ph type="ctrTitle"/>
          </p:nvPr>
        </p:nvSpPr>
        <p:spPr>
          <a:xfrm>
            <a:off x="692150" y="1341438"/>
            <a:ext cx="10871200" cy="1143000"/>
          </a:xfrm>
          <a:noFill/>
          <a:ln>
            <a:miter lim="800000"/>
          </a:ln>
        </p:spPr>
        <p:txBody>
          <a:bodyPr vert="horz" wrap="square" lIns="91440" tIns="45720" rIns="91440" bIns="45720" rtlCol="0" anchor="ctr" anchorCtr="0">
            <a:noAutofit/>
          </a:bodyPr>
          <a:lstStyle>
            <a:lvl1pPr marL="0" indent="0" algn="ctr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4400" b="0" i="0" u="none" baseline="0">
                <a:solidFill>
                  <a:schemeClr val="tx2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lvl="0" algn="ctr" eaLnBrk="1" hangingPunct="1"/>
            <a:r>
              <a:rPr sz="6600">
                <a:solidFill>
                  <a:schemeClr val="bg2">
                    <a:lumMod val="50000"/>
                  </a:schemeClr>
                </a:solidFill>
                <a:latin typeface="长城细圆体" panose="02010609010101010101" charset="0"/>
                <a:ea typeface="长城细圆体" panose="02010609010101010101" charset="0"/>
                <a:cs typeface="长城细圆体" panose="02010609010101010101" charset="0"/>
                <a:sym typeface="+mn-ea"/>
              </a:rPr>
              <a:t>课题1  常见的酸和碱</a:t>
            </a:r>
          </a:p>
        </p:txBody>
      </p:sp>
      <p:sp>
        <p:nvSpPr>
          <p:cNvPr id="5123" name="Rectangle 32"/>
          <p:cNvSpPr>
            <a:spLocks noGrp="1" noRot="1"/>
          </p:cNvSpPr>
          <p:nvPr>
            <p:ph type="subTitle" idx="1" hasCustomPrompt="1"/>
          </p:nvPr>
        </p:nvSpPr>
        <p:spPr>
          <a:xfrm>
            <a:off x="2927350" y="3789363"/>
            <a:ext cx="6400800" cy="1752600"/>
          </a:xfrm>
          <a:noFill/>
          <a:ln>
            <a:miter lim="800000"/>
          </a:ln>
        </p:spPr>
        <p:txBody>
          <a:bodyPr vert="horz" wrap="square" lIns="91440" tIns="45720" rIns="91440" bIns="45720" rtlCol="0" anchor="t" anchorCtr="0">
            <a:noAutofit/>
          </a:bodyPr>
          <a:lstStyle>
            <a:lvl1pPr marL="0" indent="0" algn="ctr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None/>
              <a:defRPr kumimoji="0" lang="zh-CN" altLang="en-US" sz="32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ctr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None/>
              <a:defRPr kumimoji="0" lang="zh-CN" altLang="en-US" sz="2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ctr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None/>
              <a:defRPr kumimoji="0" lang="zh-CN" altLang="en-US" sz="24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ctr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None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ctr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 2" panose="05020102010507070707" pitchFamily="18" charset="2"/>
              <a:buNone/>
              <a:defRPr kumimoji="0" lang="zh-CN" altLang="en-US" sz="20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 algn="ctr" eaLnBrk="1" hangingPunct="1"/>
            <a:r>
              <a:rPr sz="5400">
                <a:solidFill>
                  <a:schemeClr val="accent1">
                    <a:lumMod val="25000"/>
                  </a:schemeClr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常见的酸（1）</a:t>
            </a: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88913" y="188913"/>
            <a:ext cx="8283575" cy="7080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pitchFamily="18" charset="2"/>
              <a:buChar char="¡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ClrTx/>
              <a:buFontTx/>
              <a:buNone/>
            </a:pPr>
            <a:r>
              <a:rPr lang="zh-CN" altLang="en-US" sz="4000" b="1"/>
              <a:t>资料卡片：</a:t>
            </a:r>
            <a:r>
              <a:rPr lang="zh-CN" altLang="en-US" sz="4000"/>
              <a:t>“酸”“碱”的由来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263208" y="2949575"/>
            <a:ext cx="11522075" cy="12001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pitchFamily="18" charset="2"/>
              <a:buChar char="¡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ClrTx/>
              <a:buFontTx/>
              <a:buNone/>
            </a:pPr>
            <a:r>
              <a:rPr lang="zh-CN" altLang="en-US"/>
              <a:t>      </a:t>
            </a:r>
            <a:r>
              <a:rPr lang="zh-CN" altLang="en-US" sz="3600"/>
              <a:t>“碱”一词在阿拉伯语中表示灰。人们将草木灰放到水中，利用灰汁洗浴、印染等。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90500" y="1195388"/>
            <a:ext cx="12001500" cy="17541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pitchFamily="18" charset="2"/>
              <a:buChar char="¡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ClrTx/>
              <a:buFontTx/>
              <a:buNone/>
            </a:pPr>
            <a:r>
              <a:rPr lang="zh-CN" altLang="en-US"/>
              <a:t>      </a:t>
            </a:r>
            <a:r>
              <a:rPr lang="zh-CN" altLang="en-US" sz="3600">
                <a:latin typeface="宋体" panose="02010600030101010101" pitchFamily="2" charset="-122"/>
              </a:rPr>
              <a:t>“酸”一词从有酸味的酒而来。最早，在制酒的时候，</a:t>
            </a:r>
            <a:endParaRPr lang="en-US" altLang="zh-CN" sz="3600">
              <a:latin typeface="宋体" panose="02010600030101010101" pitchFamily="2" charset="-122"/>
            </a:endParaRPr>
          </a:p>
          <a:p>
            <a:pPr marL="0" lvl="0" indent="0" eaLnBrk="1" hangingPunct="1">
              <a:spcBef>
                <a:spcPct val="0"/>
              </a:spcBef>
              <a:buClrTx/>
              <a:buFontTx/>
              <a:buNone/>
            </a:pPr>
            <a:r>
              <a:rPr lang="zh-CN" altLang="en-US" sz="3600">
                <a:latin typeface="宋体" panose="02010600030101010101" pitchFamily="2" charset="-122"/>
              </a:rPr>
              <a:t>有时把比较珍贵的酒放在窖中保存，在微生物的作用下，产生了酸。</a:t>
            </a:r>
          </a:p>
        </p:txBody>
      </p:sp>
      <p:pic>
        <p:nvPicPr>
          <p:cNvPr id="10" name="图片 410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3647440" y="4509135"/>
            <a:ext cx="2621915" cy="196913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" name="图片 411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7536180" y="3660775"/>
            <a:ext cx="1036955" cy="31972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0" y="1412875"/>
            <a:ext cx="8131175" cy="749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457200" marR="0" indent="-457200" defTabSz="1219200" eaLnBrk="1" fontAlgn="auto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4265" b="1" kern="1200" cap="none" spc="0" normalizeH="0" baseline="0" noProof="0" err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HCl</a:t>
            </a:r>
            <a:r>
              <a:rPr kumimoji="0" lang="zh-CN" altLang="en-US" sz="4265" b="1" kern="1200" cap="none" spc="0" normalizeH="0" baseline="0" noProof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kumimoji="0" lang="en-US" altLang="zh-CN" sz="4265" b="1" kern="1200" cap="none" spc="0" normalizeH="0" baseline="0" noProof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H</a:t>
            </a:r>
            <a:r>
              <a:rPr kumimoji="0" lang="en-US" altLang="zh-CN" sz="4265" b="1" kern="1200" cap="none" spc="0" normalizeH="0" baseline="-25000" noProof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kumimoji="0" lang="en-US" altLang="zh-CN" sz="4265" b="1" kern="1200" cap="none" spc="0" normalizeH="0" baseline="0" noProof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SO</a:t>
            </a:r>
            <a:r>
              <a:rPr kumimoji="0" lang="en-US" altLang="zh-CN" sz="4265" b="1" kern="1200" cap="none" spc="0" normalizeH="0" baseline="-25000" noProof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</a:t>
            </a:r>
            <a:r>
              <a:rPr kumimoji="0" lang="zh-CN" altLang="en-US" sz="4265" b="1" kern="1200" cap="none" spc="0" normalizeH="0" baseline="0" noProof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kumimoji="0" lang="en-US" altLang="zh-CN" sz="4265" b="1" kern="1200" cap="none" spc="0" normalizeH="0" baseline="0" noProof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HNO</a:t>
            </a:r>
            <a:r>
              <a:rPr kumimoji="0" lang="en-US" altLang="zh-CN" sz="4265" b="1" kern="1200" cap="none" spc="0" normalizeH="0" baseline="-25000" noProof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kumimoji="0" lang="zh-CN" altLang="en-US" sz="4265" b="1" kern="1200" cap="none" spc="0" normalizeH="0" baseline="0" noProof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kumimoji="0" lang="en-US" altLang="zh-CN" sz="4265" b="1" kern="1200" cap="none" spc="0" normalizeH="0" baseline="0" noProof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H</a:t>
            </a:r>
            <a:r>
              <a:rPr kumimoji="0" lang="en-US" altLang="zh-CN" sz="4265" b="1" kern="1200" cap="none" spc="0" normalizeH="0" baseline="-25000" noProof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kumimoji="0" lang="en-US" altLang="zh-CN" sz="4265" b="1" kern="1200" cap="none" spc="0" normalizeH="0" baseline="0" noProof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</a:t>
            </a:r>
            <a:r>
              <a:rPr kumimoji="0" lang="en-US" altLang="zh-CN" sz="4265" b="1" kern="1200" cap="none" spc="0" normalizeH="0" baseline="-25000" noProof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kumimoji="0" lang="zh-CN" altLang="en-US" sz="4265" b="1" kern="1200" cap="none" spc="0" normalizeH="0" baseline="0" noProof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等。</a:t>
            </a:r>
            <a:endParaRPr kumimoji="0" lang="en-US" altLang="zh-CN" sz="4265" b="1" kern="1200" cap="none" spc="0" normalizeH="0" baseline="0" noProof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3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7328" y="2372883"/>
            <a:ext cx="2879384" cy="36214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3046207" y="2372883"/>
            <a:ext cx="2857772" cy="36214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6023473" y="2372883"/>
            <a:ext cx="3011467" cy="36214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50113" y="2372883"/>
            <a:ext cx="2976331" cy="36214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3792538" y="427038"/>
            <a:ext cx="3905250" cy="7477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R="0" defTabSz="1219200" eaLnBrk="1" fontAlgn="auto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265" b="1" kern="1200" cap="none" spc="0" normalizeH="0" baseline="0" noProof="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  <a:cs typeface="+mn-cs"/>
              </a:rPr>
              <a:t>实验室中的酸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774825" y="219075"/>
            <a:ext cx="10464800" cy="749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FFFFF"/>
              </a:buClr>
              <a:buSzTx/>
              <a:buFontTx/>
              <a:buNone/>
              <a:defRPr/>
            </a:pPr>
            <a:r>
              <a:rPr kumimoji="0" lang="zh-CN" altLang="en-US" sz="4265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你知道在生活中还哪些物质含有</a:t>
            </a:r>
            <a:r>
              <a:rPr kumimoji="0" lang="zh-CN" altLang="en-US" sz="4265" b="1" i="0" u="none" strike="noStrike" kern="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碱</a:t>
            </a:r>
            <a:r>
              <a:rPr kumimoji="0" lang="zh-CN" altLang="en-US" sz="4265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？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23213" y="1174750"/>
            <a:ext cx="3648075" cy="23225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01050" y="3524250"/>
            <a:ext cx="3170238" cy="31702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1800" y="1892300"/>
            <a:ext cx="4121150" cy="35988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" name="Picture 8"/>
          <p:cNvPicPr>
            <a:picLocks noChangeAspect="1"/>
          </p:cNvPicPr>
          <p:nvPr/>
        </p:nvPicPr>
        <p:blipFill>
          <a:blip r:embed="rId5"/>
          <a:srcRect l="10101" r="24149" b="4912"/>
          <a:stretch>
            <a:fillRect/>
          </a:stretch>
        </p:blipFill>
        <p:spPr>
          <a:xfrm>
            <a:off x="239713" y="1274763"/>
            <a:ext cx="4127500" cy="3979862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792538" y="427038"/>
            <a:ext cx="3905250" cy="7477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R="0" defTabSz="1219200" eaLnBrk="1" fontAlgn="auto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265" b="1" kern="1200" cap="none" spc="0" normalizeH="0" baseline="0" noProof="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  <a:cs typeface="+mn-cs"/>
              </a:rPr>
              <a:t>实验室中的碱</a:t>
            </a:r>
          </a:p>
        </p:txBody>
      </p:sp>
      <p:pic>
        <p:nvPicPr>
          <p:cNvPr id="3" name="Picture 4"/>
          <p:cNvPicPr>
            <a:picLocks noChangeAspect="1"/>
          </p:cNvPicPr>
          <p:nvPr/>
        </p:nvPicPr>
        <p:blipFill>
          <a:blip r:embed="rId2">
            <a:lum bright="-29999" contrast="70000"/>
          </a:blip>
          <a:srcRect l="64343" t="18239" b="20114"/>
          <a:stretch>
            <a:fillRect/>
          </a:stretch>
        </p:blipFill>
        <p:spPr>
          <a:xfrm>
            <a:off x="2395538" y="2276475"/>
            <a:ext cx="2176462" cy="32686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" name="Picture 6"/>
          <p:cNvPicPr>
            <a:picLocks noChangeAspect="1"/>
          </p:cNvPicPr>
          <p:nvPr/>
        </p:nvPicPr>
        <p:blipFill>
          <a:blip r:embed="rId3">
            <a:lum contrast="12000"/>
          </a:blip>
          <a:srcRect l="17639" r="17639" b="6346"/>
          <a:stretch>
            <a:fillRect/>
          </a:stretch>
        </p:blipFill>
        <p:spPr>
          <a:xfrm>
            <a:off x="965200" y="2276475"/>
            <a:ext cx="1430338" cy="31686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2095500" y="1220788"/>
            <a:ext cx="7856538" cy="881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 marL="457200" marR="0" lvl="0" indent="-457200" algn="l" defTabSz="1219200" rtl="0" eaLnBrk="1" fontAlgn="auto" latinLnBrk="0" hangingPunct="1">
              <a:lnSpc>
                <a:spcPct val="12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4265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Ca(OH)</a:t>
            </a:r>
            <a:r>
              <a:rPr kumimoji="0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kumimoji="0" lang="zh-CN" altLang="en-US" sz="4265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kumimoji="0" lang="en-US" altLang="zh-CN" sz="4265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Cu(OH)</a:t>
            </a:r>
            <a:r>
              <a:rPr kumimoji="0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kumimoji="0" lang="en-US" altLang="zh-CN" sz="4265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zh-CN" altLang="en-US" sz="4265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、 </a:t>
            </a:r>
            <a:r>
              <a:rPr kumimoji="0" lang="en-US" altLang="zh-CN" sz="4265" b="1" i="0" u="none" strike="noStrike" kern="1200" cap="none" spc="0" normalizeH="0" baseline="0" noProof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NaOH</a:t>
            </a:r>
            <a:r>
              <a:rPr kumimoji="0" lang="zh-CN" altLang="en-US" sz="4265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等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72500" y="2276475"/>
            <a:ext cx="2581275" cy="32686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8075" y="2276475"/>
            <a:ext cx="2819400" cy="326866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文本框 13"/>
          <p:cNvSpPr txBox="1">
            <a:spLocks noChangeArrowheads="1"/>
          </p:cNvSpPr>
          <p:nvPr/>
        </p:nvSpPr>
        <p:spPr bwMode="auto">
          <a:xfrm>
            <a:off x="8729663" y="5545138"/>
            <a:ext cx="2565400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735" b="0" i="0" u="none" strike="noStrike" kern="1200" cap="none" spc="0" normalizeH="0" baseline="0" noProof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NaOH</a:t>
            </a:r>
            <a:r>
              <a:rPr kumimoji="0" lang="zh-CN" altLang="en-US" sz="3735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溶液</a:t>
            </a:r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4886325" y="5545138"/>
            <a:ext cx="2871788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735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Cu(OH)</a:t>
            </a:r>
            <a:r>
              <a:rPr kumimoji="0" lang="en-US" altLang="zh-CN" sz="3735" b="0" i="0" u="none" strike="noStrike" kern="1200" cap="none" spc="0" normalizeH="0" baseline="-2500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2</a:t>
            </a:r>
            <a:r>
              <a:rPr kumimoji="0" lang="zh-CN" altLang="en-US" sz="3735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沉淀</a:t>
            </a:r>
            <a:endParaRPr kumimoji="0" lang="zh-CN" altLang="en-US" sz="2135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黑体" panose="0201060003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1222375" y="5518150"/>
            <a:ext cx="2846388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735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Ca(OH)</a:t>
            </a:r>
            <a:r>
              <a:rPr kumimoji="0" lang="en-US" altLang="zh-CN" sz="3735" b="0" i="0" u="none" strike="noStrike" kern="1200" cap="none" spc="0" normalizeH="0" baseline="-2500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2</a:t>
            </a:r>
            <a:r>
              <a:rPr kumimoji="0" lang="zh-CN" altLang="en-US" sz="3735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溶液</a:t>
            </a:r>
            <a:endParaRPr kumimoji="0" lang="zh-CN" altLang="en-US" sz="2135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黑体" panose="0201060003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9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5"/>
          <p:cNvPicPr>
            <a:picLocks noChangeAspect="1"/>
          </p:cNvPicPr>
          <p:nvPr/>
        </p:nvPicPr>
        <p:blipFill>
          <a:blip r:embed="rId2"/>
          <a:srcRect b="11783"/>
          <a:stretch>
            <a:fillRect/>
          </a:stretch>
        </p:blipFill>
        <p:spPr>
          <a:xfrm>
            <a:off x="2233613" y="914400"/>
            <a:ext cx="4268787" cy="257016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1267" name="Text Box 10"/>
          <p:cNvSpPr txBox="1"/>
          <p:nvPr/>
        </p:nvSpPr>
        <p:spPr>
          <a:xfrm>
            <a:off x="6240463" y="2084388"/>
            <a:ext cx="5903912" cy="5857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pitchFamily="18" charset="2"/>
              <a:buChar char="¡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defTabSz="1217930"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zh-CN" b="1">
                <a:solidFill>
                  <a:srgbClr val="000000"/>
                </a:solidFill>
                <a:cs typeface="Arial" panose="020B0604020202020204" pitchFamily="34" charset="0"/>
              </a:rPr>
              <a:t>(Ⅳ)</a:t>
            </a:r>
            <a:r>
              <a:rPr lang="zh-CN" altLang="en-US" b="1">
                <a:solidFill>
                  <a:srgbClr val="000000"/>
                </a:solidFill>
                <a:cs typeface="Arial" panose="020B0604020202020204" pitchFamily="34" charset="0"/>
              </a:rPr>
              <a:t>喷水后放入二氧化碳中</a:t>
            </a:r>
            <a:endParaRPr lang="zh-CN" altLang="en-US" b="1">
              <a:solidFill>
                <a:srgbClr val="000000"/>
              </a:solidFill>
              <a:ea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27050" y="312738"/>
            <a:ext cx="3840163" cy="6667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R="0" defTabSz="1219200" eaLnBrk="1" fontAlgn="auto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735" b="1" kern="1200" cap="none" spc="0" normalizeH="0" baseline="0" noProof="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  <a:cs typeface="+mn-cs"/>
              </a:rPr>
              <a:t>【</a:t>
            </a:r>
            <a:r>
              <a:rPr kumimoji="0" lang="zh-CN" altLang="en-US" sz="3735" b="1" kern="1200" cap="none" spc="0" normalizeH="0" baseline="0" noProof="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  <a:cs typeface="+mn-cs"/>
              </a:rPr>
              <a:t>实验回顾</a:t>
            </a:r>
            <a:r>
              <a:rPr kumimoji="0" lang="en-US" altLang="zh-CN" sz="3735" b="1" kern="1200" cap="none" spc="0" normalizeH="0" baseline="0" noProof="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  <a:cs typeface="+mn-cs"/>
              </a:rPr>
              <a:t>】</a:t>
            </a:r>
            <a:endParaRPr kumimoji="0" lang="zh-CN" altLang="en-US" sz="3735" b="1" kern="1200" cap="none" spc="0" normalizeH="0" baseline="0" noProof="0">
              <a:solidFill>
                <a:prstClr val="black"/>
              </a:solidFill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640013" y="3595688"/>
            <a:ext cx="4895850" cy="6667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R="0" defTabSz="1219200" eaLnBrk="1" fontAlgn="auto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735" b="1" kern="1200" cap="none" spc="0" normalizeH="0" baseline="0" noProof="0">
                <a:solidFill>
                  <a:srgbClr val="FF0000"/>
                </a:solidFill>
                <a:latin typeface="Calibri" panose="020F0502020204030204"/>
                <a:ea typeface="宋体" panose="02010600030101010101" pitchFamily="2" charset="-122"/>
                <a:cs typeface="+mn-cs"/>
              </a:rPr>
              <a:t>紫色石蕊纸花变红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34963" y="4581525"/>
            <a:ext cx="11522075" cy="6667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R="0" defTabSz="1219200" eaLnBrk="1" fontAlgn="auto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735" b="1" kern="1200" cap="none" spc="0" normalizeH="0" baseline="0" noProof="0">
                <a:solidFill>
                  <a:srgbClr val="0000FF"/>
                </a:solidFill>
                <a:latin typeface="Calibri" panose="020F0502020204030204"/>
                <a:ea typeface="宋体" panose="02010600030101010101" pitchFamily="2" charset="-122"/>
                <a:cs typeface="+mn-cs"/>
              </a:rPr>
              <a:t>二氧化碳溶于水后生成了</a:t>
            </a:r>
            <a:r>
              <a:rPr kumimoji="0" lang="zh-CN" altLang="en-US" sz="3735" b="1" kern="1200" cap="none" spc="0" normalizeH="0" baseline="0" noProof="0">
                <a:solidFill>
                  <a:srgbClr val="FF0000"/>
                </a:solidFill>
                <a:latin typeface="Calibri" panose="020F0502020204030204"/>
                <a:ea typeface="宋体" panose="02010600030101010101" pitchFamily="2" charset="-122"/>
                <a:cs typeface="+mn-cs"/>
              </a:rPr>
              <a:t>酸性物质</a:t>
            </a:r>
            <a:r>
              <a:rPr kumimoji="0" lang="en-US" altLang="zh-CN" sz="3735" b="1" kern="1200" cap="none" spc="0" normalizeH="0" baseline="0" noProof="0">
                <a:solidFill>
                  <a:srgbClr val="0000FF"/>
                </a:solidFill>
                <a:latin typeface="Calibri" panose="020F0502020204030204"/>
                <a:ea typeface="宋体" panose="02010600030101010101" pitchFamily="2" charset="-122"/>
                <a:cs typeface="+mn-cs"/>
              </a:rPr>
              <a:t>——</a:t>
            </a:r>
            <a:r>
              <a:rPr kumimoji="0" lang="zh-CN" altLang="en-US" sz="3735" b="1" kern="1200" cap="none" spc="0" normalizeH="0" baseline="0" noProof="0">
                <a:solidFill>
                  <a:srgbClr val="0000FF"/>
                </a:solidFill>
                <a:latin typeface="Calibri" panose="020F0502020204030204"/>
                <a:ea typeface="宋体" panose="02010600030101010101" pitchFamily="2" charset="-122"/>
                <a:cs typeface="+mn-cs"/>
              </a:rPr>
              <a:t>碳酸（</a:t>
            </a:r>
            <a:r>
              <a:rPr kumimoji="0" lang="en-US" altLang="zh-CN" sz="3735" b="1" kern="1200" cap="none" spc="0" normalizeH="0" baseline="0" noProof="0">
                <a:solidFill>
                  <a:srgbClr val="0000FF"/>
                </a:solidFill>
                <a:latin typeface="Calibri" panose="020F0502020204030204"/>
                <a:ea typeface="宋体" panose="02010600030101010101" pitchFamily="2" charset="-122"/>
                <a:cs typeface="+mn-cs"/>
              </a:rPr>
              <a:t>H</a:t>
            </a:r>
            <a:r>
              <a:rPr kumimoji="0" lang="en-US" altLang="zh-CN" sz="3735" b="1" kern="1200" cap="none" spc="0" normalizeH="0" baseline="-25000" noProof="0">
                <a:solidFill>
                  <a:srgbClr val="0000FF"/>
                </a:solidFill>
                <a:latin typeface="Calibri" panose="020F0502020204030204"/>
                <a:ea typeface="宋体" panose="02010600030101010101" pitchFamily="2" charset="-122"/>
                <a:cs typeface="+mn-cs"/>
              </a:rPr>
              <a:t>2</a:t>
            </a:r>
            <a:r>
              <a:rPr kumimoji="0" lang="en-US" altLang="zh-CN" sz="3735" b="1" kern="1200" cap="none" spc="0" normalizeH="0" baseline="0" noProof="0">
                <a:solidFill>
                  <a:srgbClr val="0000FF"/>
                </a:solidFill>
                <a:latin typeface="Calibri" panose="020F0502020204030204"/>
                <a:ea typeface="宋体" panose="02010600030101010101" pitchFamily="2" charset="-122"/>
                <a:cs typeface="+mn-cs"/>
              </a:rPr>
              <a:t>CO</a:t>
            </a:r>
            <a:r>
              <a:rPr kumimoji="0" lang="en-US" altLang="zh-CN" sz="3735" b="1" kern="1200" cap="none" spc="0" normalizeH="0" baseline="-25000" noProof="0">
                <a:solidFill>
                  <a:srgbClr val="0000FF"/>
                </a:solidFill>
                <a:latin typeface="Calibri" panose="020F0502020204030204"/>
                <a:ea typeface="宋体" panose="02010600030101010101" pitchFamily="2" charset="-122"/>
                <a:cs typeface="+mn-cs"/>
              </a:rPr>
              <a:t>3</a:t>
            </a:r>
            <a:r>
              <a:rPr kumimoji="0" lang="zh-CN" altLang="en-US" sz="3735" b="1" kern="1200" cap="none" spc="0" normalizeH="0" baseline="0" noProof="0">
                <a:solidFill>
                  <a:srgbClr val="0000FF"/>
                </a:solidFill>
                <a:latin typeface="Calibri" panose="020F0502020204030204"/>
                <a:ea typeface="宋体" panose="02010600030101010101" pitchFamily="2" charset="-122"/>
                <a:cs typeface="+mn-cs"/>
              </a:rPr>
              <a:t>）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4"/>
          <p:cNvSpPr txBox="1"/>
          <p:nvPr/>
        </p:nvSpPr>
        <p:spPr>
          <a:xfrm>
            <a:off x="239713" y="234950"/>
            <a:ext cx="5473700" cy="6667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1219200" eaLnBrk="1" hangingPunct="1">
              <a:buClrTx/>
              <a:buSzTx/>
              <a:buFontTx/>
              <a:buNone/>
              <a:defRPr/>
            </a:pPr>
            <a:r>
              <a:rPr kumimoji="0" lang="zh-CN" altLang="en-US" sz="3735" b="1" kern="100" cap="none" spc="0" normalizeH="0" baseline="0" noProof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一、酸、碱与指示剂作用</a:t>
            </a:r>
          </a:p>
        </p:txBody>
      </p:sp>
      <p:sp>
        <p:nvSpPr>
          <p:cNvPr id="3" name="文本框 8"/>
          <p:cNvSpPr txBox="1"/>
          <p:nvPr/>
        </p:nvSpPr>
        <p:spPr>
          <a:xfrm>
            <a:off x="457200" y="1033463"/>
            <a:ext cx="6226175" cy="6667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R="0" defTabSz="1219200" eaLnBrk="1" hangingPunct="1">
              <a:buClrTx/>
              <a:buSzTx/>
              <a:buFontTx/>
              <a:buNone/>
              <a:defRPr/>
            </a:pPr>
            <a:r>
              <a:rPr kumimoji="0" lang="en-US" altLang="zh-CN" sz="3735" b="1" kern="100" cap="none" spc="0" normalizeH="0" baseline="0" noProof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1</a:t>
            </a:r>
            <a:r>
              <a:rPr kumimoji="0" lang="zh-CN" altLang="en-US" sz="3735" b="1" kern="100" cap="none" spc="0" normalizeH="0" baseline="0" noProof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、酸碱指示剂</a:t>
            </a:r>
            <a:r>
              <a:rPr kumimoji="0" lang="zh-CN" altLang="en-US" sz="3735" b="1" kern="100" cap="none" spc="0" normalizeH="0" baseline="0" noProof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（指示剂）</a:t>
            </a:r>
          </a:p>
        </p:txBody>
      </p:sp>
      <p:sp>
        <p:nvSpPr>
          <p:cNvPr id="4" name="矩形 3"/>
          <p:cNvSpPr/>
          <p:nvPr/>
        </p:nvSpPr>
        <p:spPr>
          <a:xfrm>
            <a:off x="147638" y="2757488"/>
            <a:ext cx="5233988" cy="10112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1219200" rtl="0" eaLnBrk="1" fontAlgn="base" latinLnBrk="0" hangingPunct="1">
              <a:lnSpc>
                <a:spcPct val="16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735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kumimoji="0" lang="en-US" altLang="zh-CN" sz="3735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kumimoji="0" lang="zh-CN" altLang="en-US" sz="3735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）最常用的指示剂：</a:t>
            </a:r>
          </a:p>
        </p:txBody>
      </p:sp>
      <p:pic>
        <p:nvPicPr>
          <p:cNvPr id="5" name="Picture 2"/>
          <p:cNvPicPr>
            <a:picLocks noChangeAspect="1"/>
          </p:cNvPicPr>
          <p:nvPr/>
        </p:nvPicPr>
        <p:blipFill>
          <a:blip r:embed="rId2"/>
          <a:srcRect t="2348"/>
          <a:stretch>
            <a:fillRect/>
          </a:stretch>
        </p:blipFill>
        <p:spPr>
          <a:xfrm>
            <a:off x="5040313" y="2884488"/>
            <a:ext cx="3898900" cy="36226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矩形 1"/>
          <p:cNvSpPr>
            <a:spLocks noChangeArrowheads="1"/>
          </p:cNvSpPr>
          <p:nvPr/>
        </p:nvSpPr>
        <p:spPr bwMode="auto">
          <a:xfrm>
            <a:off x="1679575" y="4787900"/>
            <a:ext cx="3265488" cy="954088"/>
          </a:xfrm>
          <a:prstGeom prst="rect">
            <a:avLst/>
          </a:prstGeom>
          <a:solidFill>
            <a:srgbClr val="A568D2"/>
          </a:solidFill>
          <a:ln>
            <a:noFill/>
          </a:ln>
        </p:spPr>
        <p:txBody>
          <a:bodyPr anchor="ctr">
            <a:spAutoFit/>
          </a:bodyPr>
          <a:lstStyle/>
          <a:p>
            <a:pPr marL="0" marR="0" lvl="0" indent="0" algn="ctr" defTabSz="1219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735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紫色石蕊溶液</a:t>
            </a:r>
            <a:endParaRPr kumimoji="0" lang="en-US" altLang="zh-CN" sz="3735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9036050" y="4692650"/>
            <a:ext cx="3155950" cy="954088"/>
          </a:xfrm>
          <a:prstGeom prst="rect">
            <a:avLst/>
          </a:prstGeom>
          <a:ln>
            <a:solidFill>
              <a:srgbClr val="007494"/>
            </a:solidFill>
          </a:ln>
        </p:spPr>
        <p:txBody>
          <a:bodyPr anchor="ctr">
            <a:spAutoFit/>
          </a:bodyPr>
          <a:lstStyle/>
          <a:p>
            <a:pPr marL="0" marR="0" lvl="0" indent="0" algn="ctr" defTabSz="1219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735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无色酚酞溶液</a:t>
            </a:r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125413" y="1760538"/>
            <a:ext cx="13117512" cy="1011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marL="0" marR="0" lvl="0" indent="0" algn="l" defTabSz="1219200" rtl="0" eaLnBrk="1" fontAlgn="base" latinLnBrk="0" hangingPunct="1">
              <a:lnSpc>
                <a:spcPct val="16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735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kumimoji="0" lang="en-US" altLang="zh-CN" sz="3735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kumimoji="0" lang="zh-CN" altLang="en-US" sz="3735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）定义：遇到</a:t>
            </a:r>
            <a:r>
              <a:rPr kumimoji="0" lang="zh-CN" altLang="en-US" sz="3735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酸和碱</a:t>
            </a:r>
            <a:r>
              <a:rPr kumimoji="0" lang="zh-CN" altLang="en-US" sz="3735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时能发生</a:t>
            </a:r>
            <a:r>
              <a:rPr kumimoji="0" lang="zh-CN" altLang="en-US" sz="3735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特定的颜色变化</a:t>
            </a:r>
            <a:r>
              <a:rPr kumimoji="0" lang="zh-CN" altLang="en-US" sz="3735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的物质。</a:t>
            </a:r>
            <a:endParaRPr kumimoji="0" lang="en-US" altLang="zh-CN" sz="3735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2297" name="文本框 22"/>
          <p:cNvSpPr txBox="1"/>
          <p:nvPr/>
        </p:nvSpPr>
        <p:spPr>
          <a:xfrm>
            <a:off x="10861675" y="0"/>
            <a:ext cx="1066800" cy="7699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pitchFamily="18" charset="2"/>
              <a:buChar char="¡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ClrTx/>
              <a:buFontTx/>
              <a:buNone/>
            </a:pPr>
            <a:r>
              <a:rPr lang="en-US" altLang="zh-CN" sz="4400" b="1">
                <a:latin typeface="宋体" panose="02010600030101010101" pitchFamily="2" charset="-122"/>
              </a:rPr>
              <a:t>P50</a:t>
            </a:r>
            <a:endParaRPr lang="zh-CN" altLang="en-US" sz="4400" b="1">
              <a:latin typeface="宋体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063" y="931863"/>
            <a:ext cx="9937750" cy="59309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矩形 2"/>
          <p:cNvSpPr/>
          <p:nvPr/>
        </p:nvSpPr>
        <p:spPr>
          <a:xfrm>
            <a:off x="239713" y="363538"/>
            <a:ext cx="11136313" cy="66675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735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【</a:t>
            </a:r>
            <a:r>
              <a:rPr kumimoji="0" lang="zh-CN" altLang="en-US" sz="3735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实验</a:t>
            </a:r>
            <a:r>
              <a:rPr kumimoji="0" lang="en-US" altLang="zh-CN" sz="3735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10-1】</a:t>
            </a:r>
            <a:r>
              <a:rPr kumimoji="0" lang="zh-CN" altLang="en-US" sz="3735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下列溶液和石蕊、酚酞溶液的反应</a:t>
            </a:r>
          </a:p>
        </p:txBody>
      </p:sp>
      <p:sp>
        <p:nvSpPr>
          <p:cNvPr id="13316" name="文本框 22"/>
          <p:cNvSpPr txBox="1"/>
          <p:nvPr/>
        </p:nvSpPr>
        <p:spPr>
          <a:xfrm>
            <a:off x="10861675" y="0"/>
            <a:ext cx="1066800" cy="7699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pitchFamily="18" charset="2"/>
              <a:buChar char="¡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ClrTx/>
              <a:buFontTx/>
              <a:buNone/>
            </a:pPr>
            <a:r>
              <a:rPr lang="en-US" altLang="zh-CN" sz="4400" b="1">
                <a:latin typeface="宋体" panose="02010600030101010101" pitchFamily="2" charset="-122"/>
              </a:rPr>
              <a:t>P50</a:t>
            </a:r>
            <a:endParaRPr lang="zh-CN" altLang="en-US" sz="4400" b="1">
              <a:latin typeface="宋体" panose="02010600030101010101" pitchFamily="2" charset="-122"/>
            </a:endParaRPr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Text Box 2"/>
          <p:cNvSpPr txBox="1"/>
          <p:nvPr/>
        </p:nvSpPr>
        <p:spPr>
          <a:xfrm>
            <a:off x="2332038" y="3714750"/>
            <a:ext cx="1712912" cy="7016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pitchFamily="18" charset="2"/>
              <a:buChar char="¡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ClrTx/>
              <a:buFontTx/>
              <a:buNone/>
            </a:pPr>
            <a:r>
              <a:rPr lang="zh-CN" altLang="en-US" sz="4000" b="1">
                <a:solidFill>
                  <a:srgbClr val="FF3300"/>
                </a:solidFill>
                <a:latin typeface="宋体" panose="02010600030101010101" pitchFamily="2" charset="-122"/>
              </a:rPr>
              <a:t>变红色</a:t>
            </a:r>
          </a:p>
        </p:txBody>
      </p:sp>
      <p:sp>
        <p:nvSpPr>
          <p:cNvPr id="199683" name="Text Box 3"/>
          <p:cNvSpPr txBox="1">
            <a:spLocks noChangeArrowheads="1"/>
          </p:cNvSpPr>
          <p:nvPr/>
        </p:nvSpPr>
        <p:spPr bwMode="auto">
          <a:xfrm>
            <a:off x="2330450" y="4838700"/>
            <a:ext cx="1712913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4000" b="1" i="0" u="none" strike="noStrike" kern="1200" cap="none" spc="0" normalizeH="0" baseline="0" noProof="0" smtClean="0">
                <a:ln>
                  <a:noFill/>
                </a:ln>
                <a:solidFill>
                  <a:schemeClr val="accent5">
                    <a:lumMod val="25000"/>
                  </a:schemeClr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变蓝色</a:t>
            </a:r>
          </a:p>
        </p:txBody>
      </p:sp>
      <p:sp>
        <p:nvSpPr>
          <p:cNvPr id="199684" name="Text Box 4"/>
          <p:cNvSpPr txBox="1"/>
          <p:nvPr/>
        </p:nvSpPr>
        <p:spPr>
          <a:xfrm>
            <a:off x="2351088" y="4311650"/>
            <a:ext cx="1712912" cy="7016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pitchFamily="18" charset="2"/>
              <a:buChar char="¡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ClrTx/>
              <a:buFontTx/>
              <a:buNone/>
            </a:pPr>
            <a:r>
              <a:rPr lang="zh-CN" altLang="en-US" sz="4000" b="1">
                <a:solidFill>
                  <a:srgbClr val="FF3300"/>
                </a:solidFill>
                <a:latin typeface="宋体" panose="02010600030101010101" pitchFamily="2" charset="-122"/>
              </a:rPr>
              <a:t>变红色</a:t>
            </a:r>
          </a:p>
        </p:txBody>
      </p:sp>
      <p:sp>
        <p:nvSpPr>
          <p:cNvPr id="199685" name="Text Box 5"/>
          <p:cNvSpPr txBox="1">
            <a:spLocks noChangeArrowheads="1"/>
          </p:cNvSpPr>
          <p:nvPr/>
        </p:nvSpPr>
        <p:spPr bwMode="auto">
          <a:xfrm>
            <a:off x="2336800" y="5815013"/>
            <a:ext cx="1712913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4000" b="1" i="0" u="none" strike="noStrike" kern="1200" cap="none" spc="0" normalizeH="0" baseline="0" noProof="0" smtClean="0">
                <a:ln>
                  <a:noFill/>
                </a:ln>
                <a:solidFill>
                  <a:schemeClr val="accent5">
                    <a:lumMod val="25000"/>
                  </a:schemeClr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变蓝色</a:t>
            </a:r>
          </a:p>
        </p:txBody>
      </p:sp>
      <p:sp>
        <p:nvSpPr>
          <p:cNvPr id="199686" name="Text Box 6"/>
          <p:cNvSpPr txBox="1"/>
          <p:nvPr/>
        </p:nvSpPr>
        <p:spPr>
          <a:xfrm>
            <a:off x="5168900" y="3648075"/>
            <a:ext cx="1712913" cy="7016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pitchFamily="18" charset="2"/>
              <a:buChar char="¡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ClrTx/>
              <a:buFontTx/>
              <a:buNone/>
            </a:pPr>
            <a:r>
              <a:rPr lang="zh-CN" altLang="en-US" sz="4000" b="1">
                <a:latin typeface="宋体" panose="02010600030101010101" pitchFamily="2" charset="-122"/>
              </a:rPr>
              <a:t>不变色</a:t>
            </a:r>
          </a:p>
        </p:txBody>
      </p:sp>
      <p:sp>
        <p:nvSpPr>
          <p:cNvPr id="199687" name="Text Box 7"/>
          <p:cNvSpPr txBox="1"/>
          <p:nvPr/>
        </p:nvSpPr>
        <p:spPr>
          <a:xfrm>
            <a:off x="5230813" y="4814888"/>
            <a:ext cx="1712912" cy="7016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pitchFamily="18" charset="2"/>
              <a:buChar char="¡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ClrTx/>
              <a:buFontTx/>
              <a:buNone/>
            </a:pPr>
            <a:r>
              <a:rPr lang="zh-CN" altLang="en-US" sz="4000" b="1">
                <a:solidFill>
                  <a:srgbClr val="FF3300"/>
                </a:solidFill>
                <a:latin typeface="宋体" panose="02010600030101010101" pitchFamily="2" charset="-122"/>
              </a:rPr>
              <a:t>变红色</a:t>
            </a:r>
          </a:p>
        </p:txBody>
      </p:sp>
      <p:sp>
        <p:nvSpPr>
          <p:cNvPr id="199688" name="Text Box 8"/>
          <p:cNvSpPr txBox="1"/>
          <p:nvPr/>
        </p:nvSpPr>
        <p:spPr>
          <a:xfrm>
            <a:off x="5230813" y="4311650"/>
            <a:ext cx="1712912" cy="7016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pitchFamily="18" charset="2"/>
              <a:buChar char="¡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ClrTx/>
              <a:buFontTx/>
              <a:buNone/>
            </a:pPr>
            <a:r>
              <a:rPr lang="zh-CN" altLang="en-US" sz="4000" b="1">
                <a:latin typeface="宋体" panose="02010600030101010101" pitchFamily="2" charset="-122"/>
              </a:rPr>
              <a:t>不变色</a:t>
            </a:r>
          </a:p>
        </p:txBody>
      </p:sp>
      <p:sp>
        <p:nvSpPr>
          <p:cNvPr id="199689" name="Text Box 9"/>
          <p:cNvSpPr txBox="1"/>
          <p:nvPr/>
        </p:nvSpPr>
        <p:spPr>
          <a:xfrm>
            <a:off x="5230813" y="5829300"/>
            <a:ext cx="1712912" cy="7016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pitchFamily="18" charset="2"/>
              <a:buChar char="¡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ClrTx/>
              <a:buFontTx/>
              <a:buNone/>
            </a:pPr>
            <a:r>
              <a:rPr lang="zh-CN" altLang="en-US" sz="4000" b="1">
                <a:solidFill>
                  <a:srgbClr val="FF3300"/>
                </a:solidFill>
                <a:latin typeface="宋体" panose="02010600030101010101" pitchFamily="2" charset="-122"/>
              </a:rPr>
              <a:t>变红色</a:t>
            </a:r>
          </a:p>
        </p:txBody>
      </p:sp>
      <p:graphicFrame>
        <p:nvGraphicFramePr>
          <p:cNvPr id="199731" name="Group 51"/>
          <p:cNvGraphicFramePr>
            <a:graphicFrameLocks noGrp="1"/>
          </p:cNvGraphicFramePr>
          <p:nvPr/>
        </p:nvGraphicFramePr>
        <p:xfrm>
          <a:off x="192088" y="1581150"/>
          <a:ext cx="10799762" cy="4938714"/>
        </p:xfrm>
        <a:graphic>
          <a:graphicData uri="http://schemas.openxmlformats.org/drawingml/2006/table">
            <a:tbl>
              <a:tblPr/>
              <a:tblGrid>
                <a:gridCol w="2138117"/>
                <a:gridCol w="2829773"/>
                <a:gridCol w="2869793"/>
                <a:gridCol w="2962079"/>
              </a:tblGrid>
              <a:tr h="155478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8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5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endParaRPr kumimoji="0" lang="zh-CN" altLang="zh-CN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1424" marR="91424"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8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5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加入紫色石蕊溶液后的颜色变化</a:t>
                      </a:r>
                    </a:p>
                  </a:txBody>
                  <a:tcPr marL="91424" marR="91424"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8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5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加入无色酚酞溶液后的颜色变化</a:t>
                      </a:r>
                    </a:p>
                  </a:txBody>
                  <a:tcPr marL="91424" marR="91424"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8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5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 </a:t>
                      </a:r>
                      <a:r>
                        <a:rPr kumimoji="0" lang="zh-CN" alt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溶液分类</a:t>
                      </a:r>
                      <a:endParaRPr kumimoji="0" lang="en-US" altLang="zh-CN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（酸或碱）</a:t>
                      </a:r>
                    </a:p>
                  </a:txBody>
                  <a:tcPr marL="91424" marR="91424"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923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蒸馏水</a:t>
                      </a:r>
                    </a:p>
                  </a:txBody>
                  <a:tcPr marL="91424" marR="91424"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24" marR="91424"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24" marR="91424"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24" marR="91424"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923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8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5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食醋</a:t>
                      </a:r>
                    </a:p>
                  </a:txBody>
                  <a:tcPr marL="91424" marR="91424"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8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5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endParaRPr kumimoji="0" lang="zh-CN" altLang="zh-CN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1424" marR="91424"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8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5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endParaRPr kumimoji="0" lang="zh-CN" altLang="zh-CN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1424" marR="91424"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8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5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endParaRPr kumimoji="0" lang="zh-CN" altLang="zh-CN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1424" marR="91424"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923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8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5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盐酸</a:t>
                      </a:r>
                    </a:p>
                  </a:txBody>
                  <a:tcPr marL="91424" marR="91424"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8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5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endParaRPr kumimoji="0" lang="zh-CN" altLang="zh-CN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1424" marR="91424"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8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5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endParaRPr kumimoji="0" lang="zh-CN" altLang="zh-CN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1424" marR="91424"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8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5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endParaRPr kumimoji="0" lang="zh-CN" altLang="zh-CN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1424" marR="91424"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923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8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5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石灰水</a:t>
                      </a:r>
                    </a:p>
                  </a:txBody>
                  <a:tcPr marL="91424" marR="91424"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8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5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endParaRPr kumimoji="0" lang="zh-CN" altLang="zh-CN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1424" marR="91424"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8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5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endParaRPr kumimoji="0" lang="zh-CN" altLang="zh-CN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1424" marR="91424"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8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5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endParaRPr kumimoji="0" lang="zh-CN" altLang="zh-CN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1424" marR="91424"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670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8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5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氢氧化钠溶液</a:t>
                      </a:r>
                    </a:p>
                  </a:txBody>
                  <a:tcPr marL="91424" marR="91424"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8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5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                      </a:t>
                      </a:r>
                    </a:p>
                  </a:txBody>
                  <a:tcPr marL="91424" marR="91424"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8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5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endParaRPr kumimoji="0" lang="zh-CN" altLang="zh-CN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1424" marR="91424"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8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5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endParaRPr kumimoji="0" lang="zh-CN" altLang="zh-CN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1424" marR="91424"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99722" name="Text Box 42"/>
          <p:cNvSpPr txBox="1"/>
          <p:nvPr/>
        </p:nvSpPr>
        <p:spPr>
          <a:xfrm>
            <a:off x="8154988" y="3673475"/>
            <a:ext cx="693737" cy="7016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pitchFamily="18" charset="2"/>
              <a:buChar char="¡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ClrTx/>
              <a:buFontTx/>
              <a:buNone/>
            </a:pPr>
            <a:r>
              <a:rPr lang="zh-CN" altLang="en-US" sz="4000" b="1">
                <a:latin typeface="宋体" panose="02010600030101010101" pitchFamily="2" charset="-122"/>
              </a:rPr>
              <a:t>酸</a:t>
            </a:r>
          </a:p>
        </p:txBody>
      </p:sp>
      <p:sp>
        <p:nvSpPr>
          <p:cNvPr id="199723" name="Text Box 43"/>
          <p:cNvSpPr txBox="1"/>
          <p:nvPr/>
        </p:nvSpPr>
        <p:spPr>
          <a:xfrm>
            <a:off x="8154988" y="4797425"/>
            <a:ext cx="693737" cy="7016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pitchFamily="18" charset="2"/>
              <a:buChar char="¡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ClrTx/>
              <a:buFontTx/>
              <a:buNone/>
            </a:pPr>
            <a:r>
              <a:rPr lang="zh-CN" altLang="en-US" sz="4000" b="1">
                <a:latin typeface="宋体" panose="02010600030101010101" pitchFamily="2" charset="-122"/>
              </a:rPr>
              <a:t>碱</a:t>
            </a:r>
          </a:p>
        </p:txBody>
      </p:sp>
      <p:sp>
        <p:nvSpPr>
          <p:cNvPr id="199724" name="Text Box 44"/>
          <p:cNvSpPr txBox="1"/>
          <p:nvPr/>
        </p:nvSpPr>
        <p:spPr>
          <a:xfrm>
            <a:off x="8161338" y="4262438"/>
            <a:ext cx="693737" cy="7016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pitchFamily="18" charset="2"/>
              <a:buChar char="¡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ClrTx/>
              <a:buFontTx/>
              <a:buNone/>
            </a:pPr>
            <a:r>
              <a:rPr lang="zh-CN" altLang="en-US" sz="4000" b="1">
                <a:latin typeface="宋体" panose="02010600030101010101" pitchFamily="2" charset="-122"/>
              </a:rPr>
              <a:t>酸</a:t>
            </a:r>
          </a:p>
        </p:txBody>
      </p:sp>
      <p:sp>
        <p:nvSpPr>
          <p:cNvPr id="199725" name="Text Box 45"/>
          <p:cNvSpPr txBox="1"/>
          <p:nvPr/>
        </p:nvSpPr>
        <p:spPr>
          <a:xfrm>
            <a:off x="8204200" y="5788025"/>
            <a:ext cx="693738" cy="7016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pitchFamily="18" charset="2"/>
              <a:buChar char="¡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ClrTx/>
              <a:buFontTx/>
              <a:buNone/>
            </a:pPr>
            <a:r>
              <a:rPr lang="zh-CN" altLang="en-US" sz="4000" b="1">
                <a:latin typeface="宋体" panose="02010600030101010101" pitchFamily="2" charset="-122"/>
              </a:rPr>
              <a:t>碱</a:t>
            </a:r>
          </a:p>
        </p:txBody>
      </p:sp>
      <p:sp>
        <p:nvSpPr>
          <p:cNvPr id="14387" name="Text Box 46"/>
          <p:cNvSpPr txBox="1"/>
          <p:nvPr/>
        </p:nvSpPr>
        <p:spPr>
          <a:xfrm>
            <a:off x="173038" y="133350"/>
            <a:ext cx="2879725" cy="7699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pitchFamily="18" charset="2"/>
              <a:buChar char="¡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ClrTx/>
              <a:buFontTx/>
              <a:buNone/>
            </a:pPr>
            <a:r>
              <a:rPr lang="zh-CN" altLang="en-US" sz="4400" b="1">
                <a:latin typeface="宋体" panose="02010600030101010101" pitchFamily="2" charset="-122"/>
              </a:rPr>
              <a:t>实验</a:t>
            </a:r>
            <a:r>
              <a:rPr lang="en-US" altLang="zh-CN" sz="4400" b="1">
                <a:latin typeface="宋体" panose="02010600030101010101" pitchFamily="2" charset="-122"/>
              </a:rPr>
              <a:t>10-</a:t>
            </a:r>
            <a:r>
              <a:rPr lang="zh-CN" altLang="en-US" sz="4400" b="1">
                <a:latin typeface="宋体" panose="02010600030101010101" pitchFamily="2" charset="-122"/>
              </a:rPr>
              <a:t>１</a:t>
            </a:r>
            <a:endParaRPr lang="en-US" altLang="zh-CN" sz="4400" b="1">
              <a:latin typeface="宋体" panose="02010600030101010101" pitchFamily="2" charset="-122"/>
            </a:endParaRPr>
          </a:p>
        </p:txBody>
      </p:sp>
      <p:pic>
        <p:nvPicPr>
          <p:cNvPr id="14388" name="Picture 4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9600" y="0"/>
            <a:ext cx="1219200" cy="11318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4389" name="Picture 4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62800" y="0"/>
            <a:ext cx="1219200" cy="11318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4390" name="Picture 4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48400" y="0"/>
            <a:ext cx="1217613" cy="11318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4391" name="Picture 5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57800" y="0"/>
            <a:ext cx="1217613" cy="113188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文本框 1"/>
          <p:cNvSpPr txBox="1"/>
          <p:nvPr/>
        </p:nvSpPr>
        <p:spPr>
          <a:xfrm>
            <a:off x="2351088" y="3138488"/>
            <a:ext cx="1401762" cy="7080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pitchFamily="18" charset="2"/>
              <a:buChar char="¡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ClrTx/>
              <a:buFontTx/>
              <a:buNone/>
            </a:pPr>
            <a:r>
              <a:rPr lang="zh-CN" altLang="zh-CN" sz="4000" b="1">
                <a:solidFill>
                  <a:srgbClr val="7030A0"/>
                </a:solidFill>
              </a:rPr>
              <a:t>紫色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5168900" y="3097213"/>
            <a:ext cx="2338388" cy="7080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pitchFamily="18" charset="2"/>
              <a:buChar char="¡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ClrTx/>
              <a:buFontTx/>
              <a:buNone/>
            </a:pPr>
            <a:r>
              <a:rPr lang="zh-CN" altLang="en-US" sz="4000" b="1"/>
              <a:t>不变色</a:t>
            </a:r>
            <a:endParaRPr lang="zh-CN" altLang="zh-CN" sz="4000" b="1"/>
          </a:p>
        </p:txBody>
      </p:sp>
      <p:sp>
        <p:nvSpPr>
          <p:cNvPr id="22" name="文本框 21"/>
          <p:cNvSpPr txBox="1"/>
          <p:nvPr/>
        </p:nvSpPr>
        <p:spPr>
          <a:xfrm>
            <a:off x="8005763" y="3122613"/>
            <a:ext cx="2338387" cy="7064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pitchFamily="18" charset="2"/>
              <a:buChar char="¡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ClrTx/>
              <a:buFontTx/>
              <a:buNone/>
            </a:pPr>
            <a:r>
              <a:rPr lang="zh-CN" altLang="en-US" sz="4000" b="1"/>
              <a:t>中性物质</a:t>
            </a:r>
            <a:endParaRPr lang="zh-CN" altLang="zh-CN" sz="4000" b="1"/>
          </a:p>
        </p:txBody>
      </p:sp>
      <p:sp>
        <p:nvSpPr>
          <p:cNvPr id="14395" name="文本框 22"/>
          <p:cNvSpPr txBox="1"/>
          <p:nvPr/>
        </p:nvSpPr>
        <p:spPr>
          <a:xfrm>
            <a:off x="10861675" y="0"/>
            <a:ext cx="1066800" cy="7699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pitchFamily="18" charset="2"/>
              <a:buChar char="¡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ClrTx/>
              <a:buFontTx/>
              <a:buNone/>
            </a:pPr>
            <a:r>
              <a:rPr lang="en-US" altLang="zh-CN" sz="4400" b="1">
                <a:latin typeface="宋体" panose="02010600030101010101" pitchFamily="2" charset="-122"/>
              </a:rPr>
              <a:t>P51</a:t>
            </a:r>
            <a:endParaRPr lang="zh-CN" altLang="en-US" sz="4400" b="1">
              <a:latin typeface="宋体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96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96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96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96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96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996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996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996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996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996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996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996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996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996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996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996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997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997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997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997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997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997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997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997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9682" grpId="0"/>
      <p:bldP spid="199683" grpId="0"/>
      <p:bldP spid="199684" grpId="0"/>
      <p:bldP spid="199685" grpId="0"/>
      <p:bldP spid="199686" grpId="0"/>
      <p:bldP spid="199687" grpId="0"/>
      <p:bldP spid="199688" grpId="0"/>
      <p:bldP spid="199689" grpId="0"/>
      <p:bldP spid="199722" grpId="0"/>
      <p:bldP spid="199723" grpId="0"/>
      <p:bldP spid="199724" grpId="0"/>
      <p:bldP spid="199725" grpId="0"/>
      <p:bldP spid="2" grpId="0"/>
      <p:bldP spid="21" grpId="0"/>
      <p:bldP spid="2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文本框 86030"/>
          <p:cNvSpPr txBox="1"/>
          <p:nvPr/>
        </p:nvSpPr>
        <p:spPr>
          <a:xfrm>
            <a:off x="647700" y="1514475"/>
            <a:ext cx="10633075" cy="749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R="0" defTabSz="1219200" eaLnBrk="1" fontAlgn="auto" hangingPunct="1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Tx/>
              <a:buFontTx/>
              <a:buNone/>
              <a:defRPr/>
            </a:pPr>
            <a:r>
              <a:rPr kumimoji="0" lang="en-US" altLang="zh-CN" sz="4265" b="1" kern="0" cap="none" spc="0" normalizeH="0" baseline="0" noProof="0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1.</a:t>
            </a:r>
            <a:r>
              <a:rPr kumimoji="0" lang="zh-CN" altLang="en-US" sz="4265" b="1" kern="0" cap="none" spc="0" normalizeH="0" baseline="0" noProof="0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紫色石蕊溶液遇</a:t>
            </a:r>
            <a:r>
              <a:rPr kumimoji="0" lang="zh-CN" altLang="en-US" sz="4265" b="1" kern="0" cap="none" spc="0" normalizeH="0" baseline="0" noProof="0">
                <a:solidFill>
                  <a:srgbClr val="0000FF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酸</a:t>
            </a:r>
            <a:r>
              <a:rPr kumimoji="0" lang="zh-CN" altLang="en-US" sz="4265" b="1" kern="0" cap="none" spc="0" normalizeH="0" baseline="0" noProof="0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变</a:t>
            </a:r>
            <a:r>
              <a:rPr kumimoji="0" lang="zh-CN" altLang="en-US" sz="4265" b="1" u="sng" kern="0" cap="none" spc="0" normalizeH="0" baseline="0" noProof="0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      </a:t>
            </a:r>
            <a:r>
              <a:rPr kumimoji="0" lang="zh-CN" altLang="en-US" sz="4265" b="1" kern="0" cap="none" spc="0" normalizeH="0" baseline="0" noProof="0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，遇</a:t>
            </a:r>
            <a:r>
              <a:rPr kumimoji="0" lang="zh-CN" altLang="en-US" sz="4265" b="1" kern="0" cap="none" spc="0" normalizeH="0" baseline="0" noProof="0">
                <a:solidFill>
                  <a:srgbClr val="0000FF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碱</a:t>
            </a:r>
            <a:r>
              <a:rPr kumimoji="0" lang="zh-CN" altLang="en-US" sz="4265" b="1" kern="0" cap="none" spc="0" normalizeH="0" baseline="0" noProof="0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变</a:t>
            </a:r>
            <a:r>
              <a:rPr kumimoji="0" lang="zh-CN" altLang="en-US" sz="4265" b="1" u="sng" kern="0" cap="none" spc="0" normalizeH="0" baseline="0" noProof="0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      </a:t>
            </a:r>
            <a:r>
              <a:rPr kumimoji="0" lang="zh-CN" altLang="en-US" sz="4265" b="1" kern="0" cap="none" spc="0" normalizeH="0" baseline="0" noProof="0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。</a:t>
            </a:r>
            <a:r>
              <a:rPr kumimoji="0" lang="zh-CN" altLang="en-US" sz="4265" b="1" kern="0" cap="none" spc="0" normalizeH="0" baseline="0" noProof="0">
                <a:solidFill>
                  <a:prstClr val="black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                     </a:t>
            </a:r>
          </a:p>
        </p:txBody>
      </p:sp>
      <p:sp>
        <p:nvSpPr>
          <p:cNvPr id="22" name="文本框 86030"/>
          <p:cNvSpPr txBox="1"/>
          <p:nvPr/>
        </p:nvSpPr>
        <p:spPr>
          <a:xfrm>
            <a:off x="647700" y="2647950"/>
            <a:ext cx="10920413" cy="749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R="0" defTabSz="1219200" eaLnBrk="1" fontAlgn="auto" hangingPunct="1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Tx/>
              <a:buFontTx/>
              <a:buNone/>
              <a:defRPr/>
            </a:pPr>
            <a:r>
              <a:rPr kumimoji="0" lang="en-US" altLang="zh-CN" sz="4265" b="1" kern="0" cap="none" spc="0" normalizeH="0" baseline="0" noProof="0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2.</a:t>
            </a:r>
            <a:r>
              <a:rPr kumimoji="0" lang="zh-CN" altLang="en-US" sz="4265" b="1" kern="0" cap="none" spc="0" normalizeH="0" baseline="0" noProof="0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无色酚酞溶液遇</a:t>
            </a:r>
            <a:r>
              <a:rPr kumimoji="0" lang="zh-CN" altLang="en-US" sz="4265" b="1" kern="0" cap="none" spc="0" normalizeH="0" baseline="0" noProof="0">
                <a:solidFill>
                  <a:srgbClr val="0000FF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酸</a:t>
            </a:r>
            <a:r>
              <a:rPr kumimoji="0" lang="zh-CN" altLang="en-US" sz="4265" b="1" kern="0" cap="none" spc="0" normalizeH="0" baseline="0" noProof="0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变</a:t>
            </a:r>
            <a:r>
              <a:rPr kumimoji="0" lang="zh-CN" altLang="en-US" sz="4265" b="1" u="sng" kern="0" cap="none" spc="0" normalizeH="0" baseline="0" noProof="0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           </a:t>
            </a:r>
            <a:r>
              <a:rPr kumimoji="0" lang="zh-CN" altLang="en-US" sz="4265" b="1" kern="0" cap="none" spc="0" normalizeH="0" baseline="0" noProof="0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，遇</a:t>
            </a:r>
            <a:r>
              <a:rPr kumimoji="0" lang="zh-CN" altLang="en-US" sz="4265" b="1" kern="0" cap="none" spc="0" normalizeH="0" baseline="0" noProof="0">
                <a:solidFill>
                  <a:srgbClr val="0000FF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碱</a:t>
            </a:r>
            <a:r>
              <a:rPr kumimoji="0" lang="zh-CN" altLang="en-US" sz="4265" b="1" kern="0" cap="none" spc="0" normalizeH="0" baseline="0" noProof="0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变</a:t>
            </a:r>
            <a:r>
              <a:rPr kumimoji="0" lang="zh-CN" altLang="en-US" sz="4265" b="1" u="sng" kern="0" cap="none" spc="0" normalizeH="0" baseline="0" noProof="0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      </a:t>
            </a:r>
            <a:r>
              <a:rPr kumimoji="0" lang="zh-CN" altLang="en-US" sz="4265" b="1" kern="0" cap="none" spc="0" normalizeH="0" baseline="0" noProof="0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。</a:t>
            </a:r>
            <a:r>
              <a:rPr kumimoji="0" lang="zh-CN" altLang="en-US" sz="4265" b="1" kern="0" cap="none" spc="0" normalizeH="0" baseline="0" noProof="0">
                <a:solidFill>
                  <a:prstClr val="black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                     </a:t>
            </a:r>
          </a:p>
        </p:txBody>
      </p:sp>
      <p:sp>
        <p:nvSpPr>
          <p:cNvPr id="23" name="矩形 22"/>
          <p:cNvSpPr/>
          <p:nvPr/>
        </p:nvSpPr>
        <p:spPr>
          <a:xfrm>
            <a:off x="6188075" y="1504950"/>
            <a:ext cx="1828800" cy="747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265" b="1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红</a:t>
            </a:r>
          </a:p>
        </p:txBody>
      </p:sp>
      <p:sp>
        <p:nvSpPr>
          <p:cNvPr id="24" name="矩形 23"/>
          <p:cNvSpPr/>
          <p:nvPr/>
        </p:nvSpPr>
        <p:spPr>
          <a:xfrm>
            <a:off x="9264650" y="1504950"/>
            <a:ext cx="1625600" cy="747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265" b="1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蓝</a:t>
            </a:r>
          </a:p>
        </p:txBody>
      </p:sp>
      <p:sp>
        <p:nvSpPr>
          <p:cNvPr id="25" name="矩形 24"/>
          <p:cNvSpPr/>
          <p:nvPr/>
        </p:nvSpPr>
        <p:spPr>
          <a:xfrm>
            <a:off x="5967413" y="2655888"/>
            <a:ext cx="2336800" cy="749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265" b="1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不变色</a:t>
            </a:r>
          </a:p>
        </p:txBody>
      </p:sp>
      <p:sp>
        <p:nvSpPr>
          <p:cNvPr id="16391" name="矩形 25"/>
          <p:cNvSpPr/>
          <p:nvPr/>
        </p:nvSpPr>
        <p:spPr>
          <a:xfrm>
            <a:off x="92075" y="452438"/>
            <a:ext cx="2660650" cy="8318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pitchFamily="18" charset="2"/>
              <a:buChar char="¡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defTabSz="1217930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4800" b="1">
                <a:solidFill>
                  <a:srgbClr val="000000"/>
                </a:solidFill>
                <a:latin typeface="Calibri" panose="020F0502020204030204" pitchFamily="34" charset="0"/>
              </a:rPr>
              <a:t>【</a:t>
            </a:r>
            <a:r>
              <a:rPr lang="zh-CN" altLang="en-US" sz="4800" b="1">
                <a:solidFill>
                  <a:srgbClr val="000000"/>
                </a:solidFill>
                <a:latin typeface="Calibri" panose="020F0502020204030204" pitchFamily="34" charset="0"/>
              </a:rPr>
              <a:t>结论</a:t>
            </a:r>
            <a:r>
              <a:rPr lang="en-US" altLang="zh-CN" sz="4800" b="1">
                <a:solidFill>
                  <a:srgbClr val="000000"/>
                </a:solidFill>
                <a:latin typeface="Calibri" panose="020F0502020204030204" pitchFamily="34" charset="0"/>
              </a:rPr>
              <a:t>】</a:t>
            </a:r>
            <a:endParaRPr lang="zh-CN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10026650" y="2633663"/>
            <a:ext cx="1727200" cy="749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265" b="1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红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/>
      <p:bldP spid="25" grpId="0"/>
      <p:bldP spid="2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34963" y="357188"/>
            <a:ext cx="5956300" cy="6667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735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检验</a:t>
            </a:r>
            <a:r>
              <a:rPr kumimoji="0" lang="zh-CN" altLang="en-US" sz="3735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酸碱溶液的操作步骤：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828675" y="1192213"/>
            <a:ext cx="3214688" cy="5045075"/>
            <a:chOff x="336" y="768"/>
            <a:chExt cx="1519" cy="2384"/>
          </a:xfrm>
        </p:grpSpPr>
        <p:sp>
          <p:nvSpPr>
            <p:cNvPr id="4" name="文本框 87042"/>
            <p:cNvSpPr txBox="1"/>
            <p:nvPr/>
          </p:nvSpPr>
          <p:spPr>
            <a:xfrm>
              <a:off x="344" y="768"/>
              <a:ext cx="839" cy="31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marR="0" algn="ctr" defTabSz="1219200" eaLnBrk="1" hangingPunct="1">
                <a:buClr>
                  <a:srgbClr val="FFFFFF"/>
                </a:buClr>
                <a:buSzTx/>
                <a:buFontTx/>
                <a:buNone/>
                <a:defRPr/>
              </a:pPr>
              <a:r>
                <a:rPr kumimoji="0" lang="en-US" altLang="zh-CN" sz="3735" b="1" kern="1200" cap="none" spc="0" normalizeH="0" baseline="0" noProof="0">
                  <a:solidFill>
                    <a:srgbClr val="0033CC"/>
                  </a:solidFill>
                  <a:latin typeface="华文中宋" panose="02010600040101010101" pitchFamily="2" charset="-122"/>
                  <a:ea typeface="华文中宋" panose="02010600040101010101" pitchFamily="2" charset="-122"/>
                  <a:cs typeface="+mn-cs"/>
                </a:rPr>
                <a:t>① </a:t>
              </a:r>
              <a:r>
                <a:rPr kumimoji="0" lang="zh-CN" altLang="en-US" sz="3735" b="1" kern="1200" cap="none" spc="0" normalizeH="0" baseline="0" noProof="0">
                  <a:solidFill>
                    <a:srgbClr val="0033CC"/>
                  </a:solidFill>
                  <a:latin typeface="华文中宋" panose="02010600040101010101" pitchFamily="2" charset="-122"/>
                  <a:ea typeface="华文中宋" panose="02010600040101010101" pitchFamily="2" charset="-122"/>
                  <a:cs typeface="+mn-cs"/>
                </a:rPr>
                <a:t>取样</a:t>
              </a:r>
            </a:p>
          </p:txBody>
        </p:sp>
        <p:sp>
          <p:nvSpPr>
            <p:cNvPr id="5" name="文本框 87043"/>
            <p:cNvSpPr txBox="1"/>
            <p:nvPr/>
          </p:nvSpPr>
          <p:spPr>
            <a:xfrm>
              <a:off x="336" y="1417"/>
              <a:ext cx="1519" cy="31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marR="0" algn="ctr" defTabSz="1219200" eaLnBrk="1" hangingPunct="1">
                <a:buClr>
                  <a:srgbClr val="FFFFFF"/>
                </a:buClr>
                <a:buSzTx/>
                <a:buFontTx/>
                <a:buNone/>
                <a:defRPr/>
              </a:pPr>
              <a:r>
                <a:rPr kumimoji="0" lang="en-US" altLang="zh-CN" sz="3735" b="1" kern="1200" cap="none" spc="0" normalizeH="0" baseline="0" noProof="0">
                  <a:solidFill>
                    <a:srgbClr val="0033CC"/>
                  </a:solidFill>
                  <a:latin typeface="华文中宋" panose="02010600040101010101" pitchFamily="2" charset="-122"/>
                  <a:ea typeface="华文中宋" panose="02010600040101010101" pitchFamily="2" charset="-122"/>
                  <a:cs typeface="+mn-cs"/>
                </a:rPr>
                <a:t>② </a:t>
              </a:r>
              <a:r>
                <a:rPr kumimoji="0" lang="zh-CN" altLang="en-US" sz="3735" b="1" kern="1200" cap="none" spc="0" normalizeH="0" baseline="0" noProof="0">
                  <a:solidFill>
                    <a:srgbClr val="0033CC"/>
                  </a:solidFill>
                  <a:latin typeface="华文中宋" panose="02010600040101010101" pitchFamily="2" charset="-122"/>
                  <a:ea typeface="华文中宋" panose="02010600040101010101" pitchFamily="2" charset="-122"/>
                  <a:cs typeface="+mn-cs"/>
                </a:rPr>
                <a:t>滴加指示剂</a:t>
              </a:r>
            </a:p>
          </p:txBody>
        </p:sp>
        <p:sp>
          <p:nvSpPr>
            <p:cNvPr id="6" name="文本框 87044"/>
            <p:cNvSpPr txBox="1"/>
            <p:nvPr/>
          </p:nvSpPr>
          <p:spPr>
            <a:xfrm>
              <a:off x="344" y="2143"/>
              <a:ext cx="1292" cy="31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marR="0" algn="ctr" defTabSz="1219200" eaLnBrk="1" hangingPunct="1">
                <a:buClr>
                  <a:srgbClr val="FFFFFF"/>
                </a:buClr>
                <a:buSzTx/>
                <a:buFontTx/>
                <a:buNone/>
                <a:defRPr/>
              </a:pPr>
              <a:r>
                <a:rPr kumimoji="0" lang="en-US" altLang="zh-CN" sz="3735" b="1" kern="1200" cap="none" spc="0" normalizeH="0" baseline="0" noProof="0">
                  <a:solidFill>
                    <a:srgbClr val="0033CC"/>
                  </a:solidFill>
                  <a:latin typeface="华文中宋" panose="02010600040101010101" pitchFamily="2" charset="-122"/>
                  <a:ea typeface="华文中宋" panose="02010600040101010101" pitchFamily="2" charset="-122"/>
                  <a:cs typeface="+mn-cs"/>
                </a:rPr>
                <a:t>③ </a:t>
              </a:r>
              <a:r>
                <a:rPr kumimoji="0" lang="zh-CN" altLang="en-US" sz="3735" b="1" kern="1200" cap="none" spc="0" normalizeH="0" baseline="0" noProof="0">
                  <a:solidFill>
                    <a:srgbClr val="0033CC"/>
                  </a:solidFill>
                  <a:latin typeface="华文中宋" panose="02010600040101010101" pitchFamily="2" charset="-122"/>
                  <a:ea typeface="华文中宋" panose="02010600040101010101" pitchFamily="2" charset="-122"/>
                  <a:cs typeface="+mn-cs"/>
                </a:rPr>
                <a:t>观察</a:t>
              </a:r>
              <a:r>
                <a:rPr kumimoji="0" lang="zh-CN" altLang="en-US" sz="3735" b="1" kern="1200" cap="none" spc="0" normalizeH="0" baseline="0" noProof="0">
                  <a:solidFill>
                    <a:srgbClr val="FF0000"/>
                  </a:solidFill>
                  <a:latin typeface="华文中宋" panose="02010600040101010101" pitchFamily="2" charset="-122"/>
                  <a:ea typeface="华文中宋" panose="02010600040101010101" pitchFamily="2" charset="-122"/>
                  <a:cs typeface="+mn-cs"/>
                </a:rPr>
                <a:t>现象</a:t>
              </a:r>
            </a:p>
          </p:txBody>
        </p:sp>
        <p:sp>
          <p:nvSpPr>
            <p:cNvPr id="7" name="文本框 87045"/>
            <p:cNvSpPr txBox="1"/>
            <p:nvPr/>
          </p:nvSpPr>
          <p:spPr>
            <a:xfrm>
              <a:off x="356" y="2837"/>
              <a:ext cx="1292" cy="31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marR="0" algn="ctr" defTabSz="1219200" eaLnBrk="1" hangingPunct="1">
                <a:buClr>
                  <a:srgbClr val="FFFFFF"/>
                </a:buClr>
                <a:buSzTx/>
                <a:buFontTx/>
                <a:buNone/>
                <a:defRPr/>
              </a:pPr>
              <a:r>
                <a:rPr kumimoji="0" lang="en-US" altLang="zh-CN" sz="3735" b="1" kern="1200" cap="none" spc="0" normalizeH="0" baseline="0" noProof="0">
                  <a:solidFill>
                    <a:srgbClr val="0033CC"/>
                  </a:solidFill>
                  <a:latin typeface="华文中宋" panose="02010600040101010101" pitchFamily="2" charset="-122"/>
                  <a:ea typeface="华文中宋" panose="02010600040101010101" pitchFamily="2" charset="-122"/>
                  <a:cs typeface="+mn-cs"/>
                </a:rPr>
                <a:t>④ </a:t>
              </a:r>
              <a:r>
                <a:rPr kumimoji="0" lang="zh-CN" altLang="en-US" sz="3735" b="1" kern="1200" cap="none" spc="0" normalizeH="0" baseline="0" noProof="0">
                  <a:solidFill>
                    <a:srgbClr val="0033CC"/>
                  </a:solidFill>
                  <a:latin typeface="华文中宋" panose="02010600040101010101" pitchFamily="2" charset="-122"/>
                  <a:ea typeface="华文中宋" panose="02010600040101010101" pitchFamily="2" charset="-122"/>
                  <a:cs typeface="+mn-cs"/>
                </a:rPr>
                <a:t>得出</a:t>
              </a:r>
              <a:r>
                <a:rPr kumimoji="0" lang="zh-CN" altLang="en-US" sz="3735" b="1" kern="1200" cap="none" spc="0" normalizeH="0" baseline="0" noProof="0">
                  <a:solidFill>
                    <a:srgbClr val="FF0000"/>
                  </a:solidFill>
                  <a:latin typeface="华文中宋" panose="02010600040101010101" pitchFamily="2" charset="-122"/>
                  <a:ea typeface="华文中宋" panose="02010600040101010101" pitchFamily="2" charset="-122"/>
                  <a:cs typeface="+mn-cs"/>
                </a:rPr>
                <a:t>结论</a:t>
              </a:r>
            </a:p>
          </p:txBody>
        </p:sp>
        <p:sp>
          <p:nvSpPr>
            <p:cNvPr id="8" name="下箭头 7"/>
            <p:cNvSpPr/>
            <p:nvPr/>
          </p:nvSpPr>
          <p:spPr>
            <a:xfrm>
              <a:off x="906" y="1098"/>
              <a:ext cx="96" cy="319"/>
            </a:xfrm>
            <a:prstGeom prst="downArrow">
              <a:avLst>
                <a:gd name="adj1" fmla="val 50000"/>
                <a:gd name="adj2" fmla="val 125000"/>
              </a:avLst>
            </a:prstGeom>
            <a:solidFill>
              <a:srgbClr val="FF3300"/>
            </a:solidFill>
            <a:ln w="9525" cap="flat" cmpd="sng">
              <a:solidFill>
                <a:srgbClr val="FF33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vert="eaVert" wrap="none" anchor="ctr"/>
            <a:lstStyle/>
            <a:p>
              <a:pPr marL="0" marR="0" lvl="0" indent="0" algn="ctr" defTabSz="1219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Tx/>
                <a:buFontTx/>
                <a:buNone/>
                <a:defRPr/>
              </a:pPr>
              <a:endParaRPr kumimoji="0" sz="2665" b="0" i="0" u="none" strike="noStrike" kern="1200" cap="none" spc="0" normalizeH="0" baseline="0" noProof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9" name="文本框 87050"/>
          <p:cNvSpPr txBox="1"/>
          <p:nvPr/>
        </p:nvSpPr>
        <p:spPr>
          <a:xfrm>
            <a:off x="3408363" y="1179513"/>
            <a:ext cx="8150225" cy="13430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R="0" defTabSz="1219200" eaLnBrk="1" fontAlgn="auto" hangingPunct="1">
              <a:spcBef>
                <a:spcPts val="8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735" b="1" kern="0" cap="none" spc="0" normalizeH="0" baseline="0" noProof="0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例：如何鉴别两瓶无色液体：</a:t>
            </a:r>
            <a:endParaRPr kumimoji="0" lang="en-US" altLang="zh-CN" sz="3735" b="1" kern="0" cap="none" spc="0" normalizeH="0" baseline="0" noProof="0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R="0" defTabSz="1219200" eaLnBrk="1" fontAlgn="auto" hangingPunct="1">
              <a:spcBef>
                <a:spcPts val="8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735" b="1" kern="0" cap="none" spc="0" normalizeH="0" baseline="0" noProof="0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        稀盐酸和氢氧化钠溶液。</a:t>
            </a:r>
          </a:p>
        </p:txBody>
      </p:sp>
      <p:sp>
        <p:nvSpPr>
          <p:cNvPr id="10" name="下箭头 9"/>
          <p:cNvSpPr/>
          <p:nvPr/>
        </p:nvSpPr>
        <p:spPr>
          <a:xfrm>
            <a:off x="2063750" y="3330575"/>
            <a:ext cx="203200" cy="674688"/>
          </a:xfrm>
          <a:prstGeom prst="downArrow">
            <a:avLst>
              <a:gd name="adj1" fmla="val 50000"/>
              <a:gd name="adj2" fmla="val 125000"/>
            </a:avLst>
          </a:prstGeom>
          <a:solidFill>
            <a:srgbClr val="FF3300"/>
          </a:solidFill>
          <a:ln w="9525" cap="flat" cmpd="sng">
            <a:solidFill>
              <a:srgbClr val="FF3300"/>
            </a:solidFill>
            <a:prstDash val="solid"/>
            <a:miter/>
            <a:headEnd type="none" w="med" len="med"/>
            <a:tailEnd type="none" w="med" len="med"/>
          </a:ln>
        </p:spPr>
        <p:txBody>
          <a:bodyPr vert="eaVert" wrap="none" anchor="ctr"/>
          <a:lstStyle/>
          <a:p>
            <a:pPr marL="0" marR="0" lvl="0" indent="0" algn="ctr" defTabSz="1219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Tx/>
              <a:buFontTx/>
              <a:buNone/>
              <a:defRPr/>
            </a:pPr>
            <a:endParaRPr kumimoji="0" sz="2665" b="0" i="0" u="none" strike="noStrike" kern="1200" cap="none" spc="0" normalizeH="0" baseline="0" noProof="0">
              <a:ln>
                <a:noFill/>
              </a:ln>
              <a:solidFill>
                <a:srgbClr val="FF33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下箭头 10"/>
          <p:cNvSpPr/>
          <p:nvPr/>
        </p:nvSpPr>
        <p:spPr>
          <a:xfrm>
            <a:off x="2049463" y="4865688"/>
            <a:ext cx="203200" cy="676275"/>
          </a:xfrm>
          <a:prstGeom prst="downArrow">
            <a:avLst>
              <a:gd name="adj1" fmla="val 50000"/>
              <a:gd name="adj2" fmla="val 125000"/>
            </a:avLst>
          </a:prstGeom>
          <a:solidFill>
            <a:srgbClr val="FF3300"/>
          </a:solidFill>
          <a:ln w="9525" cap="flat" cmpd="sng">
            <a:solidFill>
              <a:srgbClr val="FF3300"/>
            </a:solidFill>
            <a:prstDash val="solid"/>
            <a:miter/>
            <a:headEnd type="none" w="med" len="med"/>
            <a:tailEnd type="none" w="med" len="med"/>
          </a:ln>
        </p:spPr>
        <p:txBody>
          <a:bodyPr vert="eaVert" wrap="none" anchor="ctr"/>
          <a:lstStyle/>
          <a:p>
            <a:pPr marL="0" marR="0" lvl="0" indent="0" algn="ctr" defTabSz="1219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Tx/>
              <a:buFontTx/>
              <a:buNone/>
              <a:defRPr/>
            </a:pPr>
            <a:endParaRPr kumimoji="0" sz="2665" b="0" i="0" u="none" strike="noStrike" kern="1200" cap="none" spc="0" normalizeH="0" baseline="0" noProof="0">
              <a:ln>
                <a:noFill/>
              </a:ln>
              <a:solidFill>
                <a:srgbClr val="FF33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9826625" y="2674938"/>
            <a:ext cx="1828800" cy="6667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735" b="1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变红</a:t>
            </a:r>
          </a:p>
        </p:txBody>
      </p:sp>
      <p:sp>
        <p:nvSpPr>
          <p:cNvPr id="13" name="矩形 12"/>
          <p:cNvSpPr/>
          <p:nvPr/>
        </p:nvSpPr>
        <p:spPr>
          <a:xfrm>
            <a:off x="9826625" y="3635375"/>
            <a:ext cx="1625600" cy="6667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735" b="1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变蓝</a:t>
            </a:r>
          </a:p>
        </p:txBody>
      </p:sp>
      <p:sp>
        <p:nvSpPr>
          <p:cNvPr id="14" name="矩形 13"/>
          <p:cNvSpPr/>
          <p:nvPr/>
        </p:nvSpPr>
        <p:spPr>
          <a:xfrm>
            <a:off x="9826625" y="5672138"/>
            <a:ext cx="1727200" cy="6667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735" b="1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变红</a:t>
            </a:r>
          </a:p>
        </p:txBody>
      </p:sp>
      <p:grpSp>
        <p:nvGrpSpPr>
          <p:cNvPr id="15" name="组合 14"/>
          <p:cNvGrpSpPr/>
          <p:nvPr/>
        </p:nvGrpSpPr>
        <p:grpSpPr>
          <a:xfrm>
            <a:off x="4367213" y="2674938"/>
            <a:ext cx="5413375" cy="1682750"/>
            <a:chOff x="-288" y="1632"/>
            <a:chExt cx="2557" cy="795"/>
          </a:xfrm>
        </p:grpSpPr>
        <p:sp>
          <p:nvSpPr>
            <p:cNvPr id="16" name="文本框 86030"/>
            <p:cNvSpPr txBox="1"/>
            <p:nvPr/>
          </p:nvSpPr>
          <p:spPr>
            <a:xfrm>
              <a:off x="-288" y="1824"/>
              <a:ext cx="2400" cy="586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marR="0" defTabSz="1219200" eaLnBrk="1" fontAlgn="auto" hangingPunct="1"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Tx/>
                <a:buFontTx/>
                <a:buNone/>
                <a:defRPr/>
              </a:pPr>
              <a:r>
                <a:rPr kumimoji="0" lang="zh-CN" altLang="en-US" sz="3735" b="1" kern="0" cap="none" spc="0" normalizeH="0" baseline="0" noProof="0">
                  <a:solidFill>
                    <a:srgbClr val="7030A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rPr>
                <a:t>紫色石蕊</a:t>
              </a:r>
              <a:r>
                <a:rPr kumimoji="0" lang="zh-CN" altLang="en-US" sz="3735" b="1" kern="0" cap="none" spc="0" normalizeH="0" baseline="0" noProof="0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rPr>
                <a:t>溶液</a:t>
              </a:r>
            </a:p>
            <a:p>
              <a:pPr marR="0" defTabSz="1219200" eaLnBrk="1" fontAlgn="auto" hangingPunct="1"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Tx/>
                <a:buFontTx/>
                <a:buNone/>
                <a:defRPr/>
              </a:pPr>
              <a:r>
                <a:rPr kumimoji="0" lang="zh-CN" altLang="en-US" sz="3735" b="1" kern="0" cap="none" spc="0" normalizeH="0" baseline="0" noProof="0">
                  <a:solidFill>
                    <a:prstClr val="black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                            </a:t>
              </a:r>
            </a:p>
          </p:txBody>
        </p:sp>
        <p:sp>
          <p:nvSpPr>
            <p:cNvPr id="17" name="左大括号 16"/>
            <p:cNvSpPr/>
            <p:nvPr/>
          </p:nvSpPr>
          <p:spPr>
            <a:xfrm>
              <a:off x="1149" y="1753"/>
              <a:ext cx="144" cy="537"/>
            </a:xfrm>
            <a:prstGeom prst="leftBrace">
              <a:avLst>
                <a:gd name="adj1" fmla="val 31076"/>
                <a:gd name="adj2" fmla="val 50000"/>
              </a:avLst>
            </a:prstGeom>
            <a:noFill/>
            <a:ln w="25400" cap="flat" cmpd="sng">
              <a:solidFill>
                <a:srgbClr val="00008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l" defTabSz="1219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1273" y="1632"/>
              <a:ext cx="996" cy="31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marL="0" marR="0" lvl="0" indent="0" algn="l" defTabSz="1219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Tx/>
                <a:buFontTx/>
                <a:buNone/>
                <a:defRPr/>
              </a:pPr>
              <a:r>
                <a:rPr kumimoji="0" lang="zh-CN" altLang="en-US" sz="3735" b="1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rPr>
                <a:t>遇</a:t>
              </a:r>
              <a:r>
                <a:rPr kumimoji="0" lang="zh-CN" altLang="en-US" sz="3735" b="1" i="0" u="none" strike="noStrike" kern="0" cap="none" spc="0" normalizeH="0" baseline="0" noProof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rPr>
                <a:t>酸</a:t>
              </a:r>
              <a:r>
                <a:rPr kumimoji="0" lang="zh-CN" altLang="en-US" sz="3735" b="1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rPr>
                <a:t>溶液</a:t>
              </a:r>
            </a:p>
          </p:txBody>
        </p:sp>
        <p:sp>
          <p:nvSpPr>
            <p:cNvPr id="19" name="矩形 18"/>
            <p:cNvSpPr/>
            <p:nvPr/>
          </p:nvSpPr>
          <p:spPr>
            <a:xfrm>
              <a:off x="1273" y="2112"/>
              <a:ext cx="996" cy="31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marL="0" marR="0" lvl="0" indent="0" algn="l" defTabSz="1219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735" b="1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rPr>
                <a:t>遇</a:t>
              </a:r>
              <a:r>
                <a:rPr kumimoji="0" lang="zh-CN" altLang="en-US" sz="3735" b="1" i="0" u="none" strike="noStrike" kern="0" cap="none" spc="0" normalizeH="0" baseline="0" noProof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rPr>
                <a:t>碱</a:t>
              </a:r>
              <a:r>
                <a:rPr kumimoji="0" lang="zh-CN" altLang="en-US" sz="3735" b="1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rPr>
                <a:t>溶液</a:t>
              </a: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333875" y="4581525"/>
            <a:ext cx="5699125" cy="1708150"/>
            <a:chOff x="192" y="2544"/>
            <a:chExt cx="2692" cy="758"/>
          </a:xfrm>
        </p:grpSpPr>
        <p:sp>
          <p:nvSpPr>
            <p:cNvPr id="21" name="左大括号 20"/>
            <p:cNvSpPr/>
            <p:nvPr/>
          </p:nvSpPr>
          <p:spPr>
            <a:xfrm>
              <a:off x="1660" y="2640"/>
              <a:ext cx="129" cy="576"/>
            </a:xfrm>
            <a:prstGeom prst="leftBrace">
              <a:avLst>
                <a:gd name="adj1" fmla="val 49913"/>
                <a:gd name="adj2" fmla="val 50000"/>
              </a:avLst>
            </a:prstGeom>
            <a:noFill/>
            <a:ln w="25400" cap="flat" cmpd="sng">
              <a:solidFill>
                <a:srgbClr val="00008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l" defTabSz="1219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1740" y="2544"/>
              <a:ext cx="1144" cy="296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marL="0" marR="0" lvl="0" indent="0" algn="l" defTabSz="1219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735" b="1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rPr>
                <a:t>遇</a:t>
              </a:r>
              <a:r>
                <a:rPr kumimoji="0" lang="zh-CN" altLang="en-US" sz="3735" b="1" i="0" u="none" strike="noStrike" kern="0" cap="none" spc="0" normalizeH="0" baseline="0" noProof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rPr>
                <a:t>酸</a:t>
              </a:r>
              <a:r>
                <a:rPr kumimoji="0" lang="zh-CN" altLang="en-US" sz="3735" b="1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rPr>
                <a:t>溶液</a:t>
              </a:r>
            </a:p>
          </p:txBody>
        </p:sp>
        <p:sp>
          <p:nvSpPr>
            <p:cNvPr id="23" name="矩形 22"/>
            <p:cNvSpPr/>
            <p:nvPr/>
          </p:nvSpPr>
          <p:spPr>
            <a:xfrm>
              <a:off x="1740" y="3006"/>
              <a:ext cx="1144" cy="296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marL="0" marR="0" lvl="0" indent="0" algn="l" defTabSz="1219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Tx/>
                <a:buFontTx/>
                <a:buNone/>
                <a:defRPr/>
              </a:pPr>
              <a:r>
                <a:rPr kumimoji="0" lang="zh-CN" altLang="en-US" sz="3735" b="1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rPr>
                <a:t>遇</a:t>
              </a:r>
              <a:r>
                <a:rPr kumimoji="0" lang="zh-CN" altLang="en-US" sz="3735" b="1" i="0" u="none" strike="noStrike" kern="0" cap="none" spc="0" normalizeH="0" baseline="0" noProof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rPr>
                <a:t>碱</a:t>
              </a:r>
              <a:r>
                <a:rPr kumimoji="0" lang="zh-CN" altLang="en-US" sz="3735" b="1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rPr>
                <a:t>溶液</a:t>
              </a:r>
            </a:p>
          </p:txBody>
        </p:sp>
        <p:sp>
          <p:nvSpPr>
            <p:cNvPr id="24" name="矩形 23"/>
            <p:cNvSpPr/>
            <p:nvPr/>
          </p:nvSpPr>
          <p:spPr>
            <a:xfrm>
              <a:off x="192" y="2736"/>
              <a:ext cx="1450" cy="29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marL="0" marR="0" lvl="0" indent="0" algn="l" defTabSz="1219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735" b="1" i="0" u="none" strike="noStrike" kern="0" cap="none" spc="0" normalizeH="0" baseline="0" noProof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rPr>
                <a:t>无色酚酞</a:t>
              </a:r>
              <a:r>
                <a:rPr kumimoji="0" lang="zh-CN" altLang="en-US" sz="3735" b="1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rPr>
                <a:t>溶液</a:t>
              </a:r>
            </a:p>
          </p:txBody>
        </p:sp>
      </p:grpSp>
      <p:sp>
        <p:nvSpPr>
          <p:cNvPr id="25" name="矩形 24"/>
          <p:cNvSpPr/>
          <p:nvPr/>
        </p:nvSpPr>
        <p:spPr>
          <a:xfrm>
            <a:off x="9796463" y="4581525"/>
            <a:ext cx="2336800" cy="6667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735" b="1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不变色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  <p:bldP spid="13" grpId="0"/>
      <p:bldP spid="14" grpId="0"/>
      <p:bldP spid="2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963" y="1844675"/>
            <a:ext cx="11760200" cy="40544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矩形 2"/>
          <p:cNvSpPr/>
          <p:nvPr/>
        </p:nvSpPr>
        <p:spPr>
          <a:xfrm>
            <a:off x="7464425" y="1484313"/>
            <a:ext cx="998538" cy="14478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pitchFamily="18" charset="2"/>
              <a:buChar char="¡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ClrTx/>
              <a:buFontTx/>
              <a:buNone/>
            </a:pPr>
            <a:r>
              <a:rPr lang="en-US" altLang="zh-CN" sz="8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0030101010101" pitchFamily="49" charset="-122"/>
              </a:rPr>
              <a:t>A</a:t>
            </a:r>
            <a:endParaRPr lang="zh-CN" altLang="en-US" sz="8800">
              <a:solidFill>
                <a:srgbClr val="FF0000"/>
              </a:solidFill>
              <a:latin typeface="Times New Roman" panose="02020603050405020304" pitchFamily="18" charset="0"/>
              <a:ea typeface="黑体" panose="0201060003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638425" y="3284538"/>
            <a:ext cx="936625" cy="14462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pitchFamily="18" charset="2"/>
              <a:buChar char="¡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ClrTx/>
              <a:buFontTx/>
              <a:buNone/>
            </a:pPr>
            <a:r>
              <a:rPr lang="en-US" altLang="zh-CN" sz="8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0030101010101" pitchFamily="49" charset="-122"/>
              </a:rPr>
              <a:t>B</a:t>
            </a:r>
            <a:endParaRPr lang="zh-CN" altLang="en-US" sz="8800">
              <a:solidFill>
                <a:srgbClr val="FF0000"/>
              </a:solidFill>
              <a:latin typeface="Times New Roman" panose="02020603050405020304" pitchFamily="18" charset="0"/>
              <a:ea typeface="黑体" panose="0201060003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81595" y="289014"/>
            <a:ext cx="2432801" cy="769441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R="0" defTabSz="609600" eaLnBrk="1" fontAlgn="auto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kern="1200" cap="none" spc="0" normalizeH="0" baseline="0" noProof="0">
                <a:solidFill>
                  <a:prstClr val="black"/>
                </a:solidFill>
                <a:latin typeface="Arial" panose="020B0604020202020204" pitchFamily="34" charset="0"/>
                <a:ea typeface="思源黑体 CN Medium" panose="020B0600000000000000" pitchFamily="34" charset="-122"/>
                <a:cs typeface="+mn-ea"/>
                <a:sym typeface="Arial" panose="020B0604020202020204" pitchFamily="34" charset="0"/>
              </a:rPr>
              <a:t>随堂练习</a:t>
            </a:r>
          </a:p>
        </p:txBody>
      </p:sp>
      <p:sp>
        <p:nvSpPr>
          <p:cNvPr id="2" name="椭圆 1"/>
          <p:cNvSpPr/>
          <p:nvPr/>
        </p:nvSpPr>
        <p:spPr>
          <a:xfrm>
            <a:off x="3216275" y="1773238"/>
            <a:ext cx="3455988" cy="863600"/>
          </a:xfrm>
          <a:prstGeom prst="ellipse">
            <a:avLst/>
          </a:prstGeom>
          <a:noFill/>
          <a:ln w="9525" cap="flat" cmpd="sng">
            <a:solidFill>
              <a:srgbClr val="C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pitchFamily="18" charset="2"/>
              <a:buChar char="¡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ClrTx/>
              <a:buFontTx/>
              <a:buNone/>
            </a:pPr>
            <a:endParaRPr lang="zh-CN" altLang="en-US" sz="2000"/>
          </a:p>
        </p:txBody>
      </p:sp>
      <p:sp>
        <p:nvSpPr>
          <p:cNvPr id="8" name="椭圆 7"/>
          <p:cNvSpPr/>
          <p:nvPr/>
        </p:nvSpPr>
        <p:spPr>
          <a:xfrm>
            <a:off x="1200150" y="3017838"/>
            <a:ext cx="4535488" cy="863600"/>
          </a:xfrm>
          <a:prstGeom prst="ellipse">
            <a:avLst/>
          </a:prstGeom>
          <a:noFill/>
          <a:ln w="9525" cap="flat" cmpd="sng">
            <a:solidFill>
              <a:srgbClr val="C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pitchFamily="18" charset="2"/>
              <a:buChar char="¡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ClrTx/>
              <a:buFontTx/>
              <a:buNone/>
            </a:pPr>
            <a:endParaRPr lang="zh-CN" altLang="en-US" sz="20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2" grpId="0" animBg="1"/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"/>
          <p:cNvGrpSpPr>
            <a:grpSpLocks noChangeAspect="1"/>
          </p:cNvGrpSpPr>
          <p:nvPr/>
        </p:nvGrpSpPr>
        <p:grpSpPr>
          <a:xfrm>
            <a:off x="5048250" y="884238"/>
            <a:ext cx="1917700" cy="2332037"/>
            <a:chOff x="0" y="0"/>
            <a:chExt cx="2267" cy="2755"/>
          </a:xfrm>
        </p:grpSpPr>
        <p:pic>
          <p:nvPicPr>
            <p:cNvPr id="19479" name="图片 10" descr="4a77b2af604fb7f27dd92a75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2267" cy="2267"/>
            </a:xfrm>
            <a:prstGeom prst="rect">
              <a:avLst/>
            </a:prstGeom>
            <a:noFill/>
            <a:ln w="9525">
              <a:noFill/>
            </a:ln>
            <a:effectLst>
              <a:outerShdw algn="ctr" rotWithShape="0">
                <a:srgbClr val="000000">
                  <a:alpha val="50000"/>
                </a:srgbClr>
              </a:outerShdw>
            </a:effectLst>
          </p:spPr>
        </p:pic>
        <p:sp>
          <p:nvSpPr>
            <p:cNvPr id="19480" name="TextBox 13"/>
            <p:cNvSpPr txBox="1">
              <a:spLocks noChangeAspect="1"/>
            </p:cNvSpPr>
            <p:nvPr/>
          </p:nvSpPr>
          <p:spPr>
            <a:xfrm>
              <a:off x="113" y="2310"/>
              <a:ext cx="2040" cy="445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Char char="§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5000"/>
                <a:buFont typeface="Wingdings" panose="05000000000000000000" pitchFamily="2" charset="2"/>
                <a:buChar char="Ø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95000"/>
                <a:buFont typeface="Wingdings 2" panose="05020102010507070707" pitchFamily="18" charset="2"/>
                <a:buChar char="¡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90000"/>
                <a:buFont typeface="Wingdings" panose="05000000000000000000" pitchFamily="2" charset="2"/>
                <a:buChar char="Ø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 2" panose="05020102010507070707" pitchFamily="18" charset="2"/>
                <a:buChar char="¡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defTabSz="1217930"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zh-CN" altLang="en-US" b="1">
                  <a:solidFill>
                    <a:srgbClr val="000000"/>
                  </a:solidFill>
                  <a:latin typeface="宋体" panose="02010600030101010101" pitchFamily="2" charset="-122"/>
                  <a:cs typeface="Times New Roman" panose="02020603050405020304" pitchFamily="18" charset="0"/>
                  <a:sym typeface="Arial" panose="020B0604020202020204" pitchFamily="34" charset="0"/>
                </a:rPr>
                <a:t>紫罗兰</a:t>
              </a:r>
              <a:endParaRPr lang="zh-CN" altLang="en-US" b="1">
                <a:solidFill>
                  <a:srgbClr val="000000"/>
                </a:solidFill>
                <a:latin typeface="宋体" panose="02010600030101010101" pitchFamily="2" charset="-122"/>
                <a:ea typeface="Times New Roman" panose="02020603050405020304" pitchFamily="18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19459" name="Group 6"/>
          <p:cNvGrpSpPr/>
          <p:nvPr/>
        </p:nvGrpSpPr>
        <p:grpSpPr>
          <a:xfrm>
            <a:off x="742950" y="317500"/>
            <a:ext cx="3370263" cy="5305425"/>
            <a:chOff x="-22" y="0"/>
            <a:chExt cx="3980" cy="6263"/>
          </a:xfrm>
        </p:grpSpPr>
        <p:sp>
          <p:nvSpPr>
            <p:cNvPr id="6" name="Text Box 7"/>
            <p:cNvSpPr txBox="1">
              <a:spLocks noChangeArrowheads="1"/>
            </p:cNvSpPr>
            <p:nvPr/>
          </p:nvSpPr>
          <p:spPr bwMode="auto">
            <a:xfrm>
              <a:off x="-22" y="4798"/>
              <a:ext cx="3980" cy="14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marL="0" marR="0" lvl="0" indent="0" algn="l" defTabSz="1219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735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0030101010101" pitchFamily="49" charset="-122"/>
                  <a:cs typeface="Times New Roman" panose="02020603050405020304" pitchFamily="18" charset="0"/>
                  <a:sym typeface="Arial" panose="020B0604020202020204" pitchFamily="34" charset="0"/>
                </a:rPr>
                <a:t>罗伯特</a:t>
              </a:r>
              <a:r>
                <a:rPr kumimoji="0" lang="en-US" altLang="zh-CN" sz="3735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0030101010101" pitchFamily="49" charset="-122"/>
                  <a:cs typeface="Times New Roman" panose="02020603050405020304" pitchFamily="18" charset="0"/>
                  <a:sym typeface="Arial" panose="020B0604020202020204" pitchFamily="34" charset="0"/>
                </a:rPr>
                <a:t>·</a:t>
              </a:r>
              <a:r>
                <a:rPr kumimoji="0" lang="zh-CN" altLang="en-US" sz="3735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0030101010101" pitchFamily="49" charset="-122"/>
                  <a:cs typeface="Times New Roman" panose="02020603050405020304" pitchFamily="18" charset="0"/>
                  <a:sym typeface="Arial" panose="020B0604020202020204" pitchFamily="34" charset="0"/>
                </a:rPr>
                <a:t>波义耳</a:t>
              </a:r>
              <a:r>
                <a:rPr kumimoji="0" lang="en-US" altLang="zh-CN" sz="3735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0030101010101" pitchFamily="49" charset="-122"/>
                  <a:cs typeface="Times New Roman" panose="02020603050405020304" pitchFamily="18" charset="0"/>
                  <a:sym typeface="Arial" panose="020B0604020202020204" pitchFamily="34" charset="0"/>
                </a:rPr>
                <a:t>Robert Boyle </a:t>
              </a:r>
              <a:endParaRPr kumimoji="0" lang="zh-CN" altLang="en-US" sz="373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  <a:sym typeface="Arial" panose="020B0604020202020204" pitchFamily="34" charset="0"/>
              </a:endParaRPr>
            </a:p>
          </p:txBody>
        </p:sp>
        <p:pic>
          <p:nvPicPr>
            <p:cNvPr id="19478" name="Picture 8" descr="u=3870834385,2878932196&amp;fm=23&amp;gp=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3255" cy="4720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8" name="Group 9"/>
          <p:cNvGrpSpPr/>
          <p:nvPr/>
        </p:nvGrpSpPr>
        <p:grpSpPr>
          <a:xfrm>
            <a:off x="4976813" y="4773613"/>
            <a:ext cx="6327775" cy="1919287"/>
            <a:chOff x="1021" y="0"/>
            <a:chExt cx="7475" cy="2267"/>
          </a:xfrm>
        </p:grpSpPr>
        <p:sp>
          <p:nvSpPr>
            <p:cNvPr id="19474" name="TextBox 14"/>
            <p:cNvSpPr txBox="1"/>
            <p:nvPr/>
          </p:nvSpPr>
          <p:spPr>
            <a:xfrm>
              <a:off x="3370" y="1184"/>
              <a:ext cx="5126" cy="69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Char char="§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5000"/>
                <a:buFont typeface="Wingdings" panose="05000000000000000000" pitchFamily="2" charset="2"/>
                <a:buChar char="Ø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95000"/>
                <a:buFont typeface="Wingdings 2" panose="05020102010507070707" pitchFamily="18" charset="2"/>
                <a:buChar char="¡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90000"/>
                <a:buFont typeface="Wingdings" panose="05000000000000000000" pitchFamily="2" charset="2"/>
                <a:buChar char="Ø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 2" panose="05020102010507070707" pitchFamily="18" charset="2"/>
                <a:buChar char="¡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defTabSz="1217930"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zh-CN" altLang="en-US" b="1">
                  <a:solidFill>
                    <a:srgbClr val="0000FF"/>
                  </a:solidFill>
                  <a:latin typeface="宋体" panose="02010600030101010101" pitchFamily="2" charset="-122"/>
                  <a:cs typeface="Times New Roman" panose="02020603050405020304" pitchFamily="18" charset="0"/>
                  <a:sym typeface="Arial" panose="020B0604020202020204" pitchFamily="34" charset="0"/>
                </a:rPr>
                <a:t>沾上浓盐酸的紫罗兰</a:t>
              </a:r>
              <a:endParaRPr lang="zh-CN" altLang="en-US" b="1">
                <a:solidFill>
                  <a:srgbClr val="0000FF"/>
                </a:solidFill>
                <a:latin typeface="宋体" panose="02010600030101010101" pitchFamily="2" charset="-122"/>
                <a:ea typeface="Times New Roman" panose="02020603050405020304" pitchFamily="18" charset="0"/>
                <a:sym typeface="Arial" panose="020B0604020202020204" pitchFamily="34" charset="0"/>
              </a:endParaRPr>
            </a:p>
          </p:txBody>
        </p:sp>
        <p:pic>
          <p:nvPicPr>
            <p:cNvPr id="19475" name="图片 12" descr="4a77b2af604fb7f27dd92a75副本.jp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21" y="0"/>
              <a:ext cx="2267" cy="2267"/>
            </a:xfrm>
            <a:prstGeom prst="rect">
              <a:avLst/>
            </a:prstGeom>
            <a:noFill/>
            <a:ln w="9525">
              <a:noFill/>
            </a:ln>
            <a:effectLst>
              <a:outerShdw algn="ctr" rotWithShape="0">
                <a:srgbClr val="000000">
                  <a:alpha val="50000"/>
                </a:srgbClr>
              </a:outerShdw>
            </a:effectLst>
          </p:spPr>
        </p:pic>
        <p:sp>
          <p:nvSpPr>
            <p:cNvPr id="19476" name="Oval 24"/>
            <p:cNvSpPr/>
            <p:nvPr/>
          </p:nvSpPr>
          <p:spPr>
            <a:xfrm>
              <a:off x="1021" y="270"/>
              <a:ext cx="1304" cy="1808"/>
            </a:xfrm>
            <a:prstGeom prst="ellipse">
              <a:avLst/>
            </a:prstGeom>
            <a:noFill/>
            <a:ln w="57150" cap="flat" cmpd="sng">
              <a:solidFill>
                <a:srgbClr val="FF3300"/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Char char="§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5000"/>
                <a:buFont typeface="Wingdings" panose="05000000000000000000" pitchFamily="2" charset="2"/>
                <a:buChar char="Ø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95000"/>
                <a:buFont typeface="Wingdings 2" panose="05020102010507070707" pitchFamily="18" charset="2"/>
                <a:buChar char="¡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90000"/>
                <a:buFont typeface="Wingdings" panose="05000000000000000000" pitchFamily="2" charset="2"/>
                <a:buChar char="Ø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 2" panose="05020102010507070707" pitchFamily="18" charset="2"/>
                <a:buChar char="¡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defTabSz="1217930"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2400">
                <a:solidFill>
                  <a:srgbClr val="000000"/>
                </a:solidFill>
                <a:latin typeface="Times New Roman" panose="02020603050405020304" pitchFamily="18" charset="0"/>
                <a:ea typeface="黑体" panose="02010600030101010101" pitchFamily="49" charset="-122"/>
              </a:endParaRPr>
            </a:p>
          </p:txBody>
        </p:sp>
      </p:grpSp>
      <p:grpSp>
        <p:nvGrpSpPr>
          <p:cNvPr id="12" name="Group 13"/>
          <p:cNvGrpSpPr/>
          <p:nvPr/>
        </p:nvGrpSpPr>
        <p:grpSpPr>
          <a:xfrm>
            <a:off x="4271963" y="3465513"/>
            <a:ext cx="1936750" cy="1057275"/>
            <a:chOff x="-587" y="0"/>
            <a:chExt cx="2287" cy="1247"/>
          </a:xfrm>
        </p:grpSpPr>
        <p:sp>
          <p:nvSpPr>
            <p:cNvPr id="19472" name="Text Box 14"/>
            <p:cNvSpPr txBox="1"/>
            <p:nvPr/>
          </p:nvSpPr>
          <p:spPr>
            <a:xfrm>
              <a:off x="-587" y="77"/>
              <a:ext cx="2287" cy="69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Char char="§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5000"/>
                <a:buFont typeface="Wingdings" panose="05000000000000000000" pitchFamily="2" charset="2"/>
                <a:buChar char="Ø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95000"/>
                <a:buFont typeface="Wingdings 2" panose="05020102010507070707" pitchFamily="18" charset="2"/>
                <a:buChar char="¡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90000"/>
                <a:buFont typeface="Wingdings" panose="05000000000000000000" pitchFamily="2" charset="2"/>
                <a:buChar char="Ø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 2" panose="05020102010507070707" pitchFamily="18" charset="2"/>
                <a:buChar char="¡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defTabSz="1217930"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zh-CN" altLang="en-US" b="1">
                  <a:solidFill>
                    <a:srgbClr val="FF0000"/>
                  </a:solidFill>
                  <a:latin typeface="宋体" panose="02010600030101010101" pitchFamily="2" charset="-122"/>
                  <a:cs typeface="Times New Roman" panose="02020603050405020304" pitchFamily="18" charset="0"/>
                </a:rPr>
                <a:t>浓盐酸</a:t>
              </a:r>
              <a:endParaRPr lang="zh-CN" altLang="en-US" b="1">
                <a:solidFill>
                  <a:srgbClr val="FF0000"/>
                </a:solidFill>
                <a:latin typeface="宋体" panose="02010600030101010101" pitchFamily="2" charset="-122"/>
                <a:ea typeface="Times New Roman" panose="02020603050405020304" pitchFamily="18" charset="0"/>
              </a:endParaRPr>
            </a:p>
          </p:txBody>
        </p:sp>
        <p:sp>
          <p:nvSpPr>
            <p:cNvPr id="19473" name="AutoShape 15"/>
            <p:cNvSpPr/>
            <p:nvPr/>
          </p:nvSpPr>
          <p:spPr>
            <a:xfrm>
              <a:off x="1134" y="0"/>
              <a:ext cx="456" cy="1247"/>
            </a:xfrm>
            <a:prstGeom prst="downArrow">
              <a:avLst>
                <a:gd name="adj1" fmla="val 50000"/>
                <a:gd name="adj2" fmla="val 68340"/>
              </a:avLst>
            </a:prstGeom>
            <a:solidFill>
              <a:srgbClr val="006600"/>
            </a:solidFill>
            <a:ln w="9525">
              <a:noFill/>
            </a:ln>
          </p:spPr>
          <p:txBody>
            <a:bodyPr vert="eaVert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Char char="§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5000"/>
                <a:buFont typeface="Wingdings" panose="05000000000000000000" pitchFamily="2" charset="2"/>
                <a:buChar char="Ø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95000"/>
                <a:buFont typeface="Wingdings 2" panose="05020102010507070707" pitchFamily="18" charset="2"/>
                <a:buChar char="¡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90000"/>
                <a:buFont typeface="Wingdings" panose="05000000000000000000" pitchFamily="2" charset="2"/>
                <a:buChar char="Ø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 2" panose="05020102010507070707" pitchFamily="18" charset="2"/>
                <a:buChar char="¡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defTabSz="1217930"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2400">
                <a:solidFill>
                  <a:srgbClr val="000000"/>
                </a:solidFill>
                <a:latin typeface="Times New Roman" panose="02020603050405020304" pitchFamily="18" charset="0"/>
                <a:ea typeface="黑体" panose="02010600030101010101" pitchFamily="49" charset="-122"/>
              </a:endParaRPr>
            </a:p>
          </p:txBody>
        </p:sp>
      </p:grpSp>
      <p:grpSp>
        <p:nvGrpSpPr>
          <p:cNvPr id="15" name="Group 16"/>
          <p:cNvGrpSpPr/>
          <p:nvPr/>
        </p:nvGrpSpPr>
        <p:grpSpPr>
          <a:xfrm>
            <a:off x="6389688" y="2311400"/>
            <a:ext cx="5208587" cy="3198813"/>
            <a:chOff x="0" y="-474"/>
            <a:chExt cx="6150" cy="3778"/>
          </a:xfrm>
        </p:grpSpPr>
        <p:grpSp>
          <p:nvGrpSpPr>
            <p:cNvPr id="19465" name="Group 17"/>
            <p:cNvGrpSpPr/>
            <p:nvPr/>
          </p:nvGrpSpPr>
          <p:grpSpPr>
            <a:xfrm>
              <a:off x="2901" y="-474"/>
              <a:ext cx="3249" cy="3778"/>
              <a:chOff x="68" y="-474"/>
              <a:chExt cx="3248" cy="3780"/>
            </a:xfrm>
          </p:grpSpPr>
          <p:pic>
            <p:nvPicPr>
              <p:cNvPr id="19470" name="Picture 5" descr="1`]J{{Y)N722AQF}]Z}G017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79" y="-474"/>
                <a:ext cx="2225" cy="3120"/>
              </a:xfrm>
              <a:prstGeom prst="rect">
                <a:avLst/>
              </a:prstGeom>
              <a:noFill/>
              <a:ln w="19050" cap="flat" cmpd="sng">
                <a:solidFill>
                  <a:srgbClr val="000000"/>
                </a:solidFill>
                <a:prstDash val="solid"/>
                <a:miter/>
                <a:headEnd type="none" w="med" len="med"/>
                <a:tailEnd type="none" w="med" len="med"/>
              </a:ln>
            </p:spPr>
          </p:pic>
          <p:sp>
            <p:nvSpPr>
              <p:cNvPr id="22" name="Text Box 11"/>
              <p:cNvSpPr txBox="1">
                <a:spLocks noChangeArrowheads="1"/>
              </p:cNvSpPr>
              <p:nvPr/>
            </p:nvSpPr>
            <p:spPr bwMode="auto">
              <a:xfrm>
                <a:off x="70" y="2616"/>
                <a:ext cx="3246" cy="6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</a:defRPr>
                </a:lvl9pPr>
              </a:lstStyle>
              <a:p>
                <a:pPr marL="0" marR="0" lvl="0" indent="0" algn="ctr" defTabSz="12192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32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黑体" panose="02010600030101010101" pitchFamily="49" charset="-122"/>
                    <a:cs typeface="Times New Roman" panose="02020603050405020304" pitchFamily="18" charset="0"/>
                    <a:sym typeface="Arial" panose="020B0604020202020204" pitchFamily="34" charset="0"/>
                  </a:rPr>
                  <a:t>酸碱指示剂</a:t>
                </a:r>
              </a:p>
            </p:txBody>
          </p:sp>
        </p:grpSp>
        <p:grpSp>
          <p:nvGrpSpPr>
            <p:cNvPr id="19466" name="Group 20"/>
            <p:cNvGrpSpPr/>
            <p:nvPr/>
          </p:nvGrpSpPr>
          <p:grpSpPr>
            <a:xfrm>
              <a:off x="0" y="495"/>
              <a:ext cx="3324" cy="1838"/>
              <a:chOff x="0" y="-113"/>
              <a:chExt cx="3324" cy="1839"/>
            </a:xfrm>
          </p:grpSpPr>
          <p:sp>
            <p:nvSpPr>
              <p:cNvPr id="18" name="AutoShape 21"/>
              <p:cNvSpPr>
                <a:spLocks noChangeArrowheads="1"/>
              </p:cNvSpPr>
              <p:nvPr/>
            </p:nvSpPr>
            <p:spPr bwMode="auto">
              <a:xfrm>
                <a:off x="0" y="589"/>
                <a:ext cx="3321" cy="495"/>
              </a:xfrm>
              <a:prstGeom prst="rightArrow">
                <a:avLst>
                  <a:gd name="adj1" fmla="val 50000"/>
                  <a:gd name="adj2" fmla="val 167478"/>
                </a:avLst>
              </a:prstGeom>
              <a:solidFill>
                <a:srgbClr val="0066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0030101010101" pitchFamily="49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19" name="Text Box 22"/>
              <p:cNvSpPr txBox="1">
                <a:spLocks noChangeArrowheads="1"/>
              </p:cNvSpPr>
              <p:nvPr/>
            </p:nvSpPr>
            <p:spPr bwMode="auto">
              <a:xfrm>
                <a:off x="620" y="-113"/>
                <a:ext cx="1411" cy="7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</a:defRPr>
                </a:lvl9pPr>
              </a:lstStyle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3735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黑体" panose="02010600030101010101" pitchFamily="49" charset="-122"/>
                    <a:cs typeface="Times New Roman" panose="02020603050405020304" pitchFamily="18" charset="0"/>
                    <a:sym typeface="Arial" panose="020B0604020202020204" pitchFamily="34" charset="0"/>
                  </a:rPr>
                  <a:t>启发</a:t>
                </a:r>
              </a:p>
            </p:txBody>
          </p:sp>
          <p:sp>
            <p:nvSpPr>
              <p:cNvPr id="20" name="Text Box 23"/>
              <p:cNvSpPr txBox="1">
                <a:spLocks noChangeArrowheads="1"/>
              </p:cNvSpPr>
              <p:nvPr/>
            </p:nvSpPr>
            <p:spPr bwMode="auto">
              <a:xfrm>
                <a:off x="641" y="938"/>
                <a:ext cx="1530" cy="7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</a:defRPr>
                </a:lvl9pPr>
              </a:lstStyle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3735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黑体" panose="02010600030101010101" pitchFamily="49" charset="-122"/>
                    <a:cs typeface="Times New Roman" panose="02020603050405020304" pitchFamily="18" charset="0"/>
                    <a:sym typeface="Arial" panose="020B0604020202020204" pitchFamily="34" charset="0"/>
                  </a:rPr>
                  <a:t>制备</a:t>
                </a:r>
              </a:p>
            </p:txBody>
          </p:sp>
        </p:grpSp>
      </p:grpSp>
      <p:sp>
        <p:nvSpPr>
          <p:cNvPr id="23" name="Text Box 24"/>
          <p:cNvSpPr txBox="1">
            <a:spLocks noChangeArrowheads="1"/>
          </p:cNvSpPr>
          <p:nvPr/>
        </p:nvSpPr>
        <p:spPr bwMode="auto">
          <a:xfrm>
            <a:off x="3330575" y="165100"/>
            <a:ext cx="5183188" cy="696913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735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酸碱指示剂的来历</a:t>
            </a:r>
          </a:p>
        </p:txBody>
      </p:sp>
      <p:sp>
        <p:nvSpPr>
          <p:cNvPr id="19464" name="文本框 22"/>
          <p:cNvSpPr txBox="1"/>
          <p:nvPr/>
        </p:nvSpPr>
        <p:spPr>
          <a:xfrm>
            <a:off x="10861675" y="0"/>
            <a:ext cx="1066800" cy="7699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pitchFamily="18" charset="2"/>
              <a:buChar char="¡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ClrTx/>
              <a:buFontTx/>
              <a:buNone/>
            </a:pPr>
            <a:r>
              <a:rPr lang="en-US" altLang="zh-CN" sz="4400" b="1">
                <a:latin typeface="宋体" panose="02010600030101010101" pitchFamily="2" charset="-122"/>
              </a:rPr>
              <a:t>P51</a:t>
            </a:r>
            <a:endParaRPr lang="zh-CN" altLang="en-US" sz="4400" b="1">
              <a:latin typeface="宋体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8"/>
          <p:cNvSpPr txBox="1"/>
          <p:nvPr/>
        </p:nvSpPr>
        <p:spPr>
          <a:xfrm>
            <a:off x="457200" y="452438"/>
            <a:ext cx="5159375" cy="749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R="0" defTabSz="1219200" eaLnBrk="1" hangingPunct="1">
              <a:buClrTx/>
              <a:buSzTx/>
              <a:buFontTx/>
              <a:buNone/>
              <a:defRPr/>
            </a:pPr>
            <a:r>
              <a:rPr kumimoji="0" lang="en-US" altLang="zh-CN" sz="4265" b="1" kern="100" cap="none" spc="0" normalizeH="0" baseline="0" noProof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2</a:t>
            </a:r>
            <a:r>
              <a:rPr kumimoji="0" lang="zh-CN" altLang="en-US" sz="4265" b="1" kern="100" cap="none" spc="0" normalizeH="0" baseline="0" noProof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、</a:t>
            </a:r>
            <a:r>
              <a:rPr kumimoji="0" lang="zh-CN" altLang="en-US" sz="4265" b="1" kern="100" cap="none" spc="0" normalizeH="0" baseline="0" noProof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  <a:sym typeface="+mn-ea"/>
                <a:hlinkClick r:id="rId2" action="ppaction://hlinkfile"/>
              </a:rPr>
              <a:t>自制酸碱指示剂</a:t>
            </a:r>
            <a:endParaRPr kumimoji="0" lang="zh-CN" altLang="en-US" sz="4265" b="1" kern="100" cap="none" spc="0" normalizeH="0" baseline="0" noProof="0">
              <a:solidFill>
                <a:srgbClr val="0000FF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  <a:sym typeface="+mn-ea"/>
            </a:endParaRPr>
          </a:p>
        </p:txBody>
      </p:sp>
      <p:pic>
        <p:nvPicPr>
          <p:cNvPr id="2048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963" y="1797050"/>
            <a:ext cx="3457575" cy="3552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484" name="图片 9"/>
          <p:cNvPicPr>
            <a:picLocks noChangeAspect="1"/>
          </p:cNvPicPr>
          <p:nvPr/>
        </p:nvPicPr>
        <p:blipFill>
          <a:blip r:embed="rId4"/>
          <a:srcRect l="7709" t="23549" r="6105" b="9033"/>
          <a:stretch>
            <a:fillRect/>
          </a:stretch>
        </p:blipFill>
        <p:spPr>
          <a:xfrm>
            <a:off x="7727950" y="608013"/>
            <a:ext cx="4176713" cy="27844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485" name="Picture 2"/>
          <p:cNvPicPr>
            <a:picLocks noChangeAspect="1"/>
          </p:cNvPicPr>
          <p:nvPr/>
        </p:nvPicPr>
        <p:blipFill>
          <a:blip r:embed="rId5">
            <a:lum contrast="6000"/>
          </a:blip>
          <a:srcRect l="25878" t="5258" r="11877" b="23706"/>
          <a:stretch>
            <a:fillRect/>
          </a:stretch>
        </p:blipFill>
        <p:spPr>
          <a:xfrm>
            <a:off x="4943475" y="1700530"/>
            <a:ext cx="2784475" cy="273621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486" name="图片 11"/>
          <p:cNvPicPr>
            <a:picLocks noChangeAspect="1"/>
          </p:cNvPicPr>
          <p:nvPr/>
        </p:nvPicPr>
        <p:blipFill>
          <a:blip r:embed="rId6"/>
          <a:srcRect t="7832" b="8769"/>
          <a:stretch>
            <a:fillRect/>
          </a:stretch>
        </p:blipFill>
        <p:spPr>
          <a:xfrm>
            <a:off x="7980363" y="3532188"/>
            <a:ext cx="3924300" cy="29162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487" name="文本框 22"/>
          <p:cNvSpPr txBox="1"/>
          <p:nvPr/>
        </p:nvSpPr>
        <p:spPr>
          <a:xfrm>
            <a:off x="10861675" y="0"/>
            <a:ext cx="1066800" cy="7699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pitchFamily="18" charset="2"/>
              <a:buChar char="¡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ClrTx/>
              <a:buFontTx/>
              <a:buNone/>
            </a:pPr>
            <a:r>
              <a:rPr lang="en-US" altLang="zh-CN" sz="4400" b="1">
                <a:latin typeface="宋体" panose="02010600030101010101" pitchFamily="2" charset="-122"/>
              </a:rPr>
              <a:t>P51</a:t>
            </a:r>
            <a:endParaRPr lang="zh-CN" altLang="en-US" sz="4400" b="1">
              <a:latin typeface="宋体" panose="02010600030101010101" pitchFamily="2" charset="-122"/>
            </a:endParaRPr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063" y="981075"/>
            <a:ext cx="10985500" cy="15176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763" y="2565400"/>
            <a:ext cx="8858250" cy="280828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矩形 4"/>
          <p:cNvSpPr/>
          <p:nvPr/>
        </p:nvSpPr>
        <p:spPr>
          <a:xfrm>
            <a:off x="5951538" y="1622425"/>
            <a:ext cx="3481387" cy="584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pitchFamily="18" charset="2"/>
              <a:buChar char="¡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ClrTx/>
              <a:buFontTx/>
              <a:buNone/>
            </a:pPr>
            <a:r>
              <a:rPr lang="zh-CN" altLang="zh-CN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0030101010101" pitchFamily="49" charset="-122"/>
              </a:rPr>
              <a:t>使色素更好地溶解</a:t>
            </a:r>
            <a:endParaRPr lang="zh-CN" altLang="en-US">
              <a:solidFill>
                <a:srgbClr val="FF0000"/>
              </a:solidFill>
              <a:latin typeface="Times New Roman" panose="02020603050405020304" pitchFamily="18" charset="0"/>
              <a:ea typeface="黑体" panose="02010600030101010101" pitchFamily="49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19063" y="260350"/>
            <a:ext cx="1873250" cy="7699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R="0" defTabSz="914400">
              <a:buClrTx/>
              <a:buSzTx/>
              <a:buFontTx/>
              <a:buNone/>
              <a:defRPr/>
            </a:pPr>
            <a:r>
              <a:rPr kumimoji="0" lang="zh-CN" altLang="en-US" sz="4400" b="1" kern="1200" cap="none" spc="0" normalizeH="0" baseline="0" noProof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探究：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088" y="476250"/>
            <a:ext cx="2449512" cy="8842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888" y="1268413"/>
            <a:ext cx="10418762" cy="3298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文本框 4"/>
          <p:cNvSpPr txBox="1"/>
          <p:nvPr/>
        </p:nvSpPr>
        <p:spPr>
          <a:xfrm>
            <a:off x="2349500" y="2871788"/>
            <a:ext cx="1366838" cy="5857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pitchFamily="18" charset="2"/>
              <a:buChar char="¡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ClrTx/>
              <a:buFontTx/>
              <a:buNone/>
            </a:pPr>
            <a:r>
              <a:rPr lang="zh-CN" altLang="en-US">
                <a:solidFill>
                  <a:srgbClr val="7030A0"/>
                </a:solidFill>
              </a:rPr>
              <a:t>紫色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2351088" y="3832225"/>
            <a:ext cx="1368425" cy="584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pitchFamily="18" charset="2"/>
              <a:buChar char="¡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ClrTx/>
              <a:buFontTx/>
              <a:buNone/>
            </a:pPr>
            <a:r>
              <a:rPr lang="zh-CN" altLang="en-US">
                <a:solidFill>
                  <a:srgbClr val="7030A0"/>
                </a:solidFill>
              </a:rPr>
              <a:t>紫色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2351088" y="3352800"/>
            <a:ext cx="1368425" cy="584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pitchFamily="18" charset="2"/>
              <a:buChar char="¡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ClrTx/>
              <a:buFontTx/>
              <a:buNone/>
            </a:pPr>
            <a:r>
              <a:rPr lang="zh-CN" altLang="en-US">
                <a:solidFill>
                  <a:srgbClr val="FF0000"/>
                </a:solidFill>
              </a:rPr>
              <a:t>红色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4462463" y="2900363"/>
            <a:ext cx="1368425" cy="5857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pitchFamily="18" charset="2"/>
              <a:buChar char="¡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ClrTx/>
              <a:buFontTx/>
              <a:buNone/>
            </a:pPr>
            <a:r>
              <a:rPr lang="zh-CN" altLang="en-US">
                <a:solidFill>
                  <a:srgbClr val="FF0000"/>
                </a:solidFill>
              </a:rPr>
              <a:t>红色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4462463" y="3367088"/>
            <a:ext cx="1368425" cy="584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pitchFamily="18" charset="2"/>
              <a:buChar char="¡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ClrTx/>
              <a:buFontTx/>
              <a:buNone/>
            </a:pPr>
            <a:r>
              <a:rPr lang="zh-CN" altLang="en-US">
                <a:solidFill>
                  <a:srgbClr val="FF0000"/>
                </a:solidFill>
              </a:rPr>
              <a:t>红色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4462463" y="3840163"/>
            <a:ext cx="1368425" cy="5857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pitchFamily="18" charset="2"/>
              <a:buChar char="¡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ClrTx/>
              <a:buFontTx/>
              <a:buNone/>
            </a:pPr>
            <a:r>
              <a:rPr lang="zh-CN" altLang="en-US">
                <a:solidFill>
                  <a:srgbClr val="FF0000"/>
                </a:solidFill>
              </a:rPr>
              <a:t>红色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7753350" y="2870200"/>
            <a:ext cx="1366838" cy="584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pitchFamily="18" charset="2"/>
              <a:buChar char="¡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ClrTx/>
              <a:buFontTx/>
              <a:buNone/>
            </a:pPr>
            <a:r>
              <a:rPr lang="zh-CN" altLang="en-US">
                <a:solidFill>
                  <a:srgbClr val="FF0000"/>
                </a:solidFill>
              </a:rPr>
              <a:t>红色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7753350" y="3335338"/>
            <a:ext cx="1366838" cy="5857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pitchFamily="18" charset="2"/>
              <a:buChar char="¡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ClrTx/>
              <a:buFontTx/>
              <a:buNone/>
            </a:pPr>
            <a:r>
              <a:rPr lang="zh-CN" altLang="en-US">
                <a:solidFill>
                  <a:srgbClr val="FF0000"/>
                </a:solidFill>
              </a:rPr>
              <a:t>红色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7753350" y="3810000"/>
            <a:ext cx="1366838" cy="584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pitchFamily="18" charset="2"/>
              <a:buChar char="¡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ClrTx/>
              <a:buFontTx/>
              <a:buNone/>
            </a:pPr>
            <a:r>
              <a:rPr lang="zh-CN" altLang="en-US">
                <a:solidFill>
                  <a:srgbClr val="FF0000"/>
                </a:solidFill>
              </a:rPr>
              <a:t>红色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6099175" y="2889250"/>
            <a:ext cx="1368425" cy="584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pitchFamily="18" charset="2"/>
              <a:buChar char="¡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ClrTx/>
              <a:buFontTx/>
              <a:buNone/>
            </a:pPr>
            <a:r>
              <a:rPr lang="zh-CN" altLang="en-US">
                <a:solidFill>
                  <a:srgbClr val="00B050"/>
                </a:solidFill>
              </a:rPr>
              <a:t>绿色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6076950" y="3368675"/>
            <a:ext cx="1779588" cy="5857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pitchFamily="18" charset="2"/>
              <a:buChar char="¡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ClrTx/>
              <a:buFontTx/>
              <a:buNone/>
            </a:pPr>
            <a:r>
              <a:rPr lang="zh-CN" altLang="en-US">
                <a:solidFill>
                  <a:srgbClr val="92D050"/>
                </a:solidFill>
              </a:rPr>
              <a:t>草绿色</a:t>
            </a:r>
          </a:p>
        </p:txBody>
      </p:sp>
      <p:sp>
        <p:nvSpPr>
          <p:cNvPr id="16" name="矩形 15"/>
          <p:cNvSpPr/>
          <p:nvPr/>
        </p:nvSpPr>
        <p:spPr>
          <a:xfrm>
            <a:off x="9340850" y="3349625"/>
            <a:ext cx="1416050" cy="584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pitchFamily="18" charset="2"/>
              <a:buChar char="¡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ClrTx/>
              <a:buFontTx/>
              <a:buNone/>
            </a:pPr>
            <a:r>
              <a:rPr lang="zh-CN" altLang="en-US">
                <a:solidFill>
                  <a:srgbClr val="92D050"/>
                </a:solidFill>
              </a:rPr>
              <a:t>草绿色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6116638" y="3829050"/>
            <a:ext cx="1366838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R="0" defTabSz="914400">
              <a:buClrTx/>
              <a:buSzTx/>
              <a:buFontTx/>
              <a:buNone/>
              <a:defRPr/>
            </a:pPr>
            <a:r>
              <a:rPr kumimoji="0" lang="zh-CN" altLang="en-US" sz="3200" kern="1200" cap="none" spc="0" normalizeH="0" baseline="0" noProof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蓝色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9388475" y="3841750"/>
            <a:ext cx="1368425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R="0" defTabSz="914400">
              <a:buClrTx/>
              <a:buSzTx/>
              <a:buFontTx/>
              <a:buNone/>
              <a:defRPr/>
            </a:pPr>
            <a:r>
              <a:rPr kumimoji="0" lang="zh-CN" altLang="en-US" sz="3200" kern="1200" cap="none" spc="0" normalizeH="0" baseline="0" noProof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蓝色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9361488" y="2889250"/>
            <a:ext cx="1368425" cy="584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pitchFamily="18" charset="2"/>
              <a:buChar char="¡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ClrTx/>
              <a:buFontTx/>
              <a:buNone/>
            </a:pPr>
            <a:r>
              <a:rPr lang="zh-CN" altLang="en-US">
                <a:solidFill>
                  <a:srgbClr val="FFFF00"/>
                </a:solidFill>
              </a:rPr>
              <a:t>黄色</a:t>
            </a: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263" y="4591050"/>
            <a:ext cx="11017250" cy="15176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525" y="908050"/>
            <a:ext cx="11120438" cy="15192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000" y="2246313"/>
            <a:ext cx="10585450" cy="20828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3525" y="4508500"/>
            <a:ext cx="10985500" cy="15192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矩形 4"/>
          <p:cNvSpPr/>
          <p:nvPr/>
        </p:nvSpPr>
        <p:spPr>
          <a:xfrm>
            <a:off x="2665413" y="4635500"/>
            <a:ext cx="595312" cy="58578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pitchFamily="18" charset="2"/>
              <a:buChar char="¡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ClrTx/>
              <a:buFontTx/>
              <a:buNone/>
            </a:pPr>
            <a:r>
              <a:rPr lang="zh-CN" altLang="zh-CN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0030101010101" pitchFamily="49" charset="-122"/>
              </a:rPr>
              <a:t>能</a:t>
            </a:r>
            <a:endParaRPr lang="zh-CN" altLang="en-US">
              <a:solidFill>
                <a:srgbClr val="FF0000"/>
              </a:solidFill>
              <a:latin typeface="Times New Roman" panose="02020603050405020304" pitchFamily="18" charset="0"/>
              <a:ea typeface="黑体" panose="0201060003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7129463" y="5219700"/>
            <a:ext cx="1420812" cy="58578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pitchFamily="18" charset="2"/>
              <a:buChar char="¡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ClrTx/>
              <a:buFontTx/>
              <a:buNone/>
            </a:pPr>
            <a:r>
              <a:rPr lang="zh-CN" altLang="zh-CN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0030101010101" pitchFamily="49" charset="-122"/>
              </a:rPr>
              <a:t>作对照</a:t>
            </a:r>
            <a:endParaRPr lang="zh-CN" altLang="en-US">
              <a:solidFill>
                <a:srgbClr val="FF0000"/>
              </a:solidFill>
              <a:latin typeface="Times New Roman" panose="02020603050405020304" pitchFamily="18" charset="0"/>
              <a:ea typeface="黑体" panose="02010600030101010101" pitchFamily="49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57794" y="265162"/>
            <a:ext cx="2432801" cy="769441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R="0" defTabSz="609600" eaLnBrk="1" fontAlgn="auto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kern="1200" cap="none" spc="0" normalizeH="0" baseline="0" noProof="0">
                <a:solidFill>
                  <a:prstClr val="black"/>
                </a:solidFill>
                <a:latin typeface="Arial" panose="020B0604020202020204" pitchFamily="34" charset="0"/>
                <a:ea typeface="思源黑体 CN Medium" panose="020B0600000000000000" pitchFamily="34" charset="-122"/>
                <a:cs typeface="+mn-ea"/>
                <a:sym typeface="Arial" panose="020B0604020202020204" pitchFamily="34" charset="0"/>
              </a:rPr>
              <a:t>随堂练习</a:t>
            </a:r>
          </a:p>
        </p:txBody>
      </p:sp>
      <p:sp>
        <p:nvSpPr>
          <p:cNvPr id="9" name="椭圆 8"/>
          <p:cNvSpPr/>
          <p:nvPr/>
        </p:nvSpPr>
        <p:spPr>
          <a:xfrm>
            <a:off x="1919288" y="1925638"/>
            <a:ext cx="10009187" cy="2646362"/>
          </a:xfrm>
          <a:prstGeom prst="ellipse">
            <a:avLst/>
          </a:prstGeom>
          <a:noFill/>
          <a:ln w="9525" cap="flat" cmpd="sng">
            <a:solidFill>
              <a:schemeClr val="tx2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pitchFamily="18" charset="2"/>
              <a:buChar char="¡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ClrTx/>
              <a:buFontTx/>
              <a:buNone/>
            </a:pPr>
            <a:endParaRPr lang="zh-CN" altLang="en-US" sz="20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/>
          <p:nvPr/>
        </p:nvSpPr>
        <p:spPr>
          <a:xfrm>
            <a:off x="2711450" y="269875"/>
            <a:ext cx="6362700" cy="646113"/>
          </a:xfrm>
          <a:prstGeom prst="rect">
            <a:avLst/>
          </a:prstGeom>
          <a:noFill/>
          <a:ln w="9525">
            <a:noFill/>
          </a:ln>
        </p:spPr>
        <p:txBody>
          <a:bodyPr anchor="ctr" anchorCtr="0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pitchFamily="18" charset="2"/>
              <a:buChar char="¡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ClrTx/>
              <a:buFontTx/>
              <a:buNone/>
            </a:pPr>
            <a:r>
              <a:rPr lang="zh-CN" altLang="en-US" sz="3600">
                <a:latin typeface="宋体" panose="02010600030101010101" pitchFamily="2" charset="-122"/>
                <a:hlinkClick r:id="rId2" action="ppaction://hlinkfile"/>
              </a:rPr>
              <a:t>浓硫酸和浓盐酸的物理性质</a:t>
            </a:r>
            <a:endParaRPr lang="zh-CN" altLang="en-US" sz="5400">
              <a:latin typeface="宋体" panose="02010600030101010101" pitchFamily="2" charset="-122"/>
              <a:ea typeface="Times New Roman" panose="02020603050405020304" pitchFamily="18" charset="0"/>
            </a:endParaRPr>
          </a:p>
        </p:txBody>
      </p:sp>
      <p:sp>
        <p:nvSpPr>
          <p:cNvPr id="158762" name="Text Box 42"/>
          <p:cNvSpPr txBox="1"/>
          <p:nvPr/>
        </p:nvSpPr>
        <p:spPr>
          <a:xfrm>
            <a:off x="-1587" y="1698625"/>
            <a:ext cx="8902700" cy="6477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pitchFamily="18" charset="2"/>
              <a:buChar char="¡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zh-CN" sz="3600">
                <a:latin typeface="宋体" panose="02010600030101010101" pitchFamily="2" charset="-122"/>
              </a:rPr>
              <a:t>(1)</a:t>
            </a:r>
            <a:r>
              <a:rPr lang="zh-CN" altLang="en-US" sz="3600">
                <a:latin typeface="宋体" panose="02010600030101010101" pitchFamily="2" charset="-122"/>
              </a:rPr>
              <a:t>观察浓硫酸和浓盐酸的状态、颜色</a:t>
            </a:r>
            <a:endParaRPr lang="en-US" altLang="zh-CN" sz="3600">
              <a:latin typeface="宋体" panose="02010600030101010101" pitchFamily="2" charset="-122"/>
            </a:endParaRPr>
          </a:p>
        </p:txBody>
      </p:sp>
      <p:pic>
        <p:nvPicPr>
          <p:cNvPr id="158763" name="Picture 43"/>
          <p:cNvPicPr>
            <a:picLocks noChangeAspect="1"/>
          </p:cNvPicPr>
          <p:nvPr/>
        </p:nvPicPr>
        <p:blipFill>
          <a:blip r:embed="rId3"/>
          <a:srcRect b="14417"/>
          <a:stretch>
            <a:fillRect/>
          </a:stretch>
        </p:blipFill>
        <p:spPr>
          <a:xfrm>
            <a:off x="8975725" y="1628775"/>
            <a:ext cx="2959100" cy="32607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58764" name="Rectangle 44"/>
          <p:cNvSpPr/>
          <p:nvPr/>
        </p:nvSpPr>
        <p:spPr>
          <a:xfrm>
            <a:off x="192088" y="4724400"/>
            <a:ext cx="6165850" cy="6477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pitchFamily="18" charset="2"/>
              <a:buChar char="¡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ClrTx/>
              <a:buFontTx/>
              <a:buNone/>
            </a:pPr>
            <a:r>
              <a:rPr lang="zh-CN" altLang="en-US" sz="3600">
                <a:solidFill>
                  <a:srgbClr val="0000FF"/>
                </a:solidFill>
                <a:latin typeface="宋体" panose="02010600030101010101" pitchFamily="2" charset="-122"/>
              </a:rPr>
              <a:t>注意：闻气体的方法</a:t>
            </a:r>
            <a:endParaRPr lang="zh-CN" altLang="en-US" sz="3600">
              <a:solidFill>
                <a:srgbClr val="0000FF"/>
              </a:solidFill>
              <a:latin typeface="宋体" panose="02010600030101010101" pitchFamily="2" charset="-122"/>
              <a:ea typeface="Times New Roman" panose="02020603050405020304" pitchFamily="18" charset="0"/>
            </a:endParaRPr>
          </a:p>
        </p:txBody>
      </p:sp>
      <p:sp>
        <p:nvSpPr>
          <p:cNvPr id="7" name="Rectangle 2"/>
          <p:cNvSpPr/>
          <p:nvPr/>
        </p:nvSpPr>
        <p:spPr>
          <a:xfrm>
            <a:off x="192088" y="207963"/>
            <a:ext cx="2379662" cy="708025"/>
          </a:xfrm>
          <a:prstGeom prst="rect">
            <a:avLst/>
          </a:prstGeom>
          <a:noFill/>
          <a:ln w="9525">
            <a:noFill/>
          </a:ln>
        </p:spPr>
        <p:txBody>
          <a:bodyPr anchor="ctr" anchorCtr="0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pitchFamily="18" charset="2"/>
              <a:buChar char="¡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ClrTx/>
              <a:buFontTx/>
              <a:buNone/>
            </a:pPr>
            <a:r>
              <a:rPr lang="zh-CN" altLang="en-US" sz="4000">
                <a:latin typeface="宋体" panose="02010600030101010101" pitchFamily="2" charset="-122"/>
              </a:rPr>
              <a:t>实验</a:t>
            </a:r>
            <a:r>
              <a:rPr lang="en-US" altLang="zh-CN" sz="4000">
                <a:latin typeface="宋体" panose="02010600030101010101" pitchFamily="2" charset="-122"/>
              </a:rPr>
              <a:t>10-2</a:t>
            </a:r>
            <a:endParaRPr lang="zh-CN" altLang="en-US" sz="6000">
              <a:latin typeface="宋体" panose="02010600030101010101" pitchFamily="2" charset="-122"/>
              <a:ea typeface="Times New Roman" panose="02020603050405020304" pitchFamily="18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0" y="2393950"/>
            <a:ext cx="9144000" cy="646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pitchFamily="18" charset="2"/>
              <a:buChar char="¡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zh-CN" sz="3600">
                <a:solidFill>
                  <a:srgbClr val="000000"/>
                </a:solidFill>
                <a:latin typeface="宋体" panose="02010600030101010101" pitchFamily="2" charset="-122"/>
              </a:rPr>
              <a:t>(2)</a:t>
            </a:r>
            <a:r>
              <a:rPr lang="zh-CN" altLang="en-US" sz="3600">
                <a:solidFill>
                  <a:srgbClr val="000000"/>
                </a:solidFill>
                <a:latin typeface="宋体" panose="02010600030101010101" pitchFamily="2" charset="-122"/>
              </a:rPr>
              <a:t>打开瓶塞，观察发生的现象；并闻气味。</a:t>
            </a:r>
          </a:p>
        </p:txBody>
      </p:sp>
      <p:sp>
        <p:nvSpPr>
          <p:cNvPr id="24584" name="文本框 4"/>
          <p:cNvSpPr txBox="1"/>
          <p:nvPr/>
        </p:nvSpPr>
        <p:spPr>
          <a:xfrm>
            <a:off x="11125200" y="0"/>
            <a:ext cx="1066800" cy="7699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pitchFamily="18" charset="2"/>
              <a:buChar char="¡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ClrTx/>
              <a:buFontTx/>
              <a:buNone/>
            </a:pPr>
            <a:r>
              <a:rPr lang="en-US" altLang="zh-CN" sz="4400" b="1">
                <a:latin typeface="宋体" panose="02010600030101010101" pitchFamily="2" charset="-122"/>
              </a:rPr>
              <a:t>P52</a:t>
            </a:r>
            <a:endParaRPr lang="zh-CN" altLang="en-US" sz="4400" b="1">
              <a:latin typeface="宋体" panose="02010600030101010101" pitchFamily="2" charset="-122"/>
            </a:endParaRPr>
          </a:p>
        </p:txBody>
      </p:sp>
      <p:sp>
        <p:nvSpPr>
          <p:cNvPr id="9" name="Rectangle 44"/>
          <p:cNvSpPr/>
          <p:nvPr/>
        </p:nvSpPr>
        <p:spPr>
          <a:xfrm>
            <a:off x="4449763" y="4724400"/>
            <a:ext cx="6165850" cy="6477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pitchFamily="18" charset="2"/>
              <a:buChar char="¡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3600">
                <a:solidFill>
                  <a:srgbClr val="0000FF"/>
                </a:solidFill>
                <a:latin typeface="宋体" panose="02010600030101010101" pitchFamily="2" charset="-122"/>
              </a:rPr>
              <a:t>--</a:t>
            </a:r>
            <a:r>
              <a:rPr lang="zh-CN" altLang="en-US" sz="3600">
                <a:solidFill>
                  <a:srgbClr val="0000FF"/>
                </a:solidFill>
                <a:latin typeface="宋体" panose="02010600030101010101" pitchFamily="2" charset="-122"/>
              </a:rPr>
              <a:t>扇闻法</a:t>
            </a:r>
            <a:endParaRPr lang="zh-CN" altLang="en-US" sz="3600">
              <a:solidFill>
                <a:srgbClr val="0000FF"/>
              </a:solidFill>
              <a:latin typeface="宋体" panose="02010600030101010101" pitchFamily="2" charset="-122"/>
              <a:ea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58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87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87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587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587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500"/>
                                        <p:tgtEl>
                                          <p:spTgt spid="1587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8722" grpId="0"/>
      <p:bldP spid="158762" grpId="0"/>
      <p:bldP spid="158764" grpId="0"/>
      <p:bldP spid="7" grpId="0"/>
      <p:bldP spid="2" grpId="0"/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/>
          <p:nvPr/>
        </p:nvSpPr>
        <p:spPr>
          <a:xfrm>
            <a:off x="209550" y="230188"/>
            <a:ext cx="7613650" cy="6477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pitchFamily="18" charset="2"/>
              <a:buChar char="¡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ClrTx/>
              <a:buFontTx/>
              <a:buNone/>
            </a:pPr>
            <a:r>
              <a:rPr lang="zh-CN" altLang="en-US" sz="3600" b="1">
                <a:latin typeface="宋体" panose="02010600030101010101" pitchFamily="2" charset="-122"/>
              </a:rPr>
              <a:t>探究一：浓盐酸和浓硫酸的物理性质</a:t>
            </a:r>
            <a:endParaRPr lang="zh-CN" altLang="en-US" sz="3600" b="1">
              <a:latin typeface="宋体" panose="02010600030101010101" pitchFamily="2" charset="-122"/>
              <a:ea typeface="Times New Roman" panose="02020603050405020304" pitchFamily="18" charset="0"/>
            </a:endParaRPr>
          </a:p>
        </p:txBody>
      </p:sp>
      <p:graphicFrame>
        <p:nvGraphicFramePr>
          <p:cNvPr id="117840" name="Group 80"/>
          <p:cNvGraphicFramePr>
            <a:graphicFrameLocks noGrp="1"/>
          </p:cNvGraphicFramePr>
          <p:nvPr/>
        </p:nvGraphicFramePr>
        <p:xfrm>
          <a:off x="379413" y="2717800"/>
          <a:ext cx="11520487" cy="3684588"/>
        </p:xfrm>
        <a:graphic>
          <a:graphicData uri="http://schemas.openxmlformats.org/drawingml/2006/table">
            <a:tbl>
              <a:tblPr/>
              <a:tblGrid>
                <a:gridCol w="3148457"/>
                <a:gridCol w="2933788"/>
                <a:gridCol w="5438242"/>
              </a:tblGrid>
              <a:tr h="5877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8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5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endParaRPr kumimoji="0" lang="zh-CN" altLang="zh-CN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1445" marR="91445" marT="45743" marB="4574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8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5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endParaRPr kumimoji="0" lang="zh-CN" altLang="en-US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1445" marR="91445" marT="45743" marB="4574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8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5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endParaRPr kumimoji="0" lang="zh-CN" altLang="en-US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1445" marR="91445" marT="45743" marB="4574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</a:tr>
              <a:tr h="5877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8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5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颜色、状态</a:t>
                      </a:r>
                    </a:p>
                  </a:txBody>
                  <a:tcPr marL="91445" marR="91445" marT="45743" marB="45743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8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5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endParaRPr kumimoji="0" lang="zh-CN" altLang="zh-CN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1445" marR="91445" marT="45743" marB="4574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8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5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endParaRPr kumimoji="0" lang="zh-CN" altLang="zh-CN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1445" marR="91445" marT="45743" marB="4574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</a:tr>
              <a:tr h="67372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CC"/>
                        </a:buClr>
                        <a:buSzTx/>
                        <a:buFont typeface="Wingdings" panose="05000000000000000000" pitchFamily="2" charset="2"/>
                        <a:buNone/>
                        <a:defRPr/>
                      </a:pPr>
                      <a:r>
                        <a:rPr kumimoji="0" lang="zh-CN" altLang="en-US" sz="32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打开瓶口的现象</a:t>
                      </a:r>
                    </a:p>
                  </a:txBody>
                  <a:tcPr marL="91445" marR="91445" marT="45743" marB="45743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endParaRPr kumimoji="0" lang="zh-CN" altLang="zh-CN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1445" marR="91445" marT="45743" marB="4574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endParaRPr kumimoji="0" lang="zh-CN" altLang="zh-CN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1445" marR="91445" marT="45743" marB="4574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</a:tr>
              <a:tr h="5877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8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5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气味</a:t>
                      </a:r>
                    </a:p>
                  </a:txBody>
                  <a:tcPr marL="91445" marR="91445" marT="45743" marB="45743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8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5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endParaRPr kumimoji="0" lang="zh-CN" altLang="zh-CN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1445" marR="91445" marT="45743" marB="4574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8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5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endParaRPr kumimoji="0" lang="zh-CN" altLang="zh-CN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1445" marR="91445" marT="45743" marB="4574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</a:tr>
              <a:tr h="6596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8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5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密度</a:t>
                      </a:r>
                      <a:r>
                        <a:rPr kumimoji="0" lang="en-US" altLang="zh-CN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(</a:t>
                      </a:r>
                      <a:r>
                        <a:rPr kumimoji="0" lang="zh-CN" altLang="en-US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与水比较</a:t>
                      </a:r>
                      <a:r>
                        <a:rPr kumimoji="0" lang="en-US" altLang="zh-CN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)</a:t>
                      </a:r>
                    </a:p>
                  </a:txBody>
                  <a:tcPr marL="91445" marR="91445" marT="45743" marB="45743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8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5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endParaRPr kumimoji="0" lang="zh-CN" altLang="zh-CN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1445" marR="91445" marT="45743" marB="4574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8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5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endParaRPr kumimoji="0" lang="zh-CN" altLang="zh-CN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1445" marR="91445" marT="45743" marB="4574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</a:tr>
              <a:tr h="5877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8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5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其它</a:t>
                      </a:r>
                    </a:p>
                  </a:txBody>
                  <a:tcPr marL="91445" marR="91445" marT="45743" marB="45743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8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5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endParaRPr kumimoji="0" lang="zh-CN" altLang="zh-CN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1445" marR="91445" marT="45743" marB="4574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8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5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endParaRPr kumimoji="0" lang="zh-CN" altLang="zh-CN" sz="3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1445" marR="91445" marT="45743" marB="4574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  <p:sp>
        <p:nvSpPr>
          <p:cNvPr id="117842" name="Text Box 82"/>
          <p:cNvSpPr txBox="1"/>
          <p:nvPr/>
        </p:nvSpPr>
        <p:spPr>
          <a:xfrm>
            <a:off x="7151688" y="2717800"/>
            <a:ext cx="3292475" cy="646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pitchFamily="18" charset="2"/>
              <a:buChar char="¡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ClrTx/>
              <a:buFontTx/>
              <a:buNone/>
            </a:pPr>
            <a:r>
              <a:rPr lang="zh-CN" altLang="en-US" sz="3600">
                <a:solidFill>
                  <a:srgbClr val="FF0000"/>
                </a:solidFill>
                <a:latin typeface="宋体" panose="02010600030101010101" pitchFamily="2" charset="-122"/>
              </a:rPr>
              <a:t>硫酸（</a:t>
            </a:r>
            <a:r>
              <a:rPr lang="en-US" altLang="zh-CN" sz="3600">
                <a:solidFill>
                  <a:srgbClr val="FF0000"/>
                </a:solidFill>
                <a:latin typeface="宋体" panose="02010600030101010101" pitchFamily="2" charset="-122"/>
              </a:rPr>
              <a:t>H</a:t>
            </a:r>
            <a:r>
              <a:rPr lang="en-US" altLang="zh-CN" sz="3600" baseline="-25000">
                <a:solidFill>
                  <a:srgbClr val="FF0000"/>
                </a:solidFill>
                <a:latin typeface="宋体" panose="02010600030101010101" pitchFamily="2" charset="-122"/>
              </a:rPr>
              <a:t>2</a:t>
            </a:r>
            <a:r>
              <a:rPr lang="en-US" altLang="zh-CN" sz="3600">
                <a:solidFill>
                  <a:srgbClr val="FF0000"/>
                </a:solidFill>
                <a:latin typeface="宋体" panose="02010600030101010101" pitchFamily="2" charset="-122"/>
              </a:rPr>
              <a:t>SO</a:t>
            </a:r>
            <a:r>
              <a:rPr lang="en-US" altLang="zh-CN" sz="3600" baseline="-25000">
                <a:solidFill>
                  <a:srgbClr val="FF0000"/>
                </a:solidFill>
                <a:latin typeface="宋体" panose="02010600030101010101" pitchFamily="2" charset="-122"/>
              </a:rPr>
              <a:t>4</a:t>
            </a:r>
            <a:r>
              <a:rPr lang="zh-CN" altLang="en-US" sz="3600">
                <a:solidFill>
                  <a:srgbClr val="FF0000"/>
                </a:solidFill>
                <a:latin typeface="宋体" panose="02010600030101010101" pitchFamily="2" charset="-122"/>
              </a:rPr>
              <a:t>）</a:t>
            </a:r>
            <a:endParaRPr lang="en-US" altLang="zh-CN" sz="3600" baseline="-25000">
              <a:solidFill>
                <a:srgbClr val="FF0000"/>
              </a:solidFill>
              <a:latin typeface="宋体" panose="02010600030101010101" pitchFamily="2" charset="-122"/>
            </a:endParaRPr>
          </a:p>
        </p:txBody>
      </p:sp>
      <p:sp>
        <p:nvSpPr>
          <p:cNvPr id="117843" name="Text Box 83"/>
          <p:cNvSpPr txBox="1"/>
          <p:nvPr/>
        </p:nvSpPr>
        <p:spPr>
          <a:xfrm>
            <a:off x="3541713" y="2687638"/>
            <a:ext cx="2963862" cy="646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pitchFamily="18" charset="2"/>
              <a:buChar char="¡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ClrTx/>
              <a:buFontTx/>
              <a:buNone/>
            </a:pPr>
            <a:r>
              <a:rPr lang="zh-CN" altLang="en-US" sz="3600">
                <a:solidFill>
                  <a:srgbClr val="FF0000"/>
                </a:solidFill>
                <a:latin typeface="宋体" panose="02010600030101010101" pitchFamily="2" charset="-122"/>
              </a:rPr>
              <a:t>盐酸（</a:t>
            </a:r>
            <a:r>
              <a:rPr lang="en-US" altLang="zh-CN" sz="3600">
                <a:solidFill>
                  <a:srgbClr val="FF0000"/>
                </a:solidFill>
                <a:latin typeface="宋体" panose="02010600030101010101" pitchFamily="2" charset="-122"/>
              </a:rPr>
              <a:t>HCl</a:t>
            </a:r>
            <a:r>
              <a:rPr lang="zh-CN" altLang="en-US" sz="3600">
                <a:solidFill>
                  <a:srgbClr val="FF0000"/>
                </a:solidFill>
                <a:latin typeface="宋体" panose="02010600030101010101" pitchFamily="2" charset="-122"/>
              </a:rPr>
              <a:t>）</a:t>
            </a:r>
            <a:endParaRPr lang="en-US" altLang="zh-CN" sz="3600">
              <a:solidFill>
                <a:srgbClr val="FF0000"/>
              </a:solidFill>
              <a:latin typeface="宋体" panose="02010600030101010101" pitchFamily="2" charset="-122"/>
            </a:endParaRPr>
          </a:p>
        </p:txBody>
      </p:sp>
      <p:sp>
        <p:nvSpPr>
          <p:cNvPr id="117844" name="Text Box 84"/>
          <p:cNvSpPr txBox="1"/>
          <p:nvPr/>
        </p:nvSpPr>
        <p:spPr>
          <a:xfrm>
            <a:off x="3509963" y="3343275"/>
            <a:ext cx="2844800" cy="646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pitchFamily="18" charset="2"/>
              <a:buChar char="¡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ClrTx/>
              <a:buFontTx/>
              <a:buNone/>
            </a:pPr>
            <a:r>
              <a:rPr lang="zh-CN" altLang="en-US" sz="3600">
                <a:latin typeface="宋体" panose="02010600030101010101" pitchFamily="2" charset="-122"/>
              </a:rPr>
              <a:t>无色、液态</a:t>
            </a:r>
          </a:p>
        </p:txBody>
      </p:sp>
      <p:sp>
        <p:nvSpPr>
          <p:cNvPr id="117845" name="Text Box 85"/>
          <p:cNvSpPr txBox="1"/>
          <p:nvPr/>
        </p:nvSpPr>
        <p:spPr>
          <a:xfrm>
            <a:off x="6592888" y="3333750"/>
            <a:ext cx="5608637" cy="646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pitchFamily="18" charset="2"/>
              <a:buChar char="¡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ClrTx/>
              <a:buFontTx/>
              <a:buNone/>
            </a:pPr>
            <a:r>
              <a:rPr lang="zh-CN" altLang="en-US" sz="3600">
                <a:latin typeface="宋体" panose="02010600030101010101" pitchFamily="2" charset="-122"/>
              </a:rPr>
              <a:t>无色、</a:t>
            </a:r>
            <a:r>
              <a:rPr lang="zh-CN" altLang="en-US" sz="3600">
                <a:solidFill>
                  <a:schemeClr val="tx2"/>
                </a:solidFill>
                <a:latin typeface="宋体" panose="02010600030101010101" pitchFamily="2" charset="-122"/>
              </a:rPr>
              <a:t>油状、粘稠、</a:t>
            </a:r>
            <a:r>
              <a:rPr lang="zh-CN" altLang="en-US" sz="3600">
                <a:latin typeface="宋体" panose="02010600030101010101" pitchFamily="2" charset="-122"/>
              </a:rPr>
              <a:t>液态</a:t>
            </a:r>
          </a:p>
        </p:txBody>
      </p:sp>
      <p:sp>
        <p:nvSpPr>
          <p:cNvPr id="117848" name="Text Box 88"/>
          <p:cNvSpPr txBox="1"/>
          <p:nvPr/>
        </p:nvSpPr>
        <p:spPr>
          <a:xfrm>
            <a:off x="6608763" y="4594225"/>
            <a:ext cx="3025775" cy="646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pitchFamily="18" charset="2"/>
              <a:buChar char="¡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ClrTx/>
              <a:buFontTx/>
              <a:buNone/>
            </a:pPr>
            <a:r>
              <a:rPr lang="zh-CN" altLang="en-US" sz="3600">
                <a:latin typeface="宋体" panose="02010600030101010101" pitchFamily="2" charset="-122"/>
              </a:rPr>
              <a:t>无剌激性气味</a:t>
            </a:r>
          </a:p>
        </p:txBody>
      </p:sp>
      <p:sp>
        <p:nvSpPr>
          <p:cNvPr id="117849" name="Text Box 89"/>
          <p:cNvSpPr txBox="1"/>
          <p:nvPr/>
        </p:nvSpPr>
        <p:spPr>
          <a:xfrm>
            <a:off x="3509963" y="4545013"/>
            <a:ext cx="3025775" cy="646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pitchFamily="18" charset="2"/>
              <a:buChar char="¡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ClrTx/>
              <a:buFontTx/>
              <a:buNone/>
            </a:pPr>
            <a:r>
              <a:rPr lang="zh-CN" altLang="en-US" sz="3600">
                <a:solidFill>
                  <a:schemeClr val="tx2"/>
                </a:solidFill>
                <a:latin typeface="宋体" panose="02010600030101010101" pitchFamily="2" charset="-122"/>
              </a:rPr>
              <a:t>有</a:t>
            </a:r>
            <a:r>
              <a:rPr lang="zh-CN" altLang="en-US" sz="3600">
                <a:latin typeface="宋体" panose="02010600030101010101" pitchFamily="2" charset="-122"/>
              </a:rPr>
              <a:t>剌激性</a:t>
            </a:r>
            <a:r>
              <a:rPr lang="zh-CN" altLang="en-US" sz="3600">
                <a:solidFill>
                  <a:schemeClr val="tx2"/>
                </a:solidFill>
                <a:latin typeface="宋体" panose="02010600030101010101" pitchFamily="2" charset="-122"/>
              </a:rPr>
              <a:t>气味</a:t>
            </a:r>
          </a:p>
        </p:txBody>
      </p:sp>
      <p:sp>
        <p:nvSpPr>
          <p:cNvPr id="117850" name="Text Box 90"/>
          <p:cNvSpPr txBox="1"/>
          <p:nvPr/>
        </p:nvSpPr>
        <p:spPr>
          <a:xfrm>
            <a:off x="6662738" y="5272088"/>
            <a:ext cx="779462" cy="646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pitchFamily="18" charset="2"/>
              <a:buChar char="¡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ClrTx/>
              <a:buFontTx/>
              <a:buNone/>
            </a:pPr>
            <a:r>
              <a:rPr lang="zh-CN" altLang="en-US" sz="3600">
                <a:latin typeface="宋体" panose="02010600030101010101" pitchFamily="2" charset="-122"/>
              </a:rPr>
              <a:t>大</a:t>
            </a:r>
          </a:p>
        </p:txBody>
      </p:sp>
      <p:sp>
        <p:nvSpPr>
          <p:cNvPr id="117851" name="Text Box 91"/>
          <p:cNvSpPr txBox="1"/>
          <p:nvPr/>
        </p:nvSpPr>
        <p:spPr>
          <a:xfrm>
            <a:off x="3551238" y="5176838"/>
            <a:ext cx="779462" cy="646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pitchFamily="18" charset="2"/>
              <a:buChar char="¡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ClrTx/>
              <a:buFontTx/>
              <a:buNone/>
            </a:pPr>
            <a:r>
              <a:rPr lang="zh-CN" altLang="en-US" sz="3600">
                <a:latin typeface="宋体" panose="02010600030101010101" pitchFamily="2" charset="-122"/>
              </a:rPr>
              <a:t>大</a:t>
            </a:r>
          </a:p>
        </p:txBody>
      </p:sp>
      <p:sp>
        <p:nvSpPr>
          <p:cNvPr id="117852" name="Text Box 92"/>
          <p:cNvSpPr txBox="1"/>
          <p:nvPr/>
        </p:nvSpPr>
        <p:spPr>
          <a:xfrm>
            <a:off x="6605588" y="3965575"/>
            <a:ext cx="1644650" cy="646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pitchFamily="18" charset="2"/>
              <a:buChar char="¡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ClrTx/>
              <a:buFontTx/>
              <a:buNone/>
            </a:pPr>
            <a:r>
              <a:rPr lang="zh-CN" altLang="en-US" sz="3600">
                <a:latin typeface="宋体" panose="02010600030101010101" pitchFamily="2" charset="-122"/>
              </a:rPr>
              <a:t>无现象</a:t>
            </a:r>
          </a:p>
        </p:txBody>
      </p:sp>
      <p:sp>
        <p:nvSpPr>
          <p:cNvPr id="117853" name="Text Box 93"/>
          <p:cNvSpPr txBox="1"/>
          <p:nvPr/>
        </p:nvSpPr>
        <p:spPr>
          <a:xfrm>
            <a:off x="3541713" y="3965575"/>
            <a:ext cx="2657475" cy="646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pitchFamily="18" charset="2"/>
              <a:buChar char="¡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ClrTx/>
              <a:buFontTx/>
              <a:buNone/>
            </a:pPr>
            <a:r>
              <a:rPr lang="zh-CN" altLang="en-US" sz="3600">
                <a:latin typeface="宋体" panose="02010600030101010101" pitchFamily="2" charset="-122"/>
              </a:rPr>
              <a:t>瓶口有</a:t>
            </a:r>
            <a:r>
              <a:rPr lang="zh-CN" altLang="en-US" sz="3600">
                <a:solidFill>
                  <a:schemeClr val="tx2"/>
                </a:solidFill>
                <a:latin typeface="宋体" panose="02010600030101010101" pitchFamily="2" charset="-122"/>
              </a:rPr>
              <a:t>白雾</a:t>
            </a:r>
          </a:p>
        </p:txBody>
      </p:sp>
      <p:sp>
        <p:nvSpPr>
          <p:cNvPr id="117854" name="Text Box 94"/>
          <p:cNvSpPr txBox="1"/>
          <p:nvPr/>
        </p:nvSpPr>
        <p:spPr>
          <a:xfrm>
            <a:off x="6662738" y="5805488"/>
            <a:ext cx="2076450" cy="646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pitchFamily="18" charset="2"/>
              <a:buChar char="¡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ClrTx/>
              <a:buFontTx/>
              <a:buNone/>
            </a:pPr>
            <a:r>
              <a:rPr lang="zh-CN" altLang="en-US" sz="3600">
                <a:latin typeface="宋体" panose="02010600030101010101" pitchFamily="2" charset="-122"/>
              </a:rPr>
              <a:t>有</a:t>
            </a:r>
            <a:r>
              <a:rPr lang="zh-CN" altLang="en-US" sz="3600">
                <a:solidFill>
                  <a:schemeClr val="tx2"/>
                </a:solidFill>
                <a:latin typeface="宋体" panose="02010600030101010101" pitchFamily="2" charset="-122"/>
              </a:rPr>
              <a:t>吸水性</a:t>
            </a:r>
          </a:p>
        </p:txBody>
      </p:sp>
      <p:sp>
        <p:nvSpPr>
          <p:cNvPr id="117855" name="Text Box 95"/>
          <p:cNvSpPr txBox="1"/>
          <p:nvPr/>
        </p:nvSpPr>
        <p:spPr>
          <a:xfrm>
            <a:off x="3509963" y="5805488"/>
            <a:ext cx="2165350" cy="646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pitchFamily="18" charset="2"/>
              <a:buChar char="¡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ClrTx/>
              <a:buFontTx/>
              <a:buNone/>
            </a:pPr>
            <a:r>
              <a:rPr lang="zh-CN" altLang="en-US" sz="3600">
                <a:latin typeface="宋体" panose="02010600030101010101" pitchFamily="2" charset="-122"/>
              </a:rPr>
              <a:t>有</a:t>
            </a:r>
            <a:r>
              <a:rPr lang="zh-CN" altLang="en-US" sz="3600">
                <a:solidFill>
                  <a:schemeClr val="tx2"/>
                </a:solidFill>
                <a:latin typeface="宋体" panose="02010600030101010101" pitchFamily="2" charset="-122"/>
              </a:rPr>
              <a:t>挥发性</a:t>
            </a:r>
          </a:p>
        </p:txBody>
      </p:sp>
      <p:sp>
        <p:nvSpPr>
          <p:cNvPr id="25645" name="文本框 4"/>
          <p:cNvSpPr txBox="1"/>
          <p:nvPr/>
        </p:nvSpPr>
        <p:spPr>
          <a:xfrm>
            <a:off x="11125200" y="0"/>
            <a:ext cx="1066800" cy="7699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pitchFamily="18" charset="2"/>
              <a:buChar char="¡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ClrTx/>
              <a:buFontTx/>
              <a:buNone/>
            </a:pPr>
            <a:r>
              <a:rPr lang="en-US" altLang="zh-CN" sz="4400" b="1">
                <a:latin typeface="宋体" panose="02010600030101010101" pitchFamily="2" charset="-122"/>
              </a:rPr>
              <a:t>P52</a:t>
            </a:r>
            <a:endParaRPr lang="zh-CN" altLang="en-US" sz="4400" b="1">
              <a:latin typeface="宋体" panose="02010600030101010101" pitchFamily="2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7824788" y="927100"/>
            <a:ext cx="4248150" cy="120015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lgDash"/>
            <a:miter/>
            <a:headEnd type="none" w="med" len="med"/>
            <a:tailEnd type="none" w="med" len="med"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pitchFamily="18" charset="2"/>
              <a:buChar char="¡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ClrTx/>
              <a:buFontTx/>
              <a:buNone/>
            </a:pPr>
            <a:r>
              <a:rPr lang="zh-CN" altLang="en-US" sz="2400" b="1">
                <a:solidFill>
                  <a:srgbClr val="000000"/>
                </a:solidFill>
                <a:latin typeface="Calibri" panose="020F0502020204030204" pitchFamily="34" charset="0"/>
              </a:rPr>
              <a:t>是由于</a:t>
            </a:r>
            <a:r>
              <a:rPr lang="zh-CN" altLang="en-US" sz="2400" b="1">
                <a:solidFill>
                  <a:srgbClr val="0000FF"/>
                </a:solidFill>
                <a:latin typeface="Calibri" panose="020F0502020204030204" pitchFamily="34" charset="0"/>
              </a:rPr>
              <a:t>挥发</a:t>
            </a:r>
            <a:r>
              <a:rPr lang="zh-CN" altLang="en-US" sz="2400" b="1">
                <a:solidFill>
                  <a:srgbClr val="000000"/>
                </a:solidFill>
                <a:latin typeface="Calibri" panose="020F0502020204030204" pitchFamily="34" charset="0"/>
              </a:rPr>
              <a:t>出来的</a:t>
            </a:r>
            <a:r>
              <a:rPr lang="zh-CN" altLang="en-US" sz="2400" b="1">
                <a:solidFill>
                  <a:srgbClr val="FF0000"/>
                </a:solidFill>
                <a:latin typeface="Calibri" panose="020F0502020204030204" pitchFamily="34" charset="0"/>
              </a:rPr>
              <a:t>氯化氢气体</a:t>
            </a:r>
            <a:r>
              <a:rPr lang="zh-CN" altLang="en-US" sz="2400" b="1">
                <a:solidFill>
                  <a:srgbClr val="000000"/>
                </a:solidFill>
                <a:latin typeface="Calibri" panose="020F0502020204030204" pitchFamily="34" charset="0"/>
              </a:rPr>
              <a:t>与空气中的</a:t>
            </a:r>
            <a:r>
              <a:rPr lang="zh-CN" altLang="en-US" sz="2400" b="1">
                <a:solidFill>
                  <a:srgbClr val="FF0000"/>
                </a:solidFill>
                <a:latin typeface="Calibri" panose="020F0502020204030204" pitchFamily="34" charset="0"/>
              </a:rPr>
              <a:t>水蒸气</a:t>
            </a:r>
            <a:r>
              <a:rPr lang="zh-CN" altLang="en-US" sz="2400" b="1">
                <a:solidFill>
                  <a:srgbClr val="000000"/>
                </a:solidFill>
                <a:latin typeface="Calibri" panose="020F0502020204030204" pitchFamily="34" charset="0"/>
              </a:rPr>
              <a:t>结合</a:t>
            </a:r>
            <a:r>
              <a:rPr lang="en-US" altLang="zh-CN" sz="2400" b="1">
                <a:solidFill>
                  <a:srgbClr val="000000"/>
                </a:solidFill>
                <a:latin typeface="Calibri" panose="020F0502020204030204" pitchFamily="34" charset="0"/>
              </a:rPr>
              <a:t>,</a:t>
            </a:r>
            <a:r>
              <a:rPr lang="zh-CN" altLang="en-US" sz="2400" b="1">
                <a:solidFill>
                  <a:srgbClr val="000000"/>
                </a:solidFill>
                <a:latin typeface="Calibri" panose="020F0502020204030204" pitchFamily="34" charset="0"/>
              </a:rPr>
              <a:t>又形成盐酸</a:t>
            </a:r>
            <a:r>
              <a:rPr lang="zh-CN" altLang="en-US" sz="2400" b="1">
                <a:solidFill>
                  <a:srgbClr val="FF0000"/>
                </a:solidFill>
                <a:latin typeface="Calibri" panose="020F0502020204030204" pitchFamily="34" charset="0"/>
              </a:rPr>
              <a:t>小液滴</a:t>
            </a:r>
            <a:r>
              <a:rPr lang="zh-CN" altLang="en-US" sz="2400" b="1">
                <a:solidFill>
                  <a:srgbClr val="000000"/>
                </a:solidFill>
                <a:latin typeface="Calibri" panose="020F0502020204030204" pitchFamily="34" charset="0"/>
              </a:rPr>
              <a:t>。</a:t>
            </a:r>
          </a:p>
        </p:txBody>
      </p:sp>
      <p:cxnSp>
        <p:nvCxnSpPr>
          <p:cNvPr id="18" name="直接箭头连接符 17"/>
          <p:cNvCxnSpPr/>
          <p:nvPr/>
        </p:nvCxnSpPr>
        <p:spPr>
          <a:xfrm flipV="1">
            <a:off x="5924550" y="2198688"/>
            <a:ext cx="1871663" cy="2093912"/>
          </a:xfrm>
          <a:prstGeom prst="straightConnector1">
            <a:avLst/>
          </a:prstGeom>
          <a:ln w="57150" cap="flat" cmpd="sng">
            <a:solidFill>
              <a:srgbClr val="FF0000"/>
            </a:solidFill>
            <a:prstDash val="solid"/>
            <a:headEnd type="none" w="med" len="med"/>
            <a:tailEnd type="arrow" w="med" len="med"/>
          </a:ln>
        </p:spPr>
      </p:cxnSp>
      <p:cxnSp>
        <p:nvCxnSpPr>
          <p:cNvPr id="20" name="直接箭头连接符 19"/>
          <p:cNvCxnSpPr/>
          <p:nvPr/>
        </p:nvCxnSpPr>
        <p:spPr>
          <a:xfrm flipV="1">
            <a:off x="5448300" y="2351088"/>
            <a:ext cx="2528888" cy="3814762"/>
          </a:xfrm>
          <a:prstGeom prst="straightConnector1">
            <a:avLst/>
          </a:prstGeom>
          <a:ln w="57150" cap="flat" cmpd="sng">
            <a:solidFill>
              <a:srgbClr val="FF0000"/>
            </a:solidFill>
            <a:prstDash val="solid"/>
            <a:headEnd type="none" w="med" len="med"/>
            <a:tailEnd type="arrow" w="med" len="med"/>
          </a:ln>
        </p:spPr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78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78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78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78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78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78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78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78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78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78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78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78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78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78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178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178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178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178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178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178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178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178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178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178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178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1178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/>
      <p:bldP spid="117842" grpId="0"/>
      <p:bldP spid="117843" grpId="0"/>
      <p:bldP spid="117844" grpId="0"/>
      <p:bldP spid="117845" grpId="0"/>
      <p:bldP spid="117848" grpId="0"/>
      <p:bldP spid="117849" grpId="0"/>
      <p:bldP spid="117850" grpId="0"/>
      <p:bldP spid="117851" grpId="0"/>
      <p:bldP spid="117852" grpId="0"/>
      <p:bldP spid="117853" grpId="0"/>
      <p:bldP spid="117854" grpId="0"/>
      <p:bldP spid="117855" grpId="0"/>
      <p:bldP spid="1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8" name="Text Box 6"/>
          <p:cNvSpPr txBox="1"/>
          <p:nvPr/>
        </p:nvSpPr>
        <p:spPr>
          <a:xfrm>
            <a:off x="503238" y="1069975"/>
            <a:ext cx="1703387" cy="7080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pitchFamily="18" charset="2"/>
              <a:buChar char="¡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ClrTx/>
              <a:buFontTx/>
              <a:buNone/>
            </a:pPr>
            <a:r>
              <a:rPr lang="zh-CN" altLang="en-US" sz="4000" b="1">
                <a:solidFill>
                  <a:srgbClr val="0000FF"/>
                </a:solidFill>
                <a:latin typeface="宋体" panose="02010600030101010101" pitchFamily="2" charset="-122"/>
              </a:rPr>
              <a:t>拓展：</a:t>
            </a:r>
          </a:p>
        </p:txBody>
      </p:sp>
      <p:sp>
        <p:nvSpPr>
          <p:cNvPr id="177159" name="Text Box 7"/>
          <p:cNvSpPr txBox="1"/>
          <p:nvPr/>
        </p:nvSpPr>
        <p:spPr>
          <a:xfrm>
            <a:off x="1717675" y="1849438"/>
            <a:ext cx="3440113" cy="646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pitchFamily="18" charset="2"/>
              <a:buChar char="¡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ClrTx/>
              <a:buFontTx/>
              <a:buNone/>
            </a:pPr>
            <a:r>
              <a:rPr lang="zh-CN" altLang="en-US" sz="3600" b="1">
                <a:solidFill>
                  <a:srgbClr val="FF0000"/>
                </a:solidFill>
                <a:latin typeface="宋体" panose="02010600030101010101" pitchFamily="2" charset="-122"/>
              </a:rPr>
              <a:t>雾</a:t>
            </a:r>
            <a:r>
              <a:rPr lang="zh-CN" altLang="en-US" sz="3600">
                <a:latin typeface="宋体" panose="02010600030101010101" pitchFamily="2" charset="-122"/>
              </a:rPr>
              <a:t>的产生原理：</a:t>
            </a:r>
          </a:p>
        </p:txBody>
      </p:sp>
      <p:sp>
        <p:nvSpPr>
          <p:cNvPr id="177160" name="Text Box 8"/>
          <p:cNvSpPr txBox="1"/>
          <p:nvPr/>
        </p:nvSpPr>
        <p:spPr>
          <a:xfrm>
            <a:off x="4727575" y="1884363"/>
            <a:ext cx="7848600" cy="646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pitchFamily="18" charset="2"/>
              <a:buChar char="¡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ClrTx/>
              <a:buFontTx/>
              <a:buNone/>
            </a:pPr>
            <a:r>
              <a:rPr lang="zh-CN" altLang="en-US" sz="3600" b="1">
                <a:solidFill>
                  <a:srgbClr val="FF0000"/>
                </a:solidFill>
                <a:latin typeface="宋体" panose="02010600030101010101" pitchFamily="2" charset="-122"/>
              </a:rPr>
              <a:t>液态</a:t>
            </a:r>
            <a:r>
              <a:rPr lang="zh-CN" altLang="en-US" sz="3600">
                <a:latin typeface="宋体" panose="02010600030101010101" pitchFamily="2" charset="-122"/>
              </a:rPr>
              <a:t>小液滴悬浮于空气中形成的。</a:t>
            </a:r>
          </a:p>
        </p:txBody>
      </p:sp>
      <p:sp>
        <p:nvSpPr>
          <p:cNvPr id="177161" name="Text Box 9"/>
          <p:cNvSpPr txBox="1"/>
          <p:nvPr/>
        </p:nvSpPr>
        <p:spPr>
          <a:xfrm>
            <a:off x="1717675" y="2565400"/>
            <a:ext cx="2990850" cy="646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pitchFamily="18" charset="2"/>
              <a:buChar char="¡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ClrTx/>
              <a:buFontTx/>
              <a:buNone/>
            </a:pPr>
            <a:r>
              <a:rPr lang="zh-CN" altLang="en-US" sz="3600" b="1">
                <a:solidFill>
                  <a:srgbClr val="FF0000"/>
                </a:solidFill>
                <a:latin typeface="宋体" panose="02010600030101010101" pitchFamily="2" charset="-122"/>
              </a:rPr>
              <a:t>烟</a:t>
            </a:r>
            <a:r>
              <a:rPr lang="zh-CN" altLang="en-US" sz="3600">
                <a:latin typeface="宋体" panose="02010600030101010101" pitchFamily="2" charset="-122"/>
              </a:rPr>
              <a:t>的产生原理：</a:t>
            </a:r>
          </a:p>
        </p:txBody>
      </p:sp>
      <p:sp>
        <p:nvSpPr>
          <p:cNvPr id="177162" name="Text Box 10"/>
          <p:cNvSpPr txBox="1"/>
          <p:nvPr/>
        </p:nvSpPr>
        <p:spPr>
          <a:xfrm>
            <a:off x="4727575" y="2565400"/>
            <a:ext cx="8567738" cy="646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pitchFamily="18" charset="2"/>
              <a:buChar char="¡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ClrTx/>
              <a:buFontTx/>
              <a:buNone/>
            </a:pPr>
            <a:r>
              <a:rPr lang="zh-CN" altLang="en-US" sz="3600" b="1">
                <a:solidFill>
                  <a:srgbClr val="FF0000"/>
                </a:solidFill>
                <a:latin typeface="宋体" panose="02010600030101010101" pitchFamily="2" charset="-122"/>
              </a:rPr>
              <a:t>固态</a:t>
            </a:r>
            <a:r>
              <a:rPr lang="zh-CN" altLang="en-US" sz="3600">
                <a:latin typeface="宋体" panose="02010600030101010101" pitchFamily="2" charset="-122"/>
              </a:rPr>
              <a:t>小颗粒悬浮于空气中形成的。</a:t>
            </a:r>
          </a:p>
        </p:txBody>
      </p:sp>
      <p:sp>
        <p:nvSpPr>
          <p:cNvPr id="27655" name="文本框 4"/>
          <p:cNvSpPr txBox="1"/>
          <p:nvPr/>
        </p:nvSpPr>
        <p:spPr>
          <a:xfrm>
            <a:off x="11125200" y="0"/>
            <a:ext cx="1066800" cy="7699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pitchFamily="18" charset="2"/>
              <a:buChar char="¡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ClrTx/>
              <a:buFontTx/>
              <a:buNone/>
            </a:pPr>
            <a:r>
              <a:rPr lang="en-US" altLang="zh-CN" sz="4400" b="1">
                <a:latin typeface="宋体" panose="02010600030101010101" pitchFamily="2" charset="-122"/>
              </a:rPr>
              <a:t>P52</a:t>
            </a:r>
            <a:endParaRPr lang="zh-CN" altLang="en-US" sz="4400" b="1">
              <a:latin typeface="宋体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77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77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77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77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77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7158" grpId="0"/>
      <p:bldP spid="177159" grpId="0"/>
      <p:bldP spid="177160" grpId="0"/>
      <p:bldP spid="177161" grpId="0"/>
      <p:bldP spid="17716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425" y="1773238"/>
            <a:ext cx="11229975" cy="40544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矩形 3"/>
          <p:cNvSpPr/>
          <p:nvPr/>
        </p:nvSpPr>
        <p:spPr>
          <a:xfrm>
            <a:off x="1127125" y="2054225"/>
            <a:ext cx="938213" cy="14462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pitchFamily="18" charset="2"/>
              <a:buChar char="¡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ClrTx/>
              <a:buFontTx/>
              <a:buNone/>
            </a:pPr>
            <a:r>
              <a:rPr lang="en-US" altLang="zh-CN" sz="8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0030101010101" pitchFamily="49" charset="-122"/>
              </a:rPr>
              <a:t>B</a:t>
            </a:r>
            <a:endParaRPr lang="zh-CN" altLang="en-US" sz="8800">
              <a:solidFill>
                <a:srgbClr val="FF0000"/>
              </a:solidFill>
              <a:latin typeface="Times New Roman" panose="02020603050405020304" pitchFamily="18" charset="0"/>
              <a:ea typeface="黑体" panose="0201060003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79425" y="332656"/>
            <a:ext cx="2432801" cy="769441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R="0" defTabSz="609600" eaLnBrk="1" fontAlgn="auto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kern="1200" cap="none" spc="0" normalizeH="0" baseline="0" noProof="0">
                <a:solidFill>
                  <a:prstClr val="black"/>
                </a:solidFill>
                <a:latin typeface="Arial" panose="020B0604020202020204" pitchFamily="34" charset="0"/>
                <a:ea typeface="思源黑体 CN Medium" panose="020B0600000000000000" pitchFamily="34" charset="-122"/>
                <a:cs typeface="+mn-ea"/>
                <a:sym typeface="Arial" panose="020B0604020202020204" pitchFamily="34" charset="0"/>
              </a:rPr>
              <a:t>随堂练习</a:t>
            </a:r>
          </a:p>
        </p:txBody>
      </p:sp>
      <p:sp>
        <p:nvSpPr>
          <p:cNvPr id="2" name="椭圆 1"/>
          <p:cNvSpPr/>
          <p:nvPr/>
        </p:nvSpPr>
        <p:spPr>
          <a:xfrm>
            <a:off x="2782888" y="3798888"/>
            <a:ext cx="1023937" cy="576262"/>
          </a:xfrm>
          <a:prstGeom prst="ellipse">
            <a:avLst/>
          </a:prstGeom>
          <a:noFill/>
          <a:ln w="9525" cap="flat" cmpd="sng">
            <a:solidFill>
              <a:schemeClr val="tx2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pitchFamily="18" charset="2"/>
              <a:buChar char="¡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ClrTx/>
              <a:buFontTx/>
              <a:buNone/>
            </a:pPr>
            <a:endParaRPr lang="zh-CN" altLang="en-US" sz="2000"/>
          </a:p>
        </p:txBody>
      </p:sp>
      <p:sp>
        <p:nvSpPr>
          <p:cNvPr id="7" name="椭圆 6"/>
          <p:cNvSpPr/>
          <p:nvPr/>
        </p:nvSpPr>
        <p:spPr>
          <a:xfrm>
            <a:off x="10128250" y="1844675"/>
            <a:ext cx="1023938" cy="576263"/>
          </a:xfrm>
          <a:prstGeom prst="ellipse">
            <a:avLst/>
          </a:prstGeom>
          <a:noFill/>
          <a:ln w="9525" cap="flat" cmpd="sng">
            <a:solidFill>
              <a:schemeClr val="tx2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pitchFamily="18" charset="2"/>
              <a:buChar char="¡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ClrTx/>
              <a:buFontTx/>
              <a:buNone/>
            </a:pPr>
            <a:endParaRPr lang="zh-CN" altLang="en-US" sz="2000"/>
          </a:p>
        </p:txBody>
      </p:sp>
      <p:sp>
        <p:nvSpPr>
          <p:cNvPr id="8" name="椭圆形标注 7"/>
          <p:cNvSpPr/>
          <p:nvPr/>
        </p:nvSpPr>
        <p:spPr>
          <a:xfrm>
            <a:off x="3935413" y="611188"/>
            <a:ext cx="3168650" cy="1443037"/>
          </a:xfrm>
          <a:prstGeom prst="wedgeEllipseCallout">
            <a:avLst>
              <a:gd name="adj1" fmla="val -60727"/>
              <a:gd name="adj2" fmla="val 168440"/>
            </a:avLst>
          </a:prstGeom>
          <a:solidFill>
            <a:srgbClr val="FFFF00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pitchFamily="18" charset="2"/>
              <a:buChar char="¡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ClrTx/>
              <a:buFontTx/>
              <a:buNone/>
            </a:pPr>
            <a:endParaRPr lang="zh-CN" altLang="en-US" sz="2000"/>
          </a:p>
        </p:txBody>
      </p:sp>
      <p:sp>
        <p:nvSpPr>
          <p:cNvPr id="9" name="文本框 8"/>
          <p:cNvSpPr txBox="1"/>
          <p:nvPr/>
        </p:nvSpPr>
        <p:spPr>
          <a:xfrm>
            <a:off x="4656138" y="1117600"/>
            <a:ext cx="1944687" cy="7080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pitchFamily="18" charset="2"/>
              <a:buChar char="¡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ClrTx/>
              <a:buFontTx/>
              <a:buNone/>
            </a:pPr>
            <a:r>
              <a:rPr lang="zh-CN" altLang="en-US" sz="4000" b="1"/>
              <a:t>无色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 animBg="1"/>
      <p:bldP spid="7" grpId="0" animBg="1"/>
      <p:bldP spid="8" grpId="0" animBg="1"/>
      <p:bldP spid="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19"/>
          <p:cNvSpPr txBox="1"/>
          <p:nvPr/>
        </p:nvSpPr>
        <p:spPr>
          <a:xfrm>
            <a:off x="31750" y="-17462"/>
            <a:ext cx="2051050" cy="7080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pitchFamily="18" charset="2"/>
              <a:buChar char="¡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ClrTx/>
              <a:buFontTx/>
              <a:buNone/>
            </a:pPr>
            <a:r>
              <a:rPr lang="zh-CN" altLang="en-US" sz="4000" b="1">
                <a:solidFill>
                  <a:srgbClr val="0000FF"/>
                </a:solidFill>
                <a:latin typeface="宋体" panose="02010600030101010101" pitchFamily="2" charset="-122"/>
              </a:rPr>
              <a:t>讨论：</a:t>
            </a:r>
          </a:p>
        </p:txBody>
      </p:sp>
      <p:sp>
        <p:nvSpPr>
          <p:cNvPr id="29699" name="Text Box 20"/>
          <p:cNvSpPr txBox="1"/>
          <p:nvPr/>
        </p:nvSpPr>
        <p:spPr>
          <a:xfrm>
            <a:off x="1703388" y="706438"/>
            <a:ext cx="6048375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pitchFamily="18" charset="2"/>
              <a:buChar char="¡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ClrTx/>
              <a:buFontTx/>
              <a:buNone/>
            </a:pPr>
            <a:r>
              <a:rPr lang="zh-CN" altLang="en-US" sz="3600">
                <a:latin typeface="宋体" panose="02010600030101010101" pitchFamily="2" charset="-122"/>
              </a:rPr>
              <a:t>盐酸、硫酸有哪些主要用途？</a:t>
            </a:r>
          </a:p>
        </p:txBody>
      </p:sp>
      <p:sp>
        <p:nvSpPr>
          <p:cNvPr id="29700" name="文本框 4"/>
          <p:cNvSpPr txBox="1"/>
          <p:nvPr/>
        </p:nvSpPr>
        <p:spPr>
          <a:xfrm>
            <a:off x="11125200" y="0"/>
            <a:ext cx="1066800" cy="7699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pitchFamily="18" charset="2"/>
              <a:buChar char="¡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ClrTx/>
              <a:buFontTx/>
              <a:buNone/>
            </a:pPr>
            <a:r>
              <a:rPr lang="en-US" altLang="zh-CN" sz="4400" b="1">
                <a:latin typeface="宋体" panose="02010600030101010101" pitchFamily="2" charset="-122"/>
              </a:rPr>
              <a:t>P52</a:t>
            </a:r>
            <a:endParaRPr lang="zh-CN" altLang="en-US" sz="4400" b="1">
              <a:latin typeface="宋体" panose="02010600030101010101" pitchFamily="2" charset="-122"/>
            </a:endParaRPr>
          </a:p>
        </p:txBody>
      </p:sp>
      <p:graphicFrame>
        <p:nvGraphicFramePr>
          <p:cNvPr id="9" name="表格 8"/>
          <p:cNvGraphicFramePr>
            <a:graphicFrameLocks noGrp="1"/>
          </p:cNvGraphicFramePr>
          <p:nvPr/>
        </p:nvGraphicFramePr>
        <p:xfrm>
          <a:off x="192088" y="1331913"/>
          <a:ext cx="11425237" cy="2194424"/>
        </p:xfrm>
        <a:graphic>
          <a:graphicData uri="http://schemas.openxmlformats.org/drawingml/2006/table">
            <a:tbl>
              <a:tblPr firstRow="1" bandRow="1"/>
              <a:tblGrid>
                <a:gridCol w="806438"/>
                <a:gridCol w="10618799"/>
              </a:tblGrid>
              <a:tr h="60940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  <a:ea typeface="黑体" panose="0201060003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  <a:ea typeface="黑体" panose="0201060003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  <a:ea typeface="黑体" panose="0201060003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  <a:ea typeface="黑体" panose="0201060003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  <a:ea typeface="黑体" panose="0201060003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  <a:ea typeface="黑体" panose="0201060003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  <a:ea typeface="黑体" panose="0201060003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  <a:ea typeface="黑体" panose="0201060003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  <a:ea typeface="黑体" panose="02010600030101010101" pitchFamily="49" charset="-122"/>
                        </a:defRPr>
                      </a:lvl9pPr>
                    </a:lstStyle>
                    <a:p>
                      <a:endParaRPr lang="zh-CN" altLang="en-US" sz="3200" b="1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121920" marR="121920" marT="60926" marB="60926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  <a:ea typeface="黑体" panose="0201060003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  <a:ea typeface="黑体" panose="0201060003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  <a:ea typeface="黑体" panose="0201060003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  <a:ea typeface="黑体" panose="0201060003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  <a:ea typeface="黑体" panose="0201060003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  <a:ea typeface="黑体" panose="0201060003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  <a:ea typeface="黑体" panose="0201060003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  <a:ea typeface="黑体" panose="0201060003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  <a:ea typeface="黑体" panose="0201060003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zh-CN" altLang="en-US" sz="3200" b="1" smtClean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用途</a:t>
                      </a:r>
                      <a:endParaRPr lang="zh-CN" altLang="en-US" sz="3200" b="1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121920" marR="121920" marT="60926" marB="60926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58451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10600030101010101" charset="-122"/>
                          <a:ea typeface="黑体" panose="0201060003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10600030101010101" charset="-122"/>
                          <a:ea typeface="黑体" panose="0201060003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10600030101010101" charset="-122"/>
                          <a:ea typeface="黑体" panose="0201060003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10600030101010101" charset="-122"/>
                          <a:ea typeface="黑体" panose="0201060003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10600030101010101" charset="-122"/>
                          <a:ea typeface="黑体" panose="0201060003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10600030101010101" charset="-122"/>
                          <a:ea typeface="黑体" panose="0201060003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10600030101010101" charset="-122"/>
                          <a:ea typeface="黑体" panose="0201060003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10600030101010101" charset="-122"/>
                          <a:ea typeface="黑体" panose="0201060003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10600030101010101" charset="-122"/>
                          <a:ea typeface="黑体" panose="0201060003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zh-CN" altLang="en-US" sz="3200" b="1" smtClean="0">
                          <a:solidFill>
                            <a:srgbClr val="0000FF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盐酸</a:t>
                      </a:r>
                      <a:endParaRPr lang="zh-CN" altLang="en-US" sz="3200" b="1">
                        <a:solidFill>
                          <a:srgbClr val="0000FF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121920" marR="121920" marT="60926" marB="60926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10600030101010101" charset="-122"/>
                          <a:ea typeface="黑体" panose="0201060003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10600030101010101" charset="-122"/>
                          <a:ea typeface="黑体" panose="0201060003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10600030101010101" charset="-122"/>
                          <a:ea typeface="黑体" panose="0201060003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10600030101010101" charset="-122"/>
                          <a:ea typeface="黑体" panose="0201060003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10600030101010101" charset="-122"/>
                          <a:ea typeface="黑体" panose="0201060003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10600030101010101" charset="-122"/>
                          <a:ea typeface="黑体" panose="0201060003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10600030101010101" charset="-122"/>
                          <a:ea typeface="黑体" panose="0201060003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10600030101010101" charset="-122"/>
                          <a:ea typeface="黑体" panose="0201060003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10600030101010101" charset="-122"/>
                          <a:ea typeface="黑体" panose="02010600030101010101" pitchFamily="49" charset="-122"/>
                        </a:defRPr>
                      </a:lvl9pPr>
                    </a:lstStyle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3200" b="1" dirty="0" smtClean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重要的化工产品。用于</a:t>
                      </a:r>
                      <a:r>
                        <a:rPr lang="zh-CN" altLang="en-US" sz="3200" b="1" dirty="0" smtClean="0">
                          <a:solidFill>
                            <a:srgbClr val="FF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金属表面除锈</a:t>
                      </a:r>
                      <a:r>
                        <a:rPr lang="zh-CN" altLang="en-US" sz="3200" b="1" dirty="0" smtClean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、</a:t>
                      </a:r>
                      <a:r>
                        <a:rPr lang="zh-CN" altLang="en-US" sz="3200" b="1" dirty="0" smtClean="0">
                          <a:solidFill>
                            <a:srgbClr val="FF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制造药物</a:t>
                      </a:r>
                      <a:r>
                        <a:rPr lang="zh-CN" altLang="en-US" sz="3200" b="1" dirty="0" smtClean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（如盐酸麻黄素、氯化锌）等；人体</a:t>
                      </a:r>
                      <a:r>
                        <a:rPr lang="zh-CN" altLang="en-US" sz="3200" b="1" dirty="0" smtClean="0">
                          <a:solidFill>
                            <a:srgbClr val="FF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胃液中含有盐酸</a:t>
                      </a:r>
                      <a:r>
                        <a:rPr lang="zh-CN" altLang="en-US" sz="3200" b="1" dirty="0" smtClean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，可</a:t>
                      </a:r>
                      <a:r>
                        <a:rPr lang="zh-CN" altLang="en-US" sz="3200" b="1" dirty="0" smtClean="0">
                          <a:solidFill>
                            <a:srgbClr val="FF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帮助消化</a:t>
                      </a:r>
                      <a:r>
                        <a:rPr lang="zh-CN" altLang="en-US" sz="3200" b="1" dirty="0" smtClean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。</a:t>
                      </a:r>
                      <a:endParaRPr lang="zh-CN" altLang="en-US" sz="3200" b="1" dirty="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121920" marR="121920" marT="60926" marB="60926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10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050" y="3694113"/>
            <a:ext cx="3873500" cy="27178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3"/>
          <a:srcRect l="7121" t="29091" r="33531" b="20000"/>
          <a:stretch>
            <a:fillRect/>
          </a:stretch>
        </p:blipFill>
        <p:spPr>
          <a:xfrm>
            <a:off x="4151313" y="3694113"/>
            <a:ext cx="3979862" cy="22272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" name="Picture 13"/>
          <p:cNvPicPr>
            <a:picLocks noChangeAspect="1"/>
          </p:cNvPicPr>
          <p:nvPr/>
        </p:nvPicPr>
        <p:blipFill>
          <a:blip r:embed="rId4"/>
          <a:srcRect l="22298" r="48776" b="-4794"/>
          <a:stretch>
            <a:fillRect/>
          </a:stretch>
        </p:blipFill>
        <p:spPr>
          <a:xfrm>
            <a:off x="8158163" y="3357563"/>
            <a:ext cx="3103562" cy="36195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>
            <a:graphicFrameLocks noGrp="1"/>
          </p:cNvGraphicFramePr>
          <p:nvPr/>
        </p:nvGraphicFramePr>
        <p:xfrm>
          <a:off x="431800" y="452438"/>
          <a:ext cx="11425238" cy="2926028"/>
        </p:xfrm>
        <a:graphic>
          <a:graphicData uri="http://schemas.openxmlformats.org/drawingml/2006/table">
            <a:tbl>
              <a:tblPr firstRow="1" bandRow="1"/>
              <a:tblGrid>
                <a:gridCol w="806438"/>
                <a:gridCol w="10618800"/>
              </a:tblGrid>
              <a:tr h="60952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  <a:ea typeface="黑体" panose="0201060003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  <a:ea typeface="黑体" panose="0201060003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  <a:ea typeface="黑体" panose="0201060003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  <a:ea typeface="黑体" panose="0201060003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  <a:ea typeface="黑体" panose="0201060003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  <a:ea typeface="黑体" panose="0201060003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  <a:ea typeface="黑体" panose="0201060003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  <a:ea typeface="黑体" panose="0201060003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  <a:ea typeface="黑体" panose="02010600030101010101" pitchFamily="49" charset="-122"/>
                        </a:defRPr>
                      </a:lvl9pPr>
                    </a:lstStyle>
                    <a:p>
                      <a:endParaRPr lang="zh-CN" altLang="en-US" sz="3200" b="1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121920" marR="121920" marT="60947" marB="6094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  <a:ea typeface="黑体" panose="0201060003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  <a:ea typeface="黑体" panose="0201060003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  <a:ea typeface="黑体" panose="0201060003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  <a:ea typeface="黑体" panose="0201060003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  <a:ea typeface="黑体" panose="0201060003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  <a:ea typeface="黑体" panose="0201060003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  <a:ea typeface="黑体" panose="0201060003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  <a:ea typeface="黑体" panose="0201060003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  <a:ea typeface="黑体" panose="0201060003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zh-CN" altLang="en-US" sz="3200" b="1" smtClean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用途</a:t>
                      </a:r>
                      <a:endParaRPr lang="zh-CN" altLang="en-US" sz="3200" b="1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121920" marR="121920" marT="60947" marB="6094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31623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10600030101010101" charset="-122"/>
                          <a:ea typeface="黑体" panose="0201060003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10600030101010101" charset="-122"/>
                          <a:ea typeface="黑体" panose="0201060003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10600030101010101" charset="-122"/>
                          <a:ea typeface="黑体" panose="0201060003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10600030101010101" charset="-122"/>
                          <a:ea typeface="黑体" panose="0201060003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10600030101010101" charset="-122"/>
                          <a:ea typeface="黑体" panose="0201060003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10600030101010101" charset="-122"/>
                          <a:ea typeface="黑体" panose="0201060003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10600030101010101" charset="-122"/>
                          <a:ea typeface="黑体" panose="0201060003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10600030101010101" charset="-122"/>
                          <a:ea typeface="黑体" panose="0201060003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10600030101010101" charset="-122"/>
                          <a:ea typeface="黑体" panose="0201060003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zh-CN" altLang="en-US" sz="3200" b="1" smtClean="0">
                          <a:solidFill>
                            <a:srgbClr val="0000FF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硫酸</a:t>
                      </a:r>
                      <a:endParaRPr lang="zh-CN" altLang="en-US" sz="3200" b="1">
                        <a:solidFill>
                          <a:srgbClr val="0000FF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121920" marR="121920" marT="60947" marB="60947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10600030101010101" charset="-122"/>
                          <a:ea typeface="黑体" panose="0201060003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10600030101010101" charset="-122"/>
                          <a:ea typeface="黑体" panose="0201060003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10600030101010101" charset="-122"/>
                          <a:ea typeface="黑体" panose="0201060003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10600030101010101" charset="-122"/>
                          <a:ea typeface="黑体" panose="0201060003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10600030101010101" charset="-122"/>
                          <a:ea typeface="黑体" panose="0201060003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10600030101010101" charset="-122"/>
                          <a:ea typeface="黑体" panose="0201060003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10600030101010101" charset="-122"/>
                          <a:ea typeface="黑体" panose="0201060003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10600030101010101" charset="-122"/>
                          <a:ea typeface="黑体" panose="0201060003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10600030101010101" charset="-122"/>
                          <a:ea typeface="黑体" panose="02010600030101010101" pitchFamily="49" charset="-122"/>
                        </a:defRPr>
                      </a:lvl9pPr>
                    </a:lstStyle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3200" b="1" dirty="0" smtClean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  重要的化工原料。用于生产</a:t>
                      </a:r>
                      <a:r>
                        <a:rPr lang="zh-CN" altLang="en-US" sz="3200" b="1" dirty="0" smtClean="0">
                          <a:solidFill>
                            <a:srgbClr val="7030A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化肥</a:t>
                      </a:r>
                      <a:r>
                        <a:rPr lang="zh-CN" altLang="en-US" sz="3200" b="1" dirty="0" smtClean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、</a:t>
                      </a:r>
                      <a:r>
                        <a:rPr lang="zh-CN" altLang="en-US" sz="3200" b="1" dirty="0" smtClean="0">
                          <a:solidFill>
                            <a:srgbClr val="7030A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农药</a:t>
                      </a:r>
                      <a:r>
                        <a:rPr lang="zh-CN" altLang="en-US" sz="3200" b="1" dirty="0" smtClean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、</a:t>
                      </a:r>
                      <a:r>
                        <a:rPr lang="zh-CN" altLang="en-US" sz="3200" b="1" dirty="0" smtClean="0">
                          <a:solidFill>
                            <a:srgbClr val="7030A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火药</a:t>
                      </a:r>
                      <a:r>
                        <a:rPr lang="zh-CN" altLang="en-US" sz="3200" b="1" dirty="0" smtClean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、</a:t>
                      </a:r>
                      <a:r>
                        <a:rPr lang="zh-CN" altLang="en-US" sz="3200" b="1" dirty="0" smtClean="0">
                          <a:solidFill>
                            <a:srgbClr val="7030A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染料</a:t>
                      </a:r>
                      <a:r>
                        <a:rPr lang="zh-CN" altLang="en-US" sz="3200" b="1" dirty="0" smtClean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以及</a:t>
                      </a:r>
                      <a:r>
                        <a:rPr lang="zh-CN" altLang="en-US" sz="3200" b="1" dirty="0" smtClean="0">
                          <a:solidFill>
                            <a:srgbClr val="7030A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冶炼金属</a:t>
                      </a:r>
                      <a:r>
                        <a:rPr lang="zh-CN" altLang="en-US" sz="3200" b="1" dirty="0" smtClean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、</a:t>
                      </a:r>
                      <a:r>
                        <a:rPr lang="zh-CN" altLang="en-US" sz="3200" b="1" dirty="0" smtClean="0">
                          <a:solidFill>
                            <a:srgbClr val="7030A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精炼石油</a:t>
                      </a:r>
                      <a:r>
                        <a:rPr lang="zh-CN" altLang="en-US" sz="3200" b="1" dirty="0" smtClean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和</a:t>
                      </a:r>
                      <a:r>
                        <a:rPr lang="zh-CN" altLang="en-US" sz="3200" b="1" dirty="0" smtClean="0">
                          <a:solidFill>
                            <a:srgbClr val="7030A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金属除锈</a:t>
                      </a:r>
                      <a:r>
                        <a:rPr lang="zh-CN" altLang="en-US" sz="3200" b="1" dirty="0" smtClean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等。</a:t>
                      </a:r>
                      <a:endParaRPr lang="en-US" altLang="zh-CN" sz="3200" b="1" dirty="0" smtClean="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3200" b="1" baseline="0" dirty="0" smtClean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  </a:t>
                      </a:r>
                      <a:r>
                        <a:rPr lang="zh-CN" altLang="en-US" sz="3200" b="1" dirty="0" smtClean="0">
                          <a:solidFill>
                            <a:srgbClr val="FF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浓硫酸有吸水性</a:t>
                      </a:r>
                      <a:r>
                        <a:rPr lang="zh-CN" altLang="en-US" sz="3200" b="1" dirty="0" smtClean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，在实验室中常用它做</a:t>
                      </a:r>
                      <a:r>
                        <a:rPr lang="zh-CN" altLang="en-US" sz="3200" b="1" dirty="0" smtClean="0">
                          <a:solidFill>
                            <a:srgbClr val="FF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干燥剂</a:t>
                      </a:r>
                      <a:r>
                        <a:rPr lang="zh-CN" altLang="en-US" sz="3200" b="1" dirty="0" smtClean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。</a:t>
                      </a:r>
                      <a:endParaRPr lang="zh-CN" altLang="en-US" sz="3200" b="1" dirty="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121920" marR="121920" marT="60947" marB="6094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rcRect l="16000" r="9332" b="1334"/>
          <a:stretch>
            <a:fillRect/>
          </a:stretch>
        </p:blipFill>
        <p:spPr>
          <a:xfrm>
            <a:off x="334963" y="3829050"/>
            <a:ext cx="1889125" cy="24971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" name="Picture 16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2400" y="3908425"/>
            <a:ext cx="3540125" cy="23352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" name="Picture 2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72563" y="3884613"/>
            <a:ext cx="2924175" cy="23590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" name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32100" y="3657600"/>
            <a:ext cx="1716088" cy="26733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Rot="1"/>
          </p:cNvSpPr>
          <p:nvPr>
            <p:ph type="title"/>
          </p:nvPr>
        </p:nvSpPr>
        <p:spPr>
          <a:xfrm>
            <a:off x="490538" y="-9525"/>
            <a:ext cx="3673475" cy="1098550"/>
          </a:xfrm>
        </p:spPr>
        <p:txBody>
          <a:bodyPr vert="horz" wrap="square" lIns="91440" tIns="45720" rIns="91440" bIns="45720" anchor="ctr" anchorCtr="0"/>
          <a:lstStyle/>
          <a:p>
            <a:pPr algn="l" eaLnBrk="1" hangingPunct="1"/>
            <a:r>
              <a:rPr lang="zh-CN" altLang="en-US">
                <a:solidFill>
                  <a:schemeClr val="tx1"/>
                </a:solidFill>
                <a:latin typeface="宋体" panose="02010600030101010101" pitchFamily="2" charset="-122"/>
              </a:rPr>
              <a:t>浓硫酸的特性</a:t>
            </a:r>
          </a:p>
        </p:txBody>
      </p:sp>
      <p:sp>
        <p:nvSpPr>
          <p:cNvPr id="184323" name="Rectangle 3"/>
          <p:cNvSpPr>
            <a:spLocks noGrp="1" noRot="1"/>
          </p:cNvSpPr>
          <p:nvPr>
            <p:ph idx="1" hasCustomPrompt="1"/>
          </p:nvPr>
        </p:nvSpPr>
        <p:spPr>
          <a:xfrm>
            <a:off x="111125" y="1038225"/>
            <a:ext cx="2159000" cy="865188"/>
          </a:xfrm>
        </p:spPr>
        <p:txBody>
          <a:bodyPr vert="horz" wrap="square" lIns="91440" tIns="45720" rIns="91440" bIns="45720" anchor="t" anchorCtr="0"/>
          <a:lstStyle/>
          <a:p>
            <a:pPr eaLnBrk="1" hangingPunct="1"/>
            <a:r>
              <a:rPr lang="zh-CN" altLang="en-US" sz="4000">
                <a:latin typeface="宋体" panose="02010600030101010101" pitchFamily="2" charset="-122"/>
              </a:rPr>
              <a:t>吸水性</a:t>
            </a:r>
          </a:p>
        </p:txBody>
      </p:sp>
      <p:pic>
        <p:nvPicPr>
          <p:cNvPr id="26627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6588" y="3079750"/>
            <a:ext cx="3635375" cy="35369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矩形 1"/>
          <p:cNvSpPr/>
          <p:nvPr/>
        </p:nvSpPr>
        <p:spPr>
          <a:xfrm>
            <a:off x="-4762" y="1868488"/>
            <a:ext cx="8904287" cy="7080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pitchFamily="18" charset="2"/>
              <a:buChar char="¡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buClr>
                <a:srgbClr val="0066CC"/>
              </a:buClr>
              <a:buFontTx/>
              <a:buNone/>
            </a:pPr>
            <a:r>
              <a:rPr lang="zh-CN" altLang="en-US" sz="4000">
                <a:solidFill>
                  <a:srgbClr val="000000"/>
                </a:solidFill>
                <a:latin typeface="宋体" panose="02010600030101010101" pitchFamily="2" charset="-122"/>
              </a:rPr>
              <a:t>（干燥剂：</a:t>
            </a:r>
            <a:r>
              <a:rPr lang="en-US" altLang="zh-CN" sz="4000">
                <a:solidFill>
                  <a:srgbClr val="000000"/>
                </a:solidFill>
                <a:latin typeface="宋体" panose="02010600030101010101" pitchFamily="2" charset="-122"/>
              </a:rPr>
              <a:t>O</a:t>
            </a:r>
            <a:r>
              <a:rPr lang="en-US" altLang="zh-CN" sz="4000" baseline="-25000">
                <a:solidFill>
                  <a:srgbClr val="000000"/>
                </a:solidFill>
                <a:latin typeface="宋体" panose="02010600030101010101" pitchFamily="2" charset="-122"/>
              </a:rPr>
              <a:t>2</a:t>
            </a:r>
            <a:r>
              <a:rPr lang="zh-CN" altLang="en-US" sz="4000">
                <a:solidFill>
                  <a:srgbClr val="000000"/>
                </a:solidFill>
                <a:latin typeface="宋体" panose="02010600030101010101" pitchFamily="2" charset="-122"/>
              </a:rPr>
              <a:t>、</a:t>
            </a:r>
            <a:r>
              <a:rPr lang="en-US" altLang="zh-CN" sz="4000">
                <a:solidFill>
                  <a:srgbClr val="000000"/>
                </a:solidFill>
                <a:latin typeface="宋体" panose="02010600030101010101" pitchFamily="2" charset="-122"/>
              </a:rPr>
              <a:t>H</a:t>
            </a:r>
            <a:r>
              <a:rPr lang="en-US" altLang="zh-CN" sz="4000" baseline="-25000">
                <a:solidFill>
                  <a:srgbClr val="000000"/>
                </a:solidFill>
                <a:latin typeface="宋体" panose="02010600030101010101" pitchFamily="2" charset="-122"/>
              </a:rPr>
              <a:t>2</a:t>
            </a:r>
            <a:r>
              <a:rPr lang="zh-CN" altLang="en-US" sz="4000">
                <a:solidFill>
                  <a:srgbClr val="000000"/>
                </a:solidFill>
                <a:latin typeface="宋体" panose="02010600030101010101" pitchFamily="2" charset="-122"/>
              </a:rPr>
              <a:t>、</a:t>
            </a:r>
            <a:r>
              <a:rPr lang="en-US" altLang="zh-CN" sz="4000">
                <a:solidFill>
                  <a:srgbClr val="000000"/>
                </a:solidFill>
                <a:latin typeface="宋体" panose="02010600030101010101" pitchFamily="2" charset="-122"/>
              </a:rPr>
              <a:t>N</a:t>
            </a:r>
            <a:r>
              <a:rPr lang="en-US" altLang="zh-CN" sz="4000" baseline="-25000">
                <a:solidFill>
                  <a:srgbClr val="000000"/>
                </a:solidFill>
                <a:latin typeface="宋体" panose="02010600030101010101" pitchFamily="2" charset="-122"/>
              </a:rPr>
              <a:t>2</a:t>
            </a:r>
            <a:r>
              <a:rPr lang="zh-CN" altLang="en-US" sz="4000">
                <a:solidFill>
                  <a:srgbClr val="000000"/>
                </a:solidFill>
                <a:latin typeface="宋体" panose="02010600030101010101" pitchFamily="2" charset="-122"/>
              </a:rPr>
              <a:t>、</a:t>
            </a:r>
            <a:r>
              <a:rPr lang="en-US" altLang="zh-CN" sz="4000">
                <a:solidFill>
                  <a:srgbClr val="000000"/>
                </a:solidFill>
                <a:latin typeface="宋体" panose="02010600030101010101" pitchFamily="2" charset="-122"/>
              </a:rPr>
              <a:t>HCl</a:t>
            </a:r>
            <a:r>
              <a:rPr lang="zh-CN" altLang="en-US" sz="4000">
                <a:solidFill>
                  <a:srgbClr val="000000"/>
                </a:solidFill>
                <a:latin typeface="宋体" panose="02010600030101010101" pitchFamily="2" charset="-122"/>
              </a:rPr>
              <a:t>、</a:t>
            </a:r>
            <a:r>
              <a:rPr lang="en-US" altLang="zh-CN" sz="4000">
                <a:solidFill>
                  <a:srgbClr val="000000"/>
                </a:solidFill>
                <a:latin typeface="宋体" panose="02010600030101010101" pitchFamily="2" charset="-122"/>
              </a:rPr>
              <a:t>CO</a:t>
            </a:r>
            <a:r>
              <a:rPr lang="en-US" altLang="zh-CN" sz="4000" baseline="-25000">
                <a:solidFill>
                  <a:srgbClr val="000000"/>
                </a:solidFill>
                <a:latin typeface="宋体" panose="02010600030101010101" pitchFamily="2" charset="-122"/>
              </a:rPr>
              <a:t>2</a:t>
            </a:r>
            <a:r>
              <a:rPr lang="zh-CN" altLang="en-US" sz="4000">
                <a:solidFill>
                  <a:srgbClr val="000000"/>
                </a:solidFill>
                <a:latin typeface="宋体" panose="02010600030101010101" pitchFamily="2" charset="-122"/>
              </a:rPr>
              <a:t>、</a:t>
            </a:r>
            <a:r>
              <a:rPr lang="en-US" altLang="zh-CN" sz="4000">
                <a:solidFill>
                  <a:srgbClr val="000000"/>
                </a:solidFill>
                <a:latin typeface="宋体" panose="02010600030101010101" pitchFamily="2" charset="-122"/>
              </a:rPr>
              <a:t>CO</a:t>
            </a:r>
            <a:r>
              <a:rPr lang="zh-CN" altLang="en-US" sz="4000">
                <a:solidFill>
                  <a:srgbClr val="000000"/>
                </a:solidFill>
                <a:latin typeface="宋体" panose="02010600030101010101" pitchFamily="2" charset="-122"/>
              </a:rPr>
              <a:t>）</a:t>
            </a:r>
          </a:p>
        </p:txBody>
      </p:sp>
      <p:sp>
        <p:nvSpPr>
          <p:cNvPr id="3" name="矩形 2"/>
          <p:cNvSpPr/>
          <p:nvPr/>
        </p:nvSpPr>
        <p:spPr>
          <a:xfrm>
            <a:off x="-7937" y="2714625"/>
            <a:ext cx="3178175" cy="70802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pitchFamily="18" charset="2"/>
              <a:buChar char="¡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buClr>
                <a:srgbClr val="0066CC"/>
              </a:buClr>
              <a:buFontTx/>
              <a:buNone/>
            </a:pPr>
            <a:r>
              <a:rPr lang="zh-CN" altLang="en-US" sz="4000">
                <a:solidFill>
                  <a:srgbClr val="000000"/>
                </a:solidFill>
                <a:latin typeface="宋体" panose="02010600030101010101" pitchFamily="2" charset="-122"/>
              </a:rPr>
              <a:t>（</a:t>
            </a:r>
            <a:r>
              <a:rPr lang="en-US" altLang="zh-CN" sz="4000">
                <a:solidFill>
                  <a:srgbClr val="000000"/>
                </a:solidFill>
                <a:latin typeface="宋体" panose="02010600030101010101" pitchFamily="2" charset="-122"/>
              </a:rPr>
              <a:t> NH</a:t>
            </a:r>
            <a:r>
              <a:rPr lang="en-US" altLang="zh-CN" sz="4000" baseline="-25000">
                <a:solidFill>
                  <a:srgbClr val="000000"/>
                </a:solidFill>
                <a:latin typeface="宋体" panose="02010600030101010101" pitchFamily="2" charset="-122"/>
              </a:rPr>
              <a:t>3</a:t>
            </a:r>
            <a:r>
              <a:rPr lang="zh-CN" altLang="en-US" sz="4000">
                <a:solidFill>
                  <a:srgbClr val="000000"/>
                </a:solidFill>
                <a:latin typeface="宋体" panose="02010600030101010101" pitchFamily="2" charset="-122"/>
              </a:rPr>
              <a:t>不行）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2319338" y="1266825"/>
            <a:ext cx="7527925" cy="5857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pitchFamily="18" charset="2"/>
              <a:buChar char="¡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ClrTx/>
              <a:buFontTx/>
              <a:buNone/>
            </a:pPr>
            <a:r>
              <a:rPr lang="zh-CN" altLang="en-US"/>
              <a:t>用来</a:t>
            </a:r>
            <a:r>
              <a:rPr lang="zh-CN" altLang="en-US" b="1">
                <a:solidFill>
                  <a:schemeClr val="tx2"/>
                </a:solidFill>
              </a:rPr>
              <a:t>干燥</a:t>
            </a:r>
            <a:r>
              <a:rPr lang="zh-CN" altLang="en-US"/>
              <a:t>不能与其反应的酸性或中性</a:t>
            </a:r>
            <a:r>
              <a:rPr lang="zh-CN" altLang="en-US" b="1">
                <a:solidFill>
                  <a:schemeClr val="tx2"/>
                </a:solidFill>
              </a:rPr>
              <a:t>气体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9174163" y="2493963"/>
            <a:ext cx="2682875" cy="5857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pitchFamily="18" charset="2"/>
              <a:buChar char="¡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ClrTx/>
              <a:buFontTx/>
              <a:buNone/>
            </a:pPr>
            <a:r>
              <a:rPr lang="zh-CN" altLang="en-US" b="1">
                <a:solidFill>
                  <a:srgbClr val="FF0000"/>
                </a:solidFill>
              </a:rPr>
              <a:t>“长进短出”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4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4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66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66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23" grpId="0" build="p"/>
      <p:bldP spid="2" grpId="0"/>
      <p:bldP spid="3" grpId="0"/>
      <p:bldP spid="4" grpId="0"/>
      <p:bldP spid="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4"/>
          <p:cNvSpPr txBox="1"/>
          <p:nvPr/>
        </p:nvSpPr>
        <p:spPr>
          <a:xfrm>
            <a:off x="26988" y="192088"/>
            <a:ext cx="1497012" cy="7080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pitchFamily="18" charset="2"/>
              <a:buChar char="¡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ClrTx/>
              <a:buFontTx/>
              <a:buNone/>
            </a:pPr>
            <a:r>
              <a:rPr lang="zh-CN" altLang="en-US" sz="4000" b="1">
                <a:solidFill>
                  <a:srgbClr val="0000FF"/>
                </a:solidFill>
                <a:latin typeface="宋体" panose="02010600030101010101" pitchFamily="2" charset="-122"/>
              </a:rPr>
              <a:t>讨论：</a:t>
            </a:r>
          </a:p>
        </p:txBody>
      </p:sp>
      <p:sp>
        <p:nvSpPr>
          <p:cNvPr id="16387" name="Text Box 5"/>
          <p:cNvSpPr txBox="1"/>
          <p:nvPr/>
        </p:nvSpPr>
        <p:spPr>
          <a:xfrm>
            <a:off x="1524000" y="971550"/>
            <a:ext cx="10945813" cy="584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pitchFamily="18" charset="2"/>
              <a:buChar char="¡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ClrTx/>
              <a:buFontTx/>
              <a:buNone/>
            </a:pPr>
            <a:r>
              <a:rPr lang="zh-CN" altLang="en-US" b="1">
                <a:latin typeface="宋体" panose="02010600030101010101" pitchFamily="2" charset="-122"/>
              </a:rPr>
              <a:t>敞放久置于空气中的浓硫酸和浓盐酸，各成分怎样变化？</a:t>
            </a:r>
          </a:p>
        </p:txBody>
      </p:sp>
      <p:graphicFrame>
        <p:nvGraphicFramePr>
          <p:cNvPr id="178215" name="Group 39"/>
          <p:cNvGraphicFramePr>
            <a:graphicFrameLocks noGrp="1"/>
          </p:cNvGraphicFramePr>
          <p:nvPr/>
        </p:nvGraphicFramePr>
        <p:xfrm>
          <a:off x="192088" y="1824038"/>
          <a:ext cx="11807826" cy="2054226"/>
        </p:xfrm>
        <a:graphic>
          <a:graphicData uri="http://schemas.openxmlformats.org/drawingml/2006/table">
            <a:tbl>
              <a:tblPr/>
              <a:tblGrid>
                <a:gridCol w="1567523"/>
                <a:gridCol w="1567523"/>
                <a:gridCol w="2020248"/>
                <a:gridCol w="2009151"/>
                <a:gridCol w="2009151"/>
                <a:gridCol w="2634230"/>
              </a:tblGrid>
              <a:tr h="5791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8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5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endParaRPr kumimoji="0" lang="zh-CN" altLang="zh-CN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1429" marR="91429" marT="45713" marB="4571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性质</a:t>
                      </a:r>
                      <a:endParaRPr kumimoji="0" lang="zh-CN" altLang="zh-CN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1429" marR="91429"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8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5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溶质质量</a:t>
                      </a:r>
                    </a:p>
                  </a:txBody>
                  <a:tcPr marL="91429" marR="91429"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8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5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溶剂质量</a:t>
                      </a:r>
                    </a:p>
                  </a:txBody>
                  <a:tcPr marL="91429" marR="91429"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8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5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溶液质量</a:t>
                      </a:r>
                    </a:p>
                  </a:txBody>
                  <a:tcPr marL="91429" marR="91429"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8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5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溶质质量分数</a:t>
                      </a:r>
                    </a:p>
                  </a:txBody>
                  <a:tcPr marL="91429" marR="91429"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3756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8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5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浓盐酸</a:t>
                      </a:r>
                    </a:p>
                  </a:txBody>
                  <a:tcPr marL="91429" marR="91429" marT="45713" marB="4571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endParaRPr kumimoji="0" lang="zh-CN" altLang="en-US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1429" marR="91429"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8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5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endParaRPr kumimoji="0" lang="zh-CN" altLang="zh-CN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1429" marR="91429"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8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5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endParaRPr kumimoji="0" lang="zh-CN" altLang="zh-CN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1429" marR="91429"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8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5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endParaRPr kumimoji="0" lang="zh-CN" altLang="zh-CN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1429" marR="91429"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8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5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endParaRPr kumimoji="0" lang="zh-CN" altLang="zh-CN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1429" marR="91429"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3756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8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5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浓硫酸</a:t>
                      </a:r>
                    </a:p>
                  </a:txBody>
                  <a:tcPr marL="91429" marR="91429" marT="45713" marB="4571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endParaRPr kumimoji="0" lang="zh-CN" altLang="en-US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1429" marR="91429"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8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5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endParaRPr kumimoji="0" lang="zh-CN" altLang="zh-CN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1429" marR="91429"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8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5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endParaRPr kumimoji="0" lang="zh-CN" altLang="zh-CN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1429" marR="91429"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8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5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endParaRPr kumimoji="0" lang="zh-CN" altLang="zh-CN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1429" marR="91429"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8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5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endParaRPr kumimoji="0" lang="zh-CN" altLang="zh-CN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1429" marR="91429"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78216" name="Text Box 40"/>
          <p:cNvSpPr txBox="1"/>
          <p:nvPr/>
        </p:nvSpPr>
        <p:spPr>
          <a:xfrm>
            <a:off x="3475038" y="2435225"/>
            <a:ext cx="1368425" cy="6477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pitchFamily="18" charset="2"/>
              <a:buChar char="¡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ClrTx/>
              <a:buFontTx/>
              <a:buNone/>
            </a:pPr>
            <a:r>
              <a:rPr lang="zh-CN" altLang="en-US" sz="3600" b="1">
                <a:solidFill>
                  <a:schemeClr val="tx2"/>
                </a:solidFill>
                <a:latin typeface="宋体" panose="02010600030101010101" pitchFamily="2" charset="-122"/>
              </a:rPr>
              <a:t>减少</a:t>
            </a:r>
          </a:p>
        </p:txBody>
      </p:sp>
      <p:sp>
        <p:nvSpPr>
          <p:cNvPr id="178217" name="Text Box 41"/>
          <p:cNvSpPr txBox="1"/>
          <p:nvPr/>
        </p:nvSpPr>
        <p:spPr>
          <a:xfrm>
            <a:off x="5430838" y="2370138"/>
            <a:ext cx="1368425" cy="6477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pitchFamily="18" charset="2"/>
              <a:buChar char="¡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ClrTx/>
              <a:buFontTx/>
              <a:buNone/>
            </a:pPr>
            <a:r>
              <a:rPr lang="zh-CN" altLang="en-US" sz="3600" b="1">
                <a:solidFill>
                  <a:schemeClr val="tx2"/>
                </a:solidFill>
                <a:latin typeface="宋体" panose="02010600030101010101" pitchFamily="2" charset="-122"/>
              </a:rPr>
              <a:t>不变</a:t>
            </a:r>
          </a:p>
        </p:txBody>
      </p:sp>
      <p:sp>
        <p:nvSpPr>
          <p:cNvPr id="178218" name="Text Box 42"/>
          <p:cNvSpPr txBox="1"/>
          <p:nvPr/>
        </p:nvSpPr>
        <p:spPr>
          <a:xfrm>
            <a:off x="7486650" y="2389188"/>
            <a:ext cx="1368425" cy="6477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pitchFamily="18" charset="2"/>
              <a:buChar char="¡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ClrTx/>
              <a:buFontTx/>
              <a:buNone/>
            </a:pPr>
            <a:r>
              <a:rPr lang="zh-CN" altLang="en-US" sz="3600" b="1">
                <a:solidFill>
                  <a:schemeClr val="tx2"/>
                </a:solidFill>
                <a:latin typeface="宋体" panose="02010600030101010101" pitchFamily="2" charset="-122"/>
              </a:rPr>
              <a:t>减少</a:t>
            </a:r>
          </a:p>
        </p:txBody>
      </p:sp>
      <p:sp>
        <p:nvSpPr>
          <p:cNvPr id="178219" name="Text Box 43"/>
          <p:cNvSpPr txBox="1"/>
          <p:nvPr/>
        </p:nvSpPr>
        <p:spPr>
          <a:xfrm>
            <a:off x="9796463" y="2370138"/>
            <a:ext cx="1262062" cy="646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pitchFamily="18" charset="2"/>
              <a:buChar char="¡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ClrTx/>
              <a:buFontTx/>
              <a:buNone/>
            </a:pPr>
            <a:r>
              <a:rPr lang="zh-CN" altLang="en-US" sz="3600" b="1">
                <a:solidFill>
                  <a:schemeClr val="tx2"/>
                </a:solidFill>
                <a:latin typeface="宋体" panose="02010600030101010101" pitchFamily="2" charset="-122"/>
              </a:rPr>
              <a:t>减少</a:t>
            </a:r>
          </a:p>
        </p:txBody>
      </p:sp>
      <p:sp>
        <p:nvSpPr>
          <p:cNvPr id="178220" name="Text Box 44"/>
          <p:cNvSpPr txBox="1"/>
          <p:nvPr/>
        </p:nvSpPr>
        <p:spPr>
          <a:xfrm>
            <a:off x="3432175" y="3249613"/>
            <a:ext cx="1368425" cy="6477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pitchFamily="18" charset="2"/>
              <a:buChar char="¡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ClrTx/>
              <a:buFontTx/>
              <a:buNone/>
            </a:pPr>
            <a:r>
              <a:rPr lang="zh-CN" altLang="en-US" sz="3600" b="1">
                <a:solidFill>
                  <a:schemeClr val="tx2"/>
                </a:solidFill>
                <a:latin typeface="宋体" panose="02010600030101010101" pitchFamily="2" charset="-122"/>
              </a:rPr>
              <a:t>不变</a:t>
            </a:r>
          </a:p>
        </p:txBody>
      </p:sp>
      <p:sp>
        <p:nvSpPr>
          <p:cNvPr id="178221" name="Text Box 45"/>
          <p:cNvSpPr txBox="1"/>
          <p:nvPr/>
        </p:nvSpPr>
        <p:spPr>
          <a:xfrm>
            <a:off x="5386388" y="3262313"/>
            <a:ext cx="1368425" cy="6477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pitchFamily="18" charset="2"/>
              <a:buChar char="¡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ClrTx/>
              <a:buFontTx/>
              <a:buNone/>
            </a:pPr>
            <a:r>
              <a:rPr lang="zh-CN" altLang="en-US" sz="3600" b="1">
                <a:solidFill>
                  <a:schemeClr val="tx2"/>
                </a:solidFill>
                <a:latin typeface="宋体" panose="02010600030101010101" pitchFamily="2" charset="-122"/>
              </a:rPr>
              <a:t>增加</a:t>
            </a:r>
          </a:p>
        </p:txBody>
      </p:sp>
      <p:sp>
        <p:nvSpPr>
          <p:cNvPr id="178222" name="Text Box 46"/>
          <p:cNvSpPr txBox="1"/>
          <p:nvPr/>
        </p:nvSpPr>
        <p:spPr>
          <a:xfrm>
            <a:off x="7453313" y="3249613"/>
            <a:ext cx="1368425" cy="6477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pitchFamily="18" charset="2"/>
              <a:buChar char="¡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ClrTx/>
              <a:buFontTx/>
              <a:buNone/>
            </a:pPr>
            <a:r>
              <a:rPr lang="zh-CN" altLang="en-US" sz="3600" b="1">
                <a:solidFill>
                  <a:schemeClr val="tx2"/>
                </a:solidFill>
                <a:latin typeface="宋体" panose="02010600030101010101" pitchFamily="2" charset="-122"/>
              </a:rPr>
              <a:t>增加</a:t>
            </a:r>
          </a:p>
        </p:txBody>
      </p:sp>
      <p:sp>
        <p:nvSpPr>
          <p:cNvPr id="178223" name="Text Box 47"/>
          <p:cNvSpPr txBox="1"/>
          <p:nvPr/>
        </p:nvSpPr>
        <p:spPr>
          <a:xfrm>
            <a:off x="9796463" y="3235325"/>
            <a:ext cx="1262062" cy="646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pitchFamily="18" charset="2"/>
              <a:buChar char="¡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ClrTx/>
              <a:buFontTx/>
              <a:buNone/>
            </a:pPr>
            <a:r>
              <a:rPr lang="zh-CN" altLang="en-US" sz="3600" b="1">
                <a:solidFill>
                  <a:schemeClr val="tx2"/>
                </a:solidFill>
                <a:latin typeface="宋体" panose="02010600030101010101" pitchFamily="2" charset="-122"/>
              </a:rPr>
              <a:t>减少</a:t>
            </a:r>
          </a:p>
        </p:txBody>
      </p:sp>
      <p:sp>
        <p:nvSpPr>
          <p:cNvPr id="15" name="Text Box 40"/>
          <p:cNvSpPr txBox="1"/>
          <p:nvPr/>
        </p:nvSpPr>
        <p:spPr>
          <a:xfrm>
            <a:off x="1746250" y="3205163"/>
            <a:ext cx="1620838" cy="646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pitchFamily="18" charset="2"/>
              <a:buChar char="¡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ClrTx/>
              <a:buFontTx/>
              <a:buNone/>
            </a:pPr>
            <a:r>
              <a:rPr lang="zh-CN" altLang="en-US" sz="3600" b="1">
                <a:solidFill>
                  <a:schemeClr val="tx2"/>
                </a:solidFill>
                <a:latin typeface="宋体" panose="02010600030101010101" pitchFamily="2" charset="-122"/>
              </a:rPr>
              <a:t>吸水性</a:t>
            </a:r>
          </a:p>
        </p:txBody>
      </p:sp>
      <p:sp>
        <p:nvSpPr>
          <p:cNvPr id="16" name="Text Box 40"/>
          <p:cNvSpPr txBox="1"/>
          <p:nvPr/>
        </p:nvSpPr>
        <p:spPr>
          <a:xfrm>
            <a:off x="1746250" y="2436813"/>
            <a:ext cx="1620838" cy="646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pitchFamily="18" charset="2"/>
              <a:buChar char="¡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ClrTx/>
              <a:buFontTx/>
              <a:buNone/>
            </a:pPr>
            <a:r>
              <a:rPr lang="zh-CN" altLang="en-US" sz="3600" b="1">
                <a:solidFill>
                  <a:schemeClr val="tx2"/>
                </a:solidFill>
                <a:latin typeface="宋体" panose="02010600030101010101" pitchFamily="2" charset="-122"/>
              </a:rPr>
              <a:t>挥发性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rcRect t="60071"/>
          <a:stretch>
            <a:fillRect/>
          </a:stretch>
        </p:blipFill>
        <p:spPr>
          <a:xfrm>
            <a:off x="1430338" y="4802188"/>
            <a:ext cx="10650537" cy="19335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9" name="Text Box 4"/>
          <p:cNvSpPr txBox="1"/>
          <p:nvPr/>
        </p:nvSpPr>
        <p:spPr>
          <a:xfrm>
            <a:off x="26988" y="4044950"/>
            <a:ext cx="1497012" cy="7080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pitchFamily="18" charset="2"/>
              <a:buChar char="¡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ClrTx/>
              <a:buFontTx/>
              <a:buNone/>
            </a:pPr>
            <a:r>
              <a:rPr lang="zh-CN" altLang="en-US" sz="4000" b="1">
                <a:solidFill>
                  <a:srgbClr val="0000FF"/>
                </a:solidFill>
                <a:latin typeface="宋体" panose="02010600030101010101" pitchFamily="2" charset="-122"/>
              </a:rPr>
              <a:t>点拨：</a:t>
            </a:r>
          </a:p>
        </p:txBody>
      </p:sp>
      <p:sp>
        <p:nvSpPr>
          <p:cNvPr id="20" name="矩形 19"/>
          <p:cNvSpPr/>
          <p:nvPr/>
        </p:nvSpPr>
        <p:spPr>
          <a:xfrm>
            <a:off x="8726488" y="4795838"/>
            <a:ext cx="1111250" cy="6461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pitchFamily="18" charset="2"/>
              <a:buChar char="¡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ClrTx/>
              <a:buFontTx/>
              <a:buNone/>
            </a:pPr>
            <a:r>
              <a:rPr lang="zh-CN" altLang="zh-CN" sz="3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0030101010101" pitchFamily="49" charset="-122"/>
              </a:rPr>
              <a:t>变小</a:t>
            </a:r>
            <a:endParaRPr lang="zh-CN" altLang="en-US" sz="3600">
              <a:solidFill>
                <a:srgbClr val="FF0000"/>
              </a:solidFill>
              <a:latin typeface="Times New Roman" panose="02020603050405020304" pitchFamily="18" charset="0"/>
              <a:ea typeface="黑体" panose="02010600030101010101" pitchFamily="49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8367713" y="5392738"/>
            <a:ext cx="1111250" cy="6461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pitchFamily="18" charset="2"/>
              <a:buChar char="¡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ClrTx/>
              <a:buFontTx/>
              <a:buNone/>
            </a:pPr>
            <a:r>
              <a:rPr lang="zh-CN" altLang="zh-CN" sz="3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0030101010101" pitchFamily="49" charset="-122"/>
              </a:rPr>
              <a:t>物理</a:t>
            </a:r>
            <a:endParaRPr lang="zh-CN" altLang="en-US" sz="3600">
              <a:solidFill>
                <a:srgbClr val="FF0000"/>
              </a:solidFill>
              <a:latin typeface="Times New Roman" panose="02020603050405020304" pitchFamily="18" charset="0"/>
              <a:ea typeface="黑体" panose="02010600030101010101" pitchFamily="49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8439150" y="5946775"/>
            <a:ext cx="1111250" cy="646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pitchFamily="18" charset="2"/>
              <a:buChar char="¡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ClrTx/>
              <a:buFontTx/>
              <a:buNone/>
            </a:pPr>
            <a:r>
              <a:rPr lang="zh-CN" altLang="zh-CN" sz="3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0030101010101" pitchFamily="49" charset="-122"/>
              </a:rPr>
              <a:t>密封</a:t>
            </a:r>
            <a:endParaRPr lang="zh-CN" altLang="en-US" sz="3600">
              <a:solidFill>
                <a:srgbClr val="FF0000"/>
              </a:solidFill>
              <a:latin typeface="Times New Roman" panose="02020603050405020304" pitchFamily="18" charset="0"/>
              <a:ea typeface="黑体" panose="0201060003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82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82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82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82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782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782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78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78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78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78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78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78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78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78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78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78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782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782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6" grpId="0"/>
      <p:bldP spid="16387" grpId="0"/>
      <p:bldP spid="178216" grpId="0"/>
      <p:bldP spid="178217" grpId="0"/>
      <p:bldP spid="178218" grpId="0"/>
      <p:bldP spid="178219" grpId="0"/>
      <p:bldP spid="178220" grpId="0"/>
      <p:bldP spid="178221" grpId="0"/>
      <p:bldP spid="178222" grpId="0"/>
      <p:bldP spid="178223" grpId="0"/>
      <p:bldP spid="15" grpId="0"/>
      <p:bldP spid="16" grpId="0"/>
      <p:bldP spid="19" grpId="0"/>
      <p:bldP spid="20" grpId="0"/>
      <p:bldP spid="21" grpId="0"/>
      <p:bldP spid="2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425" y="1916113"/>
            <a:ext cx="10985500" cy="342106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矩形 2"/>
          <p:cNvSpPr/>
          <p:nvPr/>
        </p:nvSpPr>
        <p:spPr>
          <a:xfrm>
            <a:off x="4437063" y="1628775"/>
            <a:ext cx="938212" cy="14462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pitchFamily="18" charset="2"/>
              <a:buChar char="¡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ClrTx/>
              <a:buFontTx/>
              <a:buNone/>
            </a:pPr>
            <a:r>
              <a:rPr lang="en-US" altLang="zh-CN" sz="8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0030101010101" pitchFamily="49" charset="-122"/>
              </a:rPr>
              <a:t>B</a:t>
            </a:r>
            <a:endParaRPr lang="zh-CN" altLang="en-US" sz="8800">
              <a:solidFill>
                <a:srgbClr val="FF0000"/>
              </a:solidFill>
              <a:latin typeface="Times New Roman" panose="02020603050405020304" pitchFamily="18" charset="0"/>
              <a:ea typeface="黑体" panose="02010600030101010101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79425" y="328688"/>
            <a:ext cx="2432801" cy="769441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R="0" defTabSz="609600" eaLnBrk="1" fontAlgn="auto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kern="1200" cap="none" spc="0" normalizeH="0" baseline="0" noProof="0">
                <a:solidFill>
                  <a:prstClr val="black"/>
                </a:solidFill>
                <a:latin typeface="Arial" panose="020B0604020202020204" pitchFamily="34" charset="0"/>
                <a:ea typeface="思源黑体 CN Medium" panose="020B0600000000000000" pitchFamily="34" charset="-122"/>
                <a:cs typeface="+mn-ea"/>
                <a:sym typeface="Arial" panose="020B0604020202020204" pitchFamily="34" charset="0"/>
              </a:rPr>
              <a:t>随堂练习</a:t>
            </a:r>
          </a:p>
        </p:txBody>
      </p:sp>
      <p:sp>
        <p:nvSpPr>
          <p:cNvPr id="2" name="椭圆 1"/>
          <p:cNvSpPr/>
          <p:nvPr/>
        </p:nvSpPr>
        <p:spPr>
          <a:xfrm>
            <a:off x="2566988" y="1989138"/>
            <a:ext cx="1008062" cy="576262"/>
          </a:xfrm>
          <a:prstGeom prst="ellipse">
            <a:avLst/>
          </a:prstGeom>
          <a:noFill/>
          <a:ln w="9525" cap="flat" cmpd="sng">
            <a:solidFill>
              <a:schemeClr val="tx2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pitchFamily="18" charset="2"/>
              <a:buChar char="¡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ClrTx/>
              <a:buFontTx/>
              <a:buNone/>
            </a:pPr>
            <a:endParaRPr lang="zh-CN" altLang="en-US" sz="2000"/>
          </a:p>
        </p:txBody>
      </p:sp>
      <p:sp>
        <p:nvSpPr>
          <p:cNvPr id="6" name="椭圆 5"/>
          <p:cNvSpPr/>
          <p:nvPr/>
        </p:nvSpPr>
        <p:spPr>
          <a:xfrm>
            <a:off x="4872038" y="3213100"/>
            <a:ext cx="1152525" cy="647700"/>
          </a:xfrm>
          <a:prstGeom prst="ellipse">
            <a:avLst/>
          </a:prstGeom>
          <a:noFill/>
          <a:ln w="9525" cap="flat" cmpd="sng">
            <a:solidFill>
              <a:schemeClr val="tx2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pitchFamily="18" charset="2"/>
              <a:buChar char="¡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ClrTx/>
              <a:buFontTx/>
              <a:buNone/>
            </a:pPr>
            <a:endParaRPr lang="zh-CN" altLang="en-US" sz="2000"/>
          </a:p>
        </p:txBody>
      </p:sp>
      <p:sp>
        <p:nvSpPr>
          <p:cNvPr id="7" name="椭圆形标注 6"/>
          <p:cNvSpPr/>
          <p:nvPr/>
        </p:nvSpPr>
        <p:spPr>
          <a:xfrm>
            <a:off x="6167438" y="185738"/>
            <a:ext cx="3168650" cy="1443037"/>
          </a:xfrm>
          <a:prstGeom prst="wedgeEllipseCallout">
            <a:avLst>
              <a:gd name="adj1" fmla="val -60727"/>
              <a:gd name="adj2" fmla="val 168440"/>
            </a:avLst>
          </a:prstGeom>
          <a:solidFill>
            <a:srgbClr val="FFFF00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pitchFamily="18" charset="2"/>
              <a:buChar char="¡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ClrTx/>
              <a:buFontTx/>
              <a:buNone/>
            </a:pPr>
            <a:endParaRPr lang="zh-CN" altLang="en-US" sz="2000"/>
          </a:p>
        </p:txBody>
      </p:sp>
      <p:sp>
        <p:nvSpPr>
          <p:cNvPr id="8" name="文本框 7"/>
          <p:cNvSpPr txBox="1"/>
          <p:nvPr/>
        </p:nvSpPr>
        <p:spPr>
          <a:xfrm>
            <a:off x="6888163" y="692150"/>
            <a:ext cx="1944687" cy="7080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pitchFamily="18" charset="2"/>
              <a:buChar char="¡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ClrTx/>
              <a:buFontTx/>
              <a:buNone/>
            </a:pPr>
            <a:r>
              <a:rPr lang="zh-CN" altLang="en-US" sz="4000" b="1"/>
              <a:t>白雾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 animBg="1"/>
      <p:bldP spid="6" grpId="0" animBg="1"/>
      <p:bldP spid="7" grpId="0" animBg="1"/>
      <p:bldP spid="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618038" y="260350"/>
            <a:ext cx="2108200" cy="6667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735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课堂小结</a:t>
            </a:r>
          </a:p>
        </p:txBody>
      </p:sp>
      <p:sp>
        <p:nvSpPr>
          <p:cNvPr id="34819" name="Text Box 3"/>
          <p:cNvSpPr txBox="1"/>
          <p:nvPr/>
        </p:nvSpPr>
        <p:spPr>
          <a:xfrm>
            <a:off x="334963" y="1746250"/>
            <a:ext cx="1905000" cy="1158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pitchFamily="18" charset="2"/>
              <a:buChar char="¡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defTabSz="1217930" eaLnBrk="1" hangingPunct="1">
              <a:spcBef>
                <a:spcPct val="50000"/>
              </a:spcBef>
              <a:buClrTx/>
              <a:buFontTx/>
              <a:buNone/>
            </a:pPr>
            <a:r>
              <a:rPr lang="zh-CN" altLang="en-US" sz="3400" b="1">
                <a:solidFill>
                  <a:srgbClr val="000000"/>
                </a:solidFill>
                <a:latin typeface="宋体" panose="02010600030101010101" pitchFamily="2" charset="-122"/>
                <a:ea typeface="Adobe 黑体 Std R"/>
              </a:rPr>
              <a:t>酸碱</a:t>
            </a:r>
            <a:endParaRPr lang="en-US" altLang="zh-CN" sz="3400" b="1">
              <a:solidFill>
                <a:srgbClr val="000000"/>
              </a:solidFill>
              <a:latin typeface="宋体" panose="02010600030101010101" pitchFamily="2" charset="-122"/>
              <a:ea typeface="Adobe 黑体 Std R"/>
            </a:endParaRPr>
          </a:p>
          <a:p>
            <a:pPr marL="0" lvl="0" indent="0" algn="ctr" defTabSz="1217930" eaLnBrk="1" hangingPunct="1">
              <a:spcBef>
                <a:spcPct val="0"/>
              </a:spcBef>
              <a:buClrTx/>
              <a:buFontTx/>
              <a:buNone/>
            </a:pPr>
            <a:r>
              <a:rPr lang="zh-CN" altLang="en-US" sz="3400" b="1">
                <a:solidFill>
                  <a:srgbClr val="000000"/>
                </a:solidFill>
                <a:latin typeface="宋体" panose="02010600030101010101" pitchFamily="2" charset="-122"/>
                <a:ea typeface="Adobe 黑体 Std R"/>
              </a:rPr>
              <a:t>指示剂</a:t>
            </a:r>
          </a:p>
        </p:txBody>
      </p:sp>
      <p:sp>
        <p:nvSpPr>
          <p:cNvPr id="34820" name="Text Box 4"/>
          <p:cNvSpPr txBox="1"/>
          <p:nvPr/>
        </p:nvSpPr>
        <p:spPr>
          <a:xfrm>
            <a:off x="2482850" y="2941638"/>
            <a:ext cx="3165475" cy="6254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pitchFamily="18" charset="2"/>
              <a:buChar char="¡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defTabSz="1217930" eaLnBrk="1" hangingPunct="1">
              <a:spcBef>
                <a:spcPct val="50000"/>
              </a:spcBef>
              <a:buClrTx/>
              <a:buFontTx/>
              <a:buNone/>
            </a:pPr>
            <a:r>
              <a:rPr lang="zh-CN" altLang="zh-CN" sz="3400" b="1">
                <a:solidFill>
                  <a:srgbClr val="FF0000"/>
                </a:solidFill>
                <a:latin typeface="宋体" panose="02010600030101010101" pitchFamily="2" charset="-122"/>
                <a:ea typeface="Adobe 黑体 Std R"/>
              </a:rPr>
              <a:t>无色酚酞</a:t>
            </a:r>
            <a:r>
              <a:rPr lang="zh-CN" altLang="zh-CN" sz="3400" b="1">
                <a:solidFill>
                  <a:srgbClr val="000000"/>
                </a:solidFill>
                <a:latin typeface="宋体" panose="02010600030101010101" pitchFamily="2" charset="-122"/>
                <a:ea typeface="Adobe 黑体 Std R"/>
              </a:rPr>
              <a:t>溶液</a:t>
            </a:r>
          </a:p>
        </p:txBody>
      </p:sp>
      <p:sp>
        <p:nvSpPr>
          <p:cNvPr id="34821" name="Text Box 6"/>
          <p:cNvSpPr txBox="1"/>
          <p:nvPr/>
        </p:nvSpPr>
        <p:spPr>
          <a:xfrm>
            <a:off x="2509838" y="1417638"/>
            <a:ext cx="3167062" cy="6254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pitchFamily="18" charset="2"/>
              <a:buChar char="¡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defTabSz="1217930" eaLnBrk="1" hangingPunct="1">
              <a:spcBef>
                <a:spcPct val="50000"/>
              </a:spcBef>
              <a:buClr>
                <a:srgbClr val="4F81BD"/>
              </a:buClr>
              <a:buFontTx/>
              <a:buNone/>
            </a:pPr>
            <a:r>
              <a:rPr lang="zh-CN" altLang="zh-CN" sz="3400" b="1">
                <a:solidFill>
                  <a:srgbClr val="FF0000"/>
                </a:solidFill>
                <a:latin typeface="宋体" panose="02010600030101010101" pitchFamily="2" charset="-122"/>
                <a:ea typeface="Adobe 黑体 Std R"/>
              </a:rPr>
              <a:t>紫色石蕊</a:t>
            </a:r>
            <a:r>
              <a:rPr lang="zh-CN" altLang="zh-CN" sz="3400" b="1">
                <a:solidFill>
                  <a:srgbClr val="000000"/>
                </a:solidFill>
                <a:latin typeface="宋体" panose="02010600030101010101" pitchFamily="2" charset="-122"/>
                <a:ea typeface="Adobe 黑体 Std R"/>
              </a:rPr>
              <a:t>溶液</a:t>
            </a:r>
          </a:p>
        </p:txBody>
      </p:sp>
      <p:sp>
        <p:nvSpPr>
          <p:cNvPr id="6" name="AutoShape 3"/>
          <p:cNvSpPr/>
          <p:nvPr/>
        </p:nvSpPr>
        <p:spPr bwMode="auto">
          <a:xfrm>
            <a:off x="2144713" y="1651000"/>
            <a:ext cx="381000" cy="1809750"/>
          </a:xfrm>
          <a:prstGeom prst="leftBrace">
            <a:avLst>
              <a:gd name="adj1" fmla="val 84807"/>
              <a:gd name="adj2" fmla="val 50000"/>
            </a:avLst>
          </a:prstGeom>
          <a:noFill/>
          <a:ln w="38100">
            <a:solidFill>
              <a:srgbClr val="FF0000"/>
            </a:solidFill>
            <a:round/>
          </a:ln>
        </p:spPr>
        <p:txBody>
          <a:bodyPr wrap="none" anchor="ctr"/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46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Arial" panose="020B0604020202020204"/>
            </a:endParaRPr>
          </a:p>
        </p:txBody>
      </p:sp>
      <p:sp>
        <p:nvSpPr>
          <p:cNvPr id="7" name="AutoShape 3"/>
          <p:cNvSpPr/>
          <p:nvPr/>
        </p:nvSpPr>
        <p:spPr bwMode="auto">
          <a:xfrm>
            <a:off x="5561013" y="1216025"/>
            <a:ext cx="285750" cy="1143000"/>
          </a:xfrm>
          <a:prstGeom prst="leftBrace">
            <a:avLst>
              <a:gd name="adj1" fmla="val 84807"/>
              <a:gd name="adj2" fmla="val 50000"/>
            </a:avLst>
          </a:prstGeom>
          <a:noFill/>
          <a:ln w="38100">
            <a:solidFill>
              <a:srgbClr val="FF0000"/>
            </a:solidFill>
            <a:round/>
          </a:ln>
        </p:spPr>
        <p:txBody>
          <a:bodyPr wrap="none" anchor="ctr"/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46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Arial" panose="020B0604020202020204"/>
            </a:endParaRPr>
          </a:p>
        </p:txBody>
      </p:sp>
      <p:sp>
        <p:nvSpPr>
          <p:cNvPr id="34824" name="Text Box 12"/>
          <p:cNvSpPr txBox="1"/>
          <p:nvPr/>
        </p:nvSpPr>
        <p:spPr>
          <a:xfrm>
            <a:off x="5838825" y="1028700"/>
            <a:ext cx="2944813" cy="6254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pitchFamily="18" charset="2"/>
              <a:buChar char="¡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defTabSz="1217930" eaLnBrk="1" hangingPunct="1">
              <a:spcBef>
                <a:spcPct val="50000"/>
              </a:spcBef>
              <a:buClrTx/>
              <a:buFontTx/>
              <a:buNone/>
            </a:pPr>
            <a:r>
              <a:rPr lang="zh-CN" altLang="en-US" sz="3400" b="1">
                <a:solidFill>
                  <a:srgbClr val="0000FF"/>
                </a:solidFill>
                <a:latin typeface="宋体" panose="02010600030101010101" pitchFamily="2" charset="-122"/>
                <a:ea typeface="Adobe 黑体 Std R"/>
              </a:rPr>
              <a:t>酸</a:t>
            </a:r>
            <a:r>
              <a:rPr lang="zh-CN" altLang="en-US" sz="3400" b="1">
                <a:solidFill>
                  <a:srgbClr val="000000"/>
                </a:solidFill>
                <a:latin typeface="宋体" panose="02010600030101010101" pitchFamily="2" charset="-122"/>
                <a:ea typeface="Adobe 黑体 Std R"/>
              </a:rPr>
              <a:t>溶液</a:t>
            </a:r>
            <a:r>
              <a:rPr lang="en-US" altLang="zh-CN" sz="3400" b="1">
                <a:solidFill>
                  <a:srgbClr val="000000"/>
                </a:solidFill>
                <a:latin typeface="宋体" panose="02010600030101010101" pitchFamily="2" charset="-122"/>
                <a:ea typeface="Adobe 黑体 Std R"/>
              </a:rPr>
              <a:t>:</a:t>
            </a:r>
            <a:r>
              <a:rPr lang="zh-CN" altLang="en-US" sz="3400" b="1">
                <a:solidFill>
                  <a:srgbClr val="000000"/>
                </a:solidFill>
                <a:latin typeface="宋体" panose="02010600030101010101" pitchFamily="2" charset="-122"/>
                <a:ea typeface="Adobe 黑体 Std R"/>
              </a:rPr>
              <a:t>变</a:t>
            </a:r>
            <a:r>
              <a:rPr lang="zh-CN" altLang="en-US" sz="3400" b="1">
                <a:solidFill>
                  <a:srgbClr val="0000FF"/>
                </a:solidFill>
                <a:latin typeface="宋体" panose="02010600030101010101" pitchFamily="2" charset="-122"/>
                <a:ea typeface="Adobe 黑体 Std R"/>
              </a:rPr>
              <a:t>红</a:t>
            </a:r>
          </a:p>
        </p:txBody>
      </p:sp>
      <p:sp>
        <p:nvSpPr>
          <p:cNvPr id="34825" name="Text Box 12"/>
          <p:cNvSpPr txBox="1"/>
          <p:nvPr/>
        </p:nvSpPr>
        <p:spPr>
          <a:xfrm>
            <a:off x="5838825" y="1760538"/>
            <a:ext cx="3810000" cy="6254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pitchFamily="18" charset="2"/>
              <a:buChar char="¡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defTabSz="1217930" eaLnBrk="1" hangingPunct="1">
              <a:spcBef>
                <a:spcPct val="50000"/>
              </a:spcBef>
              <a:buClrTx/>
              <a:buFontTx/>
              <a:buNone/>
            </a:pPr>
            <a:r>
              <a:rPr lang="zh-CN" altLang="zh-CN" sz="3400" b="1">
                <a:solidFill>
                  <a:srgbClr val="0000FF"/>
                </a:solidFill>
                <a:latin typeface="宋体" panose="02010600030101010101" pitchFamily="2" charset="-122"/>
                <a:ea typeface="Adobe 黑体 Std R"/>
              </a:rPr>
              <a:t>碱</a:t>
            </a:r>
            <a:r>
              <a:rPr lang="zh-CN" altLang="zh-CN" sz="3400" b="1">
                <a:solidFill>
                  <a:srgbClr val="000000"/>
                </a:solidFill>
                <a:latin typeface="宋体" panose="02010600030101010101" pitchFamily="2" charset="-122"/>
                <a:ea typeface="Adobe 黑体 Std R"/>
              </a:rPr>
              <a:t>溶液</a:t>
            </a:r>
            <a:r>
              <a:rPr lang="en-US" altLang="zh-CN" sz="3400" b="1">
                <a:solidFill>
                  <a:srgbClr val="000000"/>
                </a:solidFill>
                <a:latin typeface="宋体" panose="02010600030101010101" pitchFamily="2" charset="-122"/>
                <a:ea typeface="Adobe 黑体 Std R"/>
              </a:rPr>
              <a:t>:</a:t>
            </a:r>
            <a:r>
              <a:rPr lang="zh-CN" altLang="en-US" sz="3400" b="1">
                <a:solidFill>
                  <a:srgbClr val="000000"/>
                </a:solidFill>
                <a:latin typeface="宋体" panose="02010600030101010101" pitchFamily="2" charset="-122"/>
                <a:ea typeface="Adobe 黑体 Std R"/>
              </a:rPr>
              <a:t>变</a:t>
            </a:r>
            <a:r>
              <a:rPr lang="zh-CN" altLang="en-US" sz="3400" b="1">
                <a:solidFill>
                  <a:srgbClr val="0000FF"/>
                </a:solidFill>
                <a:latin typeface="宋体" panose="02010600030101010101" pitchFamily="2" charset="-122"/>
                <a:ea typeface="Adobe 黑体 Std R"/>
              </a:rPr>
              <a:t>蓝</a:t>
            </a:r>
          </a:p>
        </p:txBody>
      </p:sp>
      <p:sp>
        <p:nvSpPr>
          <p:cNvPr id="10" name="AutoShape 3"/>
          <p:cNvSpPr/>
          <p:nvPr/>
        </p:nvSpPr>
        <p:spPr bwMode="auto">
          <a:xfrm>
            <a:off x="5616575" y="2698750"/>
            <a:ext cx="285750" cy="1143000"/>
          </a:xfrm>
          <a:prstGeom prst="leftBrace">
            <a:avLst>
              <a:gd name="adj1" fmla="val 84807"/>
              <a:gd name="adj2" fmla="val 50000"/>
            </a:avLst>
          </a:prstGeom>
          <a:noFill/>
          <a:ln w="38100">
            <a:solidFill>
              <a:srgbClr val="FF0000"/>
            </a:solidFill>
            <a:round/>
          </a:ln>
        </p:spPr>
        <p:txBody>
          <a:bodyPr wrap="none" anchor="ctr"/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46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Arial" panose="020B0604020202020204"/>
            </a:endParaRPr>
          </a:p>
        </p:txBody>
      </p:sp>
      <p:sp>
        <p:nvSpPr>
          <p:cNvPr id="34827" name="Text Box 12"/>
          <p:cNvSpPr txBox="1"/>
          <p:nvPr/>
        </p:nvSpPr>
        <p:spPr>
          <a:xfrm>
            <a:off x="5934075" y="2565400"/>
            <a:ext cx="3441700" cy="6254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pitchFamily="18" charset="2"/>
              <a:buChar char="¡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defTabSz="1217930" eaLnBrk="1" hangingPunct="1">
              <a:spcBef>
                <a:spcPct val="50000"/>
              </a:spcBef>
              <a:buClrTx/>
              <a:buFontTx/>
              <a:buNone/>
            </a:pPr>
            <a:r>
              <a:rPr lang="zh-CN" altLang="en-US" sz="3400" b="1">
                <a:solidFill>
                  <a:srgbClr val="0000FF"/>
                </a:solidFill>
                <a:latin typeface="宋体" panose="02010600030101010101" pitchFamily="2" charset="-122"/>
                <a:ea typeface="Adobe 黑体 Std R"/>
              </a:rPr>
              <a:t>酸</a:t>
            </a:r>
            <a:r>
              <a:rPr lang="zh-CN" altLang="en-US" sz="3400" b="1">
                <a:solidFill>
                  <a:srgbClr val="000000"/>
                </a:solidFill>
                <a:latin typeface="宋体" panose="02010600030101010101" pitchFamily="2" charset="-122"/>
                <a:ea typeface="Adobe 黑体 Std R"/>
              </a:rPr>
              <a:t>溶液</a:t>
            </a:r>
            <a:r>
              <a:rPr lang="en-US" altLang="zh-CN" sz="3400" b="1">
                <a:solidFill>
                  <a:srgbClr val="000000"/>
                </a:solidFill>
                <a:latin typeface="宋体" panose="02010600030101010101" pitchFamily="2" charset="-122"/>
                <a:ea typeface="Adobe 黑体 Std R"/>
              </a:rPr>
              <a:t>:</a:t>
            </a:r>
            <a:r>
              <a:rPr lang="zh-CN" altLang="en-US" sz="3400" b="1">
                <a:solidFill>
                  <a:srgbClr val="0000FF"/>
                </a:solidFill>
                <a:latin typeface="宋体" panose="02010600030101010101" pitchFamily="2" charset="-122"/>
                <a:ea typeface="Adobe 黑体 Std R"/>
              </a:rPr>
              <a:t>不变</a:t>
            </a:r>
            <a:r>
              <a:rPr lang="zh-CN" altLang="en-US" sz="3400" b="1">
                <a:solidFill>
                  <a:srgbClr val="000000"/>
                </a:solidFill>
                <a:latin typeface="宋体" panose="02010600030101010101" pitchFamily="2" charset="-122"/>
                <a:ea typeface="Adobe 黑体 Std R"/>
              </a:rPr>
              <a:t>色</a:t>
            </a:r>
          </a:p>
        </p:txBody>
      </p:sp>
      <p:sp>
        <p:nvSpPr>
          <p:cNvPr id="34828" name="Text Box 12"/>
          <p:cNvSpPr txBox="1"/>
          <p:nvPr/>
        </p:nvSpPr>
        <p:spPr>
          <a:xfrm>
            <a:off x="5934075" y="3295650"/>
            <a:ext cx="3810000" cy="6254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pitchFamily="18" charset="2"/>
              <a:buChar char="¡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defTabSz="1217930" eaLnBrk="1" hangingPunct="1">
              <a:spcBef>
                <a:spcPct val="50000"/>
              </a:spcBef>
              <a:buClrTx/>
              <a:buFontTx/>
              <a:buNone/>
            </a:pPr>
            <a:r>
              <a:rPr lang="zh-CN" altLang="zh-CN" sz="3400" b="1">
                <a:solidFill>
                  <a:srgbClr val="0000FF"/>
                </a:solidFill>
                <a:latin typeface="宋体" panose="02010600030101010101" pitchFamily="2" charset="-122"/>
                <a:ea typeface="Adobe 黑体 Std R"/>
              </a:rPr>
              <a:t>碱</a:t>
            </a:r>
            <a:r>
              <a:rPr lang="zh-CN" altLang="zh-CN" sz="3400" b="1">
                <a:solidFill>
                  <a:srgbClr val="000000"/>
                </a:solidFill>
                <a:latin typeface="宋体" panose="02010600030101010101" pitchFamily="2" charset="-122"/>
                <a:ea typeface="Adobe 黑体 Std R"/>
              </a:rPr>
              <a:t>溶液</a:t>
            </a:r>
            <a:r>
              <a:rPr lang="en-US" altLang="zh-CN" sz="3400" b="1">
                <a:solidFill>
                  <a:srgbClr val="000000"/>
                </a:solidFill>
                <a:latin typeface="宋体" panose="02010600030101010101" pitchFamily="2" charset="-122"/>
                <a:ea typeface="Adobe 黑体 Std R"/>
              </a:rPr>
              <a:t>:</a:t>
            </a:r>
            <a:r>
              <a:rPr lang="zh-CN" altLang="en-US" sz="3400" b="1">
                <a:solidFill>
                  <a:srgbClr val="000000"/>
                </a:solidFill>
                <a:latin typeface="宋体" panose="02010600030101010101" pitchFamily="2" charset="-122"/>
                <a:ea typeface="Adobe 黑体 Std R"/>
              </a:rPr>
              <a:t>变</a:t>
            </a:r>
            <a:r>
              <a:rPr lang="zh-CN" altLang="en-US" sz="3400" b="1">
                <a:solidFill>
                  <a:srgbClr val="0000FF"/>
                </a:solidFill>
                <a:latin typeface="宋体" panose="02010600030101010101" pitchFamily="2" charset="-122"/>
                <a:ea typeface="Adobe 黑体 Std R"/>
              </a:rPr>
              <a:t>红</a:t>
            </a:r>
          </a:p>
        </p:txBody>
      </p:sp>
      <p:sp>
        <p:nvSpPr>
          <p:cNvPr id="34829" name="Text Box 5"/>
          <p:cNvSpPr txBox="1"/>
          <p:nvPr/>
        </p:nvSpPr>
        <p:spPr>
          <a:xfrm>
            <a:off x="211138" y="4884738"/>
            <a:ext cx="2171700" cy="6254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pitchFamily="18" charset="2"/>
              <a:buChar char="¡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defTabSz="1217930" eaLnBrk="1" hangingPunct="1">
              <a:spcBef>
                <a:spcPct val="50000"/>
              </a:spcBef>
              <a:buClrTx/>
              <a:buFontTx/>
              <a:buNone/>
            </a:pPr>
            <a:r>
              <a:rPr lang="zh-CN" altLang="en-US" sz="3400" b="1">
                <a:solidFill>
                  <a:srgbClr val="000000"/>
                </a:solidFill>
                <a:latin typeface="宋体" panose="02010600030101010101" pitchFamily="2" charset="-122"/>
                <a:ea typeface="Adobe 黑体 Std R"/>
              </a:rPr>
              <a:t>常见的酸</a:t>
            </a:r>
          </a:p>
        </p:txBody>
      </p:sp>
      <p:sp>
        <p:nvSpPr>
          <p:cNvPr id="34830" name="Text Box 13"/>
          <p:cNvSpPr txBox="1"/>
          <p:nvPr/>
        </p:nvSpPr>
        <p:spPr>
          <a:xfrm>
            <a:off x="4079875" y="4787900"/>
            <a:ext cx="4932363" cy="62706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pitchFamily="18" charset="2"/>
              <a:buChar char="¡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defTabSz="1217930" eaLnBrk="1" hangingPunct="1">
              <a:spcBef>
                <a:spcPct val="50000"/>
              </a:spcBef>
              <a:buClrTx/>
              <a:buFontTx/>
              <a:buNone/>
            </a:pPr>
            <a:r>
              <a:rPr lang="zh-CN" altLang="zh-CN" sz="3400" b="1">
                <a:solidFill>
                  <a:srgbClr val="000000"/>
                </a:solidFill>
                <a:latin typeface="宋体" panose="02010600030101010101" pitchFamily="2" charset="-122"/>
                <a:ea typeface="Adobe 黑体 Std R"/>
              </a:rPr>
              <a:t>用途</a:t>
            </a:r>
            <a:r>
              <a:rPr lang="en-US" altLang="zh-CN" sz="3400" b="1">
                <a:solidFill>
                  <a:srgbClr val="000000"/>
                </a:solidFill>
                <a:latin typeface="宋体" panose="02010600030101010101" pitchFamily="2" charset="-122"/>
                <a:ea typeface="Adobe 黑体 Std R"/>
              </a:rPr>
              <a:t>:</a:t>
            </a:r>
            <a:r>
              <a:rPr lang="zh-CN" altLang="en-US" sz="3400" b="1">
                <a:solidFill>
                  <a:srgbClr val="000000"/>
                </a:solidFill>
                <a:latin typeface="宋体" panose="02010600030101010101" pitchFamily="2" charset="-122"/>
                <a:ea typeface="Adobe 黑体 Std R"/>
              </a:rPr>
              <a:t>除锈、制造药物</a:t>
            </a:r>
          </a:p>
        </p:txBody>
      </p:sp>
      <p:sp>
        <p:nvSpPr>
          <p:cNvPr id="34831" name="Text Box 14"/>
          <p:cNvSpPr txBox="1"/>
          <p:nvPr/>
        </p:nvSpPr>
        <p:spPr>
          <a:xfrm>
            <a:off x="4125913" y="3970338"/>
            <a:ext cx="5926137" cy="62706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pitchFamily="18" charset="2"/>
              <a:buChar char="¡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defTabSz="1217930" eaLnBrk="1" hangingPunct="1">
              <a:spcBef>
                <a:spcPct val="50000"/>
              </a:spcBef>
              <a:buClrTx/>
              <a:buFontTx/>
              <a:buNone/>
            </a:pPr>
            <a:r>
              <a:rPr lang="zh-CN" altLang="en-US" sz="3400" b="1">
                <a:solidFill>
                  <a:srgbClr val="000000"/>
                </a:solidFill>
                <a:latin typeface="宋体" panose="02010600030101010101" pitchFamily="2" charset="-122"/>
                <a:ea typeface="Adobe 黑体 Std R"/>
              </a:rPr>
              <a:t>性质</a:t>
            </a:r>
            <a:r>
              <a:rPr lang="en-US" altLang="zh-CN" sz="3400" b="1">
                <a:solidFill>
                  <a:srgbClr val="000000"/>
                </a:solidFill>
                <a:latin typeface="宋体" panose="02010600030101010101" pitchFamily="2" charset="-122"/>
                <a:ea typeface="Adobe 黑体 Std R"/>
              </a:rPr>
              <a:t>:</a:t>
            </a:r>
            <a:r>
              <a:rPr lang="zh-CN" altLang="en-US" sz="3400" b="1">
                <a:solidFill>
                  <a:srgbClr val="000000"/>
                </a:solidFill>
                <a:latin typeface="宋体" panose="02010600030101010101" pitchFamily="2" charset="-122"/>
                <a:ea typeface="Adobe 黑体 Std R"/>
              </a:rPr>
              <a:t>刺激性气味，</a:t>
            </a:r>
            <a:r>
              <a:rPr lang="zh-CN" altLang="en-US" sz="3400" b="1">
                <a:solidFill>
                  <a:srgbClr val="FF0000"/>
                </a:solidFill>
                <a:latin typeface="宋体" panose="02010600030101010101" pitchFamily="2" charset="-122"/>
                <a:ea typeface="Adobe 黑体 Std R"/>
              </a:rPr>
              <a:t>挥发性</a:t>
            </a:r>
          </a:p>
        </p:txBody>
      </p:sp>
      <p:sp>
        <p:nvSpPr>
          <p:cNvPr id="34832" name="Text Box 20"/>
          <p:cNvSpPr txBox="1"/>
          <p:nvPr/>
        </p:nvSpPr>
        <p:spPr>
          <a:xfrm>
            <a:off x="2632075" y="4276725"/>
            <a:ext cx="1177925" cy="6254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pitchFamily="18" charset="2"/>
              <a:buChar char="¡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defTabSz="1217930" eaLnBrk="1" hangingPunct="1">
              <a:spcBef>
                <a:spcPct val="50000"/>
              </a:spcBef>
              <a:buClrTx/>
              <a:buFontTx/>
              <a:buNone/>
            </a:pPr>
            <a:r>
              <a:rPr lang="zh-CN" altLang="zh-CN" sz="3400" b="1">
                <a:solidFill>
                  <a:srgbClr val="FF0000"/>
                </a:solidFill>
                <a:latin typeface="宋体" panose="02010600030101010101" pitchFamily="2" charset="-122"/>
                <a:ea typeface="Adobe 黑体 Std R"/>
              </a:rPr>
              <a:t>盐酸</a:t>
            </a:r>
            <a:endParaRPr lang="zh-CN" altLang="en-US" sz="3400" b="1">
              <a:solidFill>
                <a:srgbClr val="FF0000"/>
              </a:solidFill>
              <a:latin typeface="宋体" panose="02010600030101010101" pitchFamily="2" charset="-122"/>
              <a:ea typeface="Adobe 黑体 Std R"/>
            </a:endParaRPr>
          </a:p>
        </p:txBody>
      </p:sp>
      <p:sp>
        <p:nvSpPr>
          <p:cNvPr id="17" name="AutoShape 3"/>
          <p:cNvSpPr/>
          <p:nvPr/>
        </p:nvSpPr>
        <p:spPr bwMode="auto">
          <a:xfrm>
            <a:off x="2366963" y="4298950"/>
            <a:ext cx="285750" cy="1809750"/>
          </a:xfrm>
          <a:prstGeom prst="leftBrace">
            <a:avLst>
              <a:gd name="adj1" fmla="val 84807"/>
              <a:gd name="adj2" fmla="val 50000"/>
            </a:avLst>
          </a:prstGeom>
          <a:noFill/>
          <a:ln w="38100">
            <a:solidFill>
              <a:srgbClr val="FF0000"/>
            </a:solidFill>
            <a:round/>
          </a:ln>
        </p:spPr>
        <p:txBody>
          <a:bodyPr wrap="none" anchor="ctr"/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46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Arial" panose="020B0604020202020204"/>
            </a:endParaRPr>
          </a:p>
        </p:txBody>
      </p:sp>
      <p:sp>
        <p:nvSpPr>
          <p:cNvPr id="18" name="AutoShape 3"/>
          <p:cNvSpPr/>
          <p:nvPr/>
        </p:nvSpPr>
        <p:spPr bwMode="auto">
          <a:xfrm>
            <a:off x="3775075" y="4110038"/>
            <a:ext cx="285750" cy="1143000"/>
          </a:xfrm>
          <a:prstGeom prst="leftBrace">
            <a:avLst>
              <a:gd name="adj1" fmla="val 84807"/>
              <a:gd name="adj2" fmla="val 50000"/>
            </a:avLst>
          </a:prstGeom>
          <a:noFill/>
          <a:ln w="38100">
            <a:solidFill>
              <a:srgbClr val="FF0000"/>
            </a:solidFill>
            <a:round/>
          </a:ln>
        </p:spPr>
        <p:txBody>
          <a:bodyPr wrap="none" anchor="ctr"/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46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Arial" panose="020B0604020202020204"/>
            </a:endParaRPr>
          </a:p>
        </p:txBody>
      </p:sp>
      <p:sp>
        <p:nvSpPr>
          <p:cNvPr id="34835" name="Text Box 20"/>
          <p:cNvSpPr txBox="1"/>
          <p:nvPr/>
        </p:nvSpPr>
        <p:spPr>
          <a:xfrm>
            <a:off x="2622550" y="5730875"/>
            <a:ext cx="1177925" cy="6254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pitchFamily="18" charset="2"/>
              <a:buChar char="¡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defTabSz="1217930" eaLnBrk="1" hangingPunct="1">
              <a:spcBef>
                <a:spcPct val="50000"/>
              </a:spcBef>
              <a:buClrTx/>
              <a:buFontTx/>
              <a:buNone/>
            </a:pPr>
            <a:r>
              <a:rPr lang="zh-CN" altLang="zh-CN" sz="3400" b="1">
                <a:solidFill>
                  <a:srgbClr val="FF0000"/>
                </a:solidFill>
                <a:latin typeface="宋体" panose="02010600030101010101" pitchFamily="2" charset="-122"/>
                <a:ea typeface="Adobe 黑体 Std R"/>
              </a:rPr>
              <a:t>硫酸</a:t>
            </a:r>
            <a:endParaRPr lang="zh-CN" altLang="en-US" sz="3400" b="1">
              <a:solidFill>
                <a:srgbClr val="FF0000"/>
              </a:solidFill>
              <a:latin typeface="宋体" panose="02010600030101010101" pitchFamily="2" charset="-122"/>
              <a:ea typeface="Adobe 黑体 Std R"/>
            </a:endParaRPr>
          </a:p>
        </p:txBody>
      </p:sp>
      <p:sp>
        <p:nvSpPr>
          <p:cNvPr id="34836" name="Text Box 13"/>
          <p:cNvSpPr txBox="1"/>
          <p:nvPr/>
        </p:nvSpPr>
        <p:spPr>
          <a:xfrm>
            <a:off x="4146550" y="6207125"/>
            <a:ext cx="5429250" cy="6254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pitchFamily="18" charset="2"/>
              <a:buChar char="¡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defTabSz="1217930" eaLnBrk="1" hangingPunct="1">
              <a:spcBef>
                <a:spcPct val="50000"/>
              </a:spcBef>
              <a:buClrTx/>
              <a:buFontTx/>
              <a:buNone/>
            </a:pPr>
            <a:r>
              <a:rPr lang="zh-CN" altLang="zh-CN" sz="3400" b="1">
                <a:solidFill>
                  <a:srgbClr val="000000"/>
                </a:solidFill>
                <a:latin typeface="宋体" panose="02010600030101010101" pitchFamily="2" charset="-122"/>
                <a:ea typeface="Adobe 黑体 Std R"/>
              </a:rPr>
              <a:t>用途</a:t>
            </a:r>
            <a:r>
              <a:rPr lang="en-US" altLang="zh-CN" sz="3400" b="1">
                <a:solidFill>
                  <a:srgbClr val="000000"/>
                </a:solidFill>
                <a:latin typeface="宋体" panose="02010600030101010101" pitchFamily="2" charset="-122"/>
                <a:ea typeface="Adobe 黑体 Std R"/>
              </a:rPr>
              <a:t>:</a:t>
            </a:r>
            <a:r>
              <a:rPr lang="zh-CN" altLang="en-US" sz="3400" b="1">
                <a:solidFill>
                  <a:srgbClr val="000000"/>
                </a:solidFill>
                <a:latin typeface="宋体" panose="02010600030101010101" pitchFamily="2" charset="-122"/>
                <a:ea typeface="Adobe 黑体 Std R"/>
              </a:rPr>
              <a:t>化工原料、干燥剂</a:t>
            </a:r>
          </a:p>
        </p:txBody>
      </p:sp>
      <p:sp>
        <p:nvSpPr>
          <p:cNvPr id="34837" name="Text Box 14"/>
          <p:cNvSpPr txBox="1"/>
          <p:nvPr/>
        </p:nvSpPr>
        <p:spPr>
          <a:xfrm>
            <a:off x="4146550" y="5349875"/>
            <a:ext cx="2592388" cy="6159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pitchFamily="18" charset="2"/>
              <a:buChar char="¡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defTabSz="1217930" eaLnBrk="1" hangingPunct="1">
              <a:spcBef>
                <a:spcPct val="50000"/>
              </a:spcBef>
              <a:buClrTx/>
              <a:buFontTx/>
              <a:buNone/>
            </a:pPr>
            <a:r>
              <a:rPr lang="zh-CN" altLang="en-US" sz="3400" b="1">
                <a:solidFill>
                  <a:srgbClr val="000000"/>
                </a:solidFill>
                <a:latin typeface="宋体" panose="02010600030101010101" pitchFamily="2" charset="-122"/>
                <a:ea typeface="Adobe 黑体 Std R"/>
              </a:rPr>
              <a:t>性质</a:t>
            </a:r>
            <a:r>
              <a:rPr lang="en-US" altLang="zh-CN" sz="3400" b="1">
                <a:solidFill>
                  <a:srgbClr val="000000"/>
                </a:solidFill>
                <a:latin typeface="宋体" panose="02010600030101010101" pitchFamily="2" charset="-122"/>
                <a:ea typeface="Adobe 黑体 Std R"/>
              </a:rPr>
              <a:t>:</a:t>
            </a:r>
            <a:r>
              <a:rPr lang="zh-CN" altLang="en-US" sz="3400" b="1">
                <a:solidFill>
                  <a:srgbClr val="FF0000"/>
                </a:solidFill>
                <a:latin typeface="宋体" panose="02010600030101010101" pitchFamily="2" charset="-122"/>
                <a:ea typeface="Adobe 黑体 Std R"/>
              </a:rPr>
              <a:t>吸水性</a:t>
            </a:r>
          </a:p>
        </p:txBody>
      </p:sp>
      <p:sp>
        <p:nvSpPr>
          <p:cNvPr id="22" name="AutoShape 3"/>
          <p:cNvSpPr/>
          <p:nvPr/>
        </p:nvSpPr>
        <p:spPr bwMode="auto">
          <a:xfrm>
            <a:off x="3860800" y="5570538"/>
            <a:ext cx="285750" cy="1143000"/>
          </a:xfrm>
          <a:prstGeom prst="leftBrace">
            <a:avLst>
              <a:gd name="adj1" fmla="val 84807"/>
              <a:gd name="adj2" fmla="val 50000"/>
            </a:avLst>
          </a:prstGeom>
          <a:noFill/>
          <a:ln w="38100">
            <a:solidFill>
              <a:srgbClr val="FF0000"/>
            </a:solidFill>
            <a:round/>
          </a:ln>
        </p:spPr>
        <p:txBody>
          <a:bodyPr wrap="none" anchor="ctr"/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46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Arial" panose="020B0604020202020204"/>
            </a:endParaRPr>
          </a:p>
        </p:txBody>
      </p:sp>
    </p:spTree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575" y="1295400"/>
            <a:ext cx="11118850" cy="42672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矩形 4"/>
          <p:cNvSpPr/>
          <p:nvPr/>
        </p:nvSpPr>
        <p:spPr>
          <a:xfrm>
            <a:off x="3143250" y="3573463"/>
            <a:ext cx="481013" cy="584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pitchFamily="18" charset="2"/>
              <a:buChar char="¡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ClrTx/>
              <a:buFontTx/>
              <a:buNone/>
            </a:pPr>
            <a:r>
              <a:rPr lang="en-US" altLang="zh-CN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0030101010101" pitchFamily="49" charset="-122"/>
              </a:rPr>
              <a:t>C</a:t>
            </a:r>
            <a:endParaRPr lang="zh-CN" altLang="en-US">
              <a:solidFill>
                <a:srgbClr val="FF0000"/>
              </a:solidFill>
              <a:latin typeface="Times New Roman" panose="02020603050405020304" pitchFamily="18" charset="0"/>
              <a:ea typeface="黑体" panose="0201060003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250" y="1084263"/>
            <a:ext cx="10985500" cy="46894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矩形 4"/>
          <p:cNvSpPr/>
          <p:nvPr/>
        </p:nvSpPr>
        <p:spPr>
          <a:xfrm>
            <a:off x="8112125" y="1268413"/>
            <a:ext cx="458788" cy="58578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pitchFamily="18" charset="2"/>
              <a:buChar char="¡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ClrTx/>
              <a:buFontTx/>
              <a:buNone/>
            </a:pPr>
            <a:r>
              <a:rPr lang="en-US" altLang="zh-CN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0030101010101" pitchFamily="49" charset="-122"/>
              </a:rPr>
              <a:t>B</a:t>
            </a:r>
            <a:endParaRPr lang="zh-CN" altLang="en-US">
              <a:solidFill>
                <a:srgbClr val="FF0000"/>
              </a:solidFill>
              <a:latin typeface="Times New Roman" panose="02020603050405020304" pitchFamily="18" charset="0"/>
              <a:ea typeface="黑体" panose="0201060003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127125" y="3789363"/>
            <a:ext cx="481013" cy="584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pitchFamily="18" charset="2"/>
              <a:buChar char="¡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ClrTx/>
              <a:buFontTx/>
              <a:buNone/>
            </a:pPr>
            <a:r>
              <a:rPr lang="en-US" altLang="zh-CN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0030101010101" pitchFamily="49" charset="-122"/>
              </a:rPr>
              <a:t>A</a:t>
            </a:r>
            <a:endParaRPr lang="zh-CN" altLang="en-US">
              <a:solidFill>
                <a:srgbClr val="FF0000"/>
              </a:solidFill>
              <a:latin typeface="Times New Roman" panose="02020603050405020304" pitchFamily="18" charset="0"/>
              <a:ea typeface="黑体" panose="0201060003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550" y="633413"/>
            <a:ext cx="11264900" cy="55911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矩形 4"/>
          <p:cNvSpPr/>
          <p:nvPr/>
        </p:nvSpPr>
        <p:spPr>
          <a:xfrm>
            <a:off x="3627438" y="2492375"/>
            <a:ext cx="596900" cy="58578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pitchFamily="18" charset="2"/>
              <a:buChar char="¡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ClrTx/>
              <a:buFontTx/>
              <a:buNone/>
            </a:pPr>
            <a:r>
              <a:rPr lang="zh-CN" altLang="zh-CN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0030101010101" pitchFamily="49" charset="-122"/>
              </a:rPr>
              <a:t>紫</a:t>
            </a:r>
            <a:endParaRPr lang="zh-CN" altLang="en-US">
              <a:solidFill>
                <a:srgbClr val="FF0000"/>
              </a:solidFill>
              <a:latin typeface="Times New Roman" panose="02020603050405020304" pitchFamily="18" charset="0"/>
              <a:ea typeface="黑体" panose="0201060003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104900" y="3616325"/>
            <a:ext cx="2244725" cy="584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pitchFamily="18" charset="2"/>
              <a:buChar char="¡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ClrTx/>
              <a:buFontTx/>
              <a:buNone/>
            </a:pPr>
            <a:r>
              <a:rPr lang="zh-CN" altLang="zh-CN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0030101010101" pitchFamily="49" charset="-122"/>
              </a:rPr>
              <a:t>不断运动的</a:t>
            </a:r>
            <a:endParaRPr lang="zh-CN" altLang="en-US">
              <a:solidFill>
                <a:srgbClr val="FF0000"/>
              </a:solidFill>
              <a:latin typeface="Times New Roman" panose="02020603050405020304" pitchFamily="18" charset="0"/>
              <a:ea typeface="黑体" panose="02010600030101010101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104900" y="4864100"/>
            <a:ext cx="822325" cy="584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pitchFamily="18" charset="2"/>
              <a:buChar char="¡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ClrTx/>
              <a:buFontTx/>
              <a:buNone/>
            </a:pPr>
            <a:r>
              <a:rPr lang="en-US" altLang="zh-CN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0030101010101" pitchFamily="49" charset="-122"/>
              </a:rPr>
              <a:t>bde</a:t>
            </a:r>
            <a:endParaRPr lang="zh-CN" altLang="en-US">
              <a:solidFill>
                <a:srgbClr val="FF0000"/>
              </a:solidFill>
              <a:latin typeface="Times New Roman" panose="02020603050405020304" pitchFamily="18" charset="0"/>
              <a:ea typeface="黑体" panose="0201060003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4.0.30319.42000"/>
  <p:tag name="AS_OS" val="Microsoft Windows NT 6.2.9200.0"/>
  <p:tag name="AS_RELEASE_DATE" val="2022.10.14"/>
  <p:tag name="AS_TITLE" val="Aspose.Slides for .NET 4.0 Client Profile"/>
  <p:tag name="AS_VERSION" val="22.10"/>
  <p:tag name="COMMONDATA" val="eyJoZGlkIjoiODM4MjkzYmE4MzMyMDcyNjEwMDQ3YmNkMzI1ZDJiOTYifQ=="/>
  <p:tag name="KSO_WPP_MARK_KEY" val="d896fb89-344b-4381-9c81-80db911fb8f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主题4">
  <a:themeElements>
    <a:clrScheme name="吉祥如意 1">
      <a:dk1>
        <a:srgbClr val="000000"/>
      </a:dk1>
      <a:lt1>
        <a:srgbClr val="FFFFFF"/>
      </a:lt1>
      <a:dk2>
        <a:srgbClr val="E40000"/>
      </a:dk2>
      <a:lt2>
        <a:srgbClr val="DDDDDD"/>
      </a:lt2>
      <a:accent1>
        <a:srgbClr val="E1F4FF"/>
      </a:accent1>
      <a:accent2>
        <a:srgbClr val="FFE2C5"/>
      </a:accent2>
      <a:accent3>
        <a:srgbClr val="FFFFFF"/>
      </a:accent3>
      <a:accent4>
        <a:srgbClr val="000000"/>
      </a:accent4>
      <a:accent5>
        <a:srgbClr val="EEF8FF"/>
      </a:accent5>
      <a:accent6>
        <a:srgbClr val="E7CDB2"/>
      </a:accent6>
      <a:hlink>
        <a:srgbClr val="0066CC"/>
      </a:hlink>
      <a:folHlink>
        <a:srgbClr val="9F9FBF"/>
      </a:folHlink>
    </a:clrScheme>
    <a:fontScheme name="吉祥如意">
      <a:majorFont>
        <a:latin typeface="Arial"/>
        <a:ea typeface="宋体"/>
        <a:cs typeface="Arial"/>
      </a:majorFont>
      <a:minorFont>
        <a:latin typeface="Arial"/>
        <a:ea typeface="宋体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</a:spPr>
      <a:bodyPr vert="horz" wrap="non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</a:spPr>
      <a:bodyPr vert="horz" wrap="non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吉祥如意 1">
        <a:dk1>
          <a:srgbClr val="000000"/>
        </a:dk1>
        <a:lt1>
          <a:srgbClr val="FFFFFF"/>
        </a:lt1>
        <a:dk2>
          <a:srgbClr val="E40000"/>
        </a:dk2>
        <a:lt2>
          <a:srgbClr val="DDDDDD"/>
        </a:lt2>
        <a:accent1>
          <a:srgbClr val="E1F4FF"/>
        </a:accent1>
        <a:accent2>
          <a:srgbClr val="FFE2C5"/>
        </a:accent2>
        <a:accent3>
          <a:srgbClr val="FFFFFF"/>
        </a:accent3>
        <a:accent4>
          <a:srgbClr val="000000"/>
        </a:accent4>
        <a:accent5>
          <a:srgbClr val="EEF8FF"/>
        </a:accent5>
        <a:accent6>
          <a:srgbClr val="E7CDB2"/>
        </a:accent6>
        <a:hlink>
          <a:srgbClr val="0066CC"/>
        </a:hlink>
        <a:folHlink>
          <a:srgbClr val="9F9FB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吉祥如意 2">
        <a:dk1>
          <a:srgbClr val="59582D"/>
        </a:dk1>
        <a:lt1>
          <a:srgbClr val="EAEAEA"/>
        </a:lt1>
        <a:dk2>
          <a:srgbClr val="666699"/>
        </a:dk2>
        <a:lt2>
          <a:srgbClr val="D9D9D9"/>
        </a:lt2>
        <a:accent1>
          <a:srgbClr val="CCECFF"/>
        </a:accent1>
        <a:accent2>
          <a:srgbClr val="B2D2C7"/>
        </a:accent2>
        <a:accent3>
          <a:srgbClr val="F3F3F3"/>
        </a:accent3>
        <a:accent4>
          <a:srgbClr val="4B4A25"/>
        </a:accent4>
        <a:accent5>
          <a:srgbClr val="E2F4FF"/>
        </a:accent5>
        <a:accent6>
          <a:srgbClr val="A1BEB4"/>
        </a:accent6>
        <a:hlink>
          <a:srgbClr val="993366"/>
        </a:hlink>
        <a:folHlink>
          <a:srgbClr val="92B9E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吉祥如意 3">
        <a:dk1>
          <a:srgbClr val="000099"/>
        </a:dk1>
        <a:lt1>
          <a:srgbClr val="FFFFCC"/>
        </a:lt1>
        <a:dk2>
          <a:srgbClr val="004000"/>
        </a:dk2>
        <a:lt2>
          <a:srgbClr val="FFD9B3"/>
        </a:lt2>
        <a:accent1>
          <a:srgbClr val="FFD9D9"/>
        </a:accent1>
        <a:accent2>
          <a:srgbClr val="DDDDDD"/>
        </a:accent2>
        <a:accent3>
          <a:srgbClr val="FFFFE2"/>
        </a:accent3>
        <a:accent4>
          <a:srgbClr val="000082"/>
        </a:accent4>
        <a:accent5>
          <a:srgbClr val="FFE9E9"/>
        </a:accent5>
        <a:accent6>
          <a:srgbClr val="C8C8C8"/>
        </a:accent6>
        <a:hlink>
          <a:srgbClr val="FF0000"/>
        </a:hlink>
        <a:folHlink>
          <a:srgbClr val="FFAB5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吉祥如意 4">
        <a:dk1>
          <a:srgbClr val="000000"/>
        </a:dk1>
        <a:lt1>
          <a:srgbClr val="DCE8E2"/>
        </a:lt1>
        <a:dk2>
          <a:srgbClr val="0033CC"/>
        </a:dk2>
        <a:lt2>
          <a:srgbClr val="C4C4D8"/>
        </a:lt2>
        <a:accent1>
          <a:srgbClr val="FFFFFF"/>
        </a:accent1>
        <a:accent2>
          <a:srgbClr val="A9CFB1"/>
        </a:accent2>
        <a:accent3>
          <a:srgbClr val="EBF2EE"/>
        </a:accent3>
        <a:accent4>
          <a:srgbClr val="000000"/>
        </a:accent4>
        <a:accent5>
          <a:srgbClr val="FFFFFF"/>
        </a:accent5>
        <a:accent6>
          <a:srgbClr val="99BBA0"/>
        </a:accent6>
        <a:hlink>
          <a:srgbClr val="CC3300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吉祥如意 5">
        <a:dk1>
          <a:srgbClr val="606090"/>
        </a:dk1>
        <a:lt1>
          <a:srgbClr val="E5FFFF"/>
        </a:lt1>
        <a:dk2>
          <a:srgbClr val="0000CC"/>
        </a:dk2>
        <a:lt2>
          <a:srgbClr val="91DAFF"/>
        </a:lt2>
        <a:accent1>
          <a:srgbClr val="EAEAEA"/>
        </a:accent1>
        <a:accent2>
          <a:srgbClr val="FFE2C5"/>
        </a:accent2>
        <a:accent3>
          <a:srgbClr val="F0FFFF"/>
        </a:accent3>
        <a:accent4>
          <a:srgbClr val="51517A"/>
        </a:accent4>
        <a:accent5>
          <a:srgbClr val="F3F3F3"/>
        </a:accent5>
        <a:accent6>
          <a:srgbClr val="E7CDB2"/>
        </a:accent6>
        <a:hlink>
          <a:srgbClr val="000000"/>
        </a:hlink>
        <a:folHlink>
          <a:srgbClr val="3DB77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吉祥如意 6">
        <a:dk1>
          <a:srgbClr val="CC0066"/>
        </a:dk1>
        <a:lt1>
          <a:srgbClr val="FFDDBB"/>
        </a:lt1>
        <a:dk2>
          <a:srgbClr val="000000"/>
        </a:dk2>
        <a:lt2>
          <a:srgbClr val="C0C0C0"/>
        </a:lt2>
        <a:accent1>
          <a:srgbClr val="FFFFCC"/>
        </a:accent1>
        <a:accent2>
          <a:srgbClr val="FFFFFF"/>
        </a:accent2>
        <a:accent3>
          <a:srgbClr val="FFEBDA"/>
        </a:accent3>
        <a:accent4>
          <a:srgbClr val="AE0056"/>
        </a:accent4>
        <a:accent5>
          <a:srgbClr val="FFFFE2"/>
        </a:accent5>
        <a:accent6>
          <a:srgbClr val="E7E7E7"/>
        </a:accent6>
        <a:hlink>
          <a:srgbClr val="0066CC"/>
        </a:hlink>
        <a:folHlink>
          <a:srgbClr val="8EB37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吉祥如意 7">
        <a:dk1>
          <a:srgbClr val="B60000"/>
        </a:dk1>
        <a:lt1>
          <a:srgbClr val="FFFF99"/>
        </a:lt1>
        <a:dk2>
          <a:srgbClr val="800000"/>
        </a:dk2>
        <a:lt2>
          <a:srgbClr val="FFFFFF"/>
        </a:lt2>
        <a:accent1>
          <a:srgbClr val="9888A4"/>
        </a:accent1>
        <a:accent2>
          <a:srgbClr val="A9335D"/>
        </a:accent2>
        <a:accent3>
          <a:srgbClr val="C0AAAA"/>
        </a:accent3>
        <a:accent4>
          <a:srgbClr val="DADA82"/>
        </a:accent4>
        <a:accent5>
          <a:srgbClr val="CAC3CF"/>
        </a:accent5>
        <a:accent6>
          <a:srgbClr val="992D53"/>
        </a:accent6>
        <a:hlink>
          <a:srgbClr val="CCECFF"/>
        </a:hlink>
        <a:folHlink>
          <a:srgbClr val="FF66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吉祥如意 8">
        <a:dk1>
          <a:srgbClr val="808080"/>
        </a:dk1>
        <a:lt1>
          <a:srgbClr val="FFFFFF"/>
        </a:lt1>
        <a:dk2>
          <a:srgbClr val="1C1C1C"/>
        </a:dk2>
        <a:lt2>
          <a:srgbClr val="FFFF66"/>
        </a:lt2>
        <a:accent1>
          <a:srgbClr val="9898BA"/>
        </a:accent1>
        <a:accent2>
          <a:srgbClr val="777777"/>
        </a:accent2>
        <a:accent3>
          <a:srgbClr val="ABABAB"/>
        </a:accent3>
        <a:accent4>
          <a:srgbClr val="DADADA"/>
        </a:accent4>
        <a:accent5>
          <a:srgbClr val="CACAD9"/>
        </a:accent5>
        <a:accent6>
          <a:srgbClr val="6B6B6B"/>
        </a:accent6>
        <a:hlink>
          <a:srgbClr val="CCFF99"/>
        </a:hlink>
        <a:folHlink>
          <a:srgbClr val="E436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851</Words>
  <Application>Microsoft Office PowerPoint</Application>
  <PresentationFormat>宽屏</PresentationFormat>
  <Paragraphs>215</Paragraphs>
  <Slides>30</Slides>
  <Notes>2</Notes>
  <HiddenSlides>0</HiddenSlides>
  <MMClips>0</MMClips>
  <ScaleCrop>false</ScaleCrop>
  <HeadingPairs>
    <vt:vector size="8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30</vt:i4>
      </vt:variant>
      <vt:variant>
        <vt:lpstr>自定义放映</vt:lpstr>
      </vt:variant>
      <vt:variant>
        <vt:i4>1</vt:i4>
      </vt:variant>
    </vt:vector>
  </HeadingPairs>
  <TitlesOfParts>
    <vt:vector size="45" baseType="lpstr">
      <vt:lpstr>Adobe 黑体 Std R</vt:lpstr>
      <vt:lpstr>等线</vt:lpstr>
      <vt:lpstr>黑体</vt:lpstr>
      <vt:lpstr>华文楷体</vt:lpstr>
      <vt:lpstr>华文中宋</vt:lpstr>
      <vt:lpstr>思源黑体 CN Medium</vt:lpstr>
      <vt:lpstr>宋体</vt:lpstr>
      <vt:lpstr>长城细圆体</vt:lpstr>
      <vt:lpstr>Arial</vt:lpstr>
      <vt:lpstr>Calibri</vt:lpstr>
      <vt:lpstr>Times New Roman</vt:lpstr>
      <vt:lpstr>Wingdings</vt:lpstr>
      <vt:lpstr>Wingdings 2</vt:lpstr>
      <vt:lpstr>主题4</vt:lpstr>
      <vt:lpstr>课题1  常见的酸和碱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浓硫酸的特性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17-21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2023-04-28T02:51:00Z</dcterms:created>
  <dcterms:modified xsi:type="dcterms:W3CDTF">2023-04-28T02:51:02Z</dcterms:modified>
</cp:coreProperties>
</file>