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464" r:id="rId1"/>
    <p:sldMasterId id="2147498501" r:id="rId2"/>
  </p:sldMasterIdLst>
  <p:notesMasterIdLst>
    <p:notesMasterId r:id="rId3"/>
  </p:notesMasterIdLst>
  <p:sldIdLst>
    <p:sldId id="7357" r:id="rId4"/>
    <p:sldId id="7360" r:id="rId5"/>
    <p:sldId id="7363" r:id="rId6"/>
    <p:sldId id="7366" r:id="rId7"/>
    <p:sldId id="7372" r:id="rId9"/>
    <p:sldId id="7375" r:id="rId10"/>
    <p:sldId id="7378" r:id="rId11"/>
    <p:sldId id="7381" r:id="rId12"/>
    <p:sldId id="7387" r:id="rId14"/>
    <p:sldId id="7390" r:id="rId15"/>
    <p:sldId id="7393" r:id="rId16"/>
    <p:sldId id="7396" r:id="rId17"/>
    <p:sldId id="7402" r:id="rId19"/>
    <p:sldId id="7405" r:id="rId20"/>
    <p:sldId id="7408" r:id="rId21"/>
    <p:sldId id="7411" r:id="rId22"/>
    <p:sldId id="7417" r:id="rId24"/>
    <p:sldId id="7420" r:id="rId25"/>
    <p:sldId id="7423" r:id="rId26"/>
    <p:sldId id="7426" r:id="rId27"/>
    <p:sldId id="7432" r:id="rId29"/>
    <p:sldId id="7435" r:id="rId30"/>
    <p:sldId id="7438" r:id="rId31"/>
    <p:sldId id="7442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465" r:id="rId1"/>
    <p:sldLayoutId id="2147498466" r:id="rId2"/>
    <p:sldLayoutId id="2147498467" r:id="rId3"/>
    <p:sldLayoutId id="2147498468" r:id="rId4"/>
    <p:sldLayoutId id="2147498469" r:id="rId5"/>
    <p:sldLayoutId id="2147498470" r:id="rId6"/>
    <p:sldLayoutId id="2147498471" r:id="rId7"/>
    <p:sldLayoutId id="2147498472" r:id="rId8"/>
    <p:sldLayoutId id="2147498473" r:id="rId9"/>
    <p:sldLayoutId id="2147498474" r:id="rId10"/>
    <p:sldLayoutId id="214749847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502" r:id="rId1"/>
    <p:sldLayoutId id="2147498503" r:id="rId2"/>
    <p:sldLayoutId id="2147498504" r:id="rId3"/>
    <p:sldLayoutId id="2147498505" r:id="rId4"/>
    <p:sldLayoutId id="2147498506" r:id="rId5"/>
    <p:sldLayoutId id="2147498507" r:id="rId6"/>
    <p:sldLayoutId id="2147498508" r:id="rId7"/>
    <p:sldLayoutId id="2147498509" r:id="rId8"/>
    <p:sldLayoutId id="2147498510" r:id="rId9"/>
    <p:sldLayoutId id="2147498511" r:id="rId10"/>
    <p:sldLayoutId id="214749851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tags" Target="../tags/tag163.xml"/><Relationship Id="rId16" Type="http://schemas.openxmlformats.org/officeDocument/2006/relationships/tags" Target="../tags/tag164.xml"/><Relationship Id="rId17" Type="http://schemas.openxmlformats.org/officeDocument/2006/relationships/tags" Target="../tags/tag165.xml"/><Relationship Id="rId18" Type="http://schemas.openxmlformats.org/officeDocument/2006/relationships/tags" Target="../tags/tag166.xml"/><Relationship Id="rId19" Type="http://schemas.openxmlformats.org/officeDocument/2006/relationships/tags" Target="../tags/tag167.xml"/><Relationship Id="rId20" Type="http://schemas.openxmlformats.org/officeDocument/2006/relationships/tags" Target="../tags/tag168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tags" Target="../tags/tag184.xml"/><Relationship Id="rId14" Type="http://schemas.openxmlformats.org/officeDocument/2006/relationships/tags" Target="../tags/tag185.xml"/><Relationship Id="rId15" Type="http://schemas.openxmlformats.org/officeDocument/2006/relationships/tags" Target="../tags/tag186.xml"/><Relationship Id="rId16" Type="http://schemas.openxmlformats.org/officeDocument/2006/relationships/tags" Target="../tags/tag187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tags" Target="../tags/tag221.xml"/><Relationship Id="rId16" Type="http://schemas.openxmlformats.org/officeDocument/2006/relationships/tags" Target="../tags/tag222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tags" Target="../tags/tag265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tags" Target="../tags/tag292.xml"/><Relationship Id="rId16" Type="http://schemas.openxmlformats.org/officeDocument/2006/relationships/tags" Target="../tags/tag293.xml"/><Relationship Id="rId17" Type="http://schemas.openxmlformats.org/officeDocument/2006/relationships/tags" Target="../tags/tag294.xml"/><Relationship Id="rId18" Type="http://schemas.openxmlformats.org/officeDocument/2006/relationships/tags" Target="../tags/tag295.xml"/><Relationship Id="rId19" Type="http://schemas.openxmlformats.org/officeDocument/2006/relationships/tags" Target="../tags/tag296.xml"/><Relationship Id="rId20" Type="http://schemas.openxmlformats.org/officeDocument/2006/relationships/tags" Target="../tags/tag297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企业管理与组织行为的关系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企业管理与组织行为概述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企业管理对组织行为的影响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组织行为对企业管理的反作用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企业管理与组织行为的互动关系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企业管理与组织行为的未来发展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企业管理与组织行为概述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企业管理定义</a:t>
            </a:r>
            <a:endParaRPr altLang="en-US" lang="zh-CN"/>
          </a:p>
        </p:txBody>
      </p:sp>
      <p:sp>
        <p:nvSpPr>
          <p:cNvPr id="104902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2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企业管理是指对企业生产经营活动进行计划、组织、指挥、协调、控制等一系列管理活动的总称。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企业管理涉及企业战略、组织结构、流程、人力资源、市场营销、财务等多个方面。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企业管理旨在提高企业的效率和效益，实现企业的可持续发展。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企业管理需要综合考虑企业内外部环境、市场需求、竞争态势等因素，制定科学合理的管理策略。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组织行为定义</a:t>
            </a:r>
            <a:endParaRPr altLang="en-US" lang="zh-CN"/>
          </a:p>
        </p:txBody>
      </p:sp>
      <p:sp>
        <p:nvSpPr>
          <p:cNvPr id="104908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组织行为是指组织内部成员在一定组织结构中，为实现组织目标而进行的一系列有组织的活动。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组织行为是组织成员在特定组织环境下，为实现组织目标而表现出的行为。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组织行为是组织成员在特定组织结构和文化背景下，为实现组织目标而采取的行为。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组织行为是组织成员在特定组织环境中，为实现组织目标而采取的行动。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企业管理与组织行为的关系</a:t>
            </a:r>
            <a:endParaRPr altLang="en-US" lang="zh-CN"/>
          </a:p>
        </p:txBody>
      </p:sp>
      <p:sp>
        <p:nvSpPr>
          <p:cNvPr id="10491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企业管理与组织行为相互影响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组织行为对企业管理的反作用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企业管理与组织行为的协同发展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企业管理对组织行为的影响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企业管理对组织行为的影响</a:t>
            </a:r>
            <a:endParaRPr altLang="en-US" dirty="0" lang="zh-CN"/>
          </a:p>
        </p:txBody>
      </p:sp>
      <p:sp>
        <p:nvSpPr>
          <p:cNvPr id="10492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企业管理策略对组织行为的影响</a:t>
            </a:r>
            <a:endParaRPr altLang="en-US" lang="zh-CN"/>
          </a:p>
        </p:txBody>
      </p:sp>
      <p:sp>
        <p:nvSpPr>
          <p:cNvPr id="104928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良好的企业文化：积极、开放、包容的企业文化能够促进员工之间的合作和交流，增强组织的凝聚力和向心力。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明确的企业愿景和目标：清晰、具有吸引力的企业愿景和目标能够激发员工的归属感和工作动力，从而影响组织行为。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合理的激励机制：有效的激励机制能够激发员工的积极性和创造力，提高组织绩效和员工满意度。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有效的沟通机制：良好的沟通机制能够促进员工之间的理解和信任，提高组织的决策效率和执行力。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企业管理模式对组织行为的影响</a:t>
            </a:r>
            <a:endParaRPr altLang="en-US" lang="zh-CN"/>
          </a:p>
        </p:txBody>
      </p:sp>
      <p:sp>
        <p:nvSpPr>
          <p:cNvPr id="104935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领导风格：企业管理者的领导风格对组织行为有着直接的影响，如民主、专制、放任等不同的领导风格会导致不同的组织行为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组织结构：企业的组织结构也会对组织行为产生影响，如层次分明、职责明确的组织结构能够提高组织的效率和执行力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激励机制：企业管理中的激励机制是影响组织行为的重要因素，合理的激励机制可以激发员工的积极性和创造力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企业文化：企业文化是企业管理的重要组成部分，对组织行为有着深远的影响，如企业的价值观、使命和愿景等都会对员工的行为产生引导作用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企业管理文化对组织行为的影响</a:t>
            </a:r>
            <a:endParaRPr altLang="en-US" lang="zh-CN"/>
          </a:p>
        </p:txBody>
      </p:sp>
      <p:sp>
        <p:nvSpPr>
          <p:cNvPr id="104939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企业管理文化对组织行为的影响：企业管理文化可以促进企业内部的沟通和协作，增强团队凝聚力和合作精神，从而对组织行为产生积极的影响。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41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883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企业管理文化对组织行为的影响：企业管理文化可以引导员工的行为和决策，使员工更加符合企业的目标和价值观，从而对组织行为产生积极的影响。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企业管理文化对组织行为的影响：企业管理文化是企业内部共同的价值观、信仰、习惯和行为准则，它对组织行为有着深远的影响。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41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企业管理文化对组织行为的影响：企业管理文化可以激发员工的归属感和自豪感，提高员工的工作积极性和效率，从而对组织行为产生积极的影响。</a:t>
            </a:r>
            <a:endParaRPr altLang="en-US" dirty="0" sz="19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组织行为对企业管理的反作用</a:t>
            </a:r>
            <a:endParaRPr altLang="en-US" dirty="0" lang="zh-CN"/>
          </a:p>
        </p:txBody>
      </p:sp>
      <p:sp>
        <p:nvSpPr>
          <p:cNvPr id="10494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员工行为对企业管理的反作用</a:t>
            </a:r>
            <a:endParaRPr altLang="en-US" lang="zh-CN"/>
          </a:p>
        </p:txBody>
      </p:sp>
      <p:sp>
        <p:nvSpPr>
          <p:cNvPr id="10495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员工行为对企业管理的挑战：员工行为的不确定性、复杂性和多样性给企业管理带来了挑战，需要企业采取相应的措施进行管理和引导。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员工行为对企业管理的积极影响：员工积极的工作态度、高效的团队合作和良好的职业素养可以提高企业的管理效率和业绩。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员工行为对企业管理的消极影响：员工消极的工作态度、低效的团队合作和不良的职业素养会对企业管理产生负面影响，如降低工作效率、增加管理成本等。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员工行为对企业管理的启示：通过对员工行为的观察和分析，可以了解员工的需求和期望，从而为企业制定更合理的管理策略提供参考。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团队行为对企业管理的反作用</a:t>
            </a:r>
            <a:endParaRPr altLang="en-US" lang="zh-CN"/>
          </a:p>
        </p:txBody>
      </p:sp>
      <p:sp>
        <p:nvSpPr>
          <p:cNvPr id="104959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团队凝聚力：团队成员之间的相互支持和协作，能够增强企业的凝聚力和向心力，提高企业的管理效率。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0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团队创新：团队成员之间的交流和互动，能够激发创新思维和创造力，为企业带来新的机会和竞争优势。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0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团队决策：团队成员共同参与决策过程，能够提高决策的科学性和民主性，增强企业的决策效率和执行力。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1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团队成长：团队成员之间的相互学习和成长，能够促进企业的持续发展和进步，提高企业的竞争力和市场份额。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领导行为对企业管理的反作用</a:t>
            </a:r>
            <a:endParaRPr altLang="en-US" lang="zh-CN"/>
          </a:p>
        </p:txBody>
      </p:sp>
      <p:sp>
        <p:nvSpPr>
          <p:cNvPr id="104965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领导风格影响企业管理：领导者的领导风格，如民主、专制或放任，对企业管理的效果产生直接影响。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领导者决策对企业管理的反作用：领导者的决策过程和决策结果，对企业管理的方向、资源和效率产生重要影响。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领导者沟通对企业管理的反作用：领导者与员工之间的沟通方式，影响员工对企业的认同感和归属感，进而影响企业管理效果。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领导者激励对企业管理的反作用：领导者通过激励手段，激发员工的积极性和创造力，提高企业管理效果。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企业管理与组织行为的互动关系</a:t>
            </a:r>
            <a:endParaRPr altLang="en-US" dirty="0" lang="zh-CN"/>
          </a:p>
        </p:txBody>
      </p:sp>
      <p:sp>
        <p:nvSpPr>
          <p:cNvPr id="10497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企业管理与组织行为的相互作用</a:t>
            </a:r>
            <a:endParaRPr altLang="en-US" lang="zh-CN"/>
          </a:p>
        </p:txBody>
      </p:sp>
      <p:sp>
        <p:nvSpPr>
          <p:cNvPr id="104978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7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管理与组织行为的互动关系：企业管理与组织行为之间存在相互影响、相互促进的关系，良好的企业管理能够激发员工的积极性和创造力，提高组织绩效；而健康的组织行为也能够促进企业管理的完善和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3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企业管理对组织行为的影响：企业管理策略、制度、文化等都会对组织行为产生影响，引导员工的行为和决策。</a:t>
            </a:r>
            <a:endParaRPr altLang="en-US" dirty="0" sz="13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3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组织行为对企业管理的作用：组织行为是企业管理的重要基础，员工的行为和态度直接影响企业的运营和绩效，因此组织行为的管理也是企业管理的重要环节。</a:t>
            </a:r>
            <a:endParaRPr altLang="en-US" dirty="0" sz="13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3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企业管理与组织行为的关系对企业发展的意义：正确处理企业管理与组织行为的关系，能够提高企业的竞争力和创新能力，为企业的发展奠定坚实的基础。</a:t>
            </a:r>
            <a:endParaRPr altLang="zh-CN" dirty="0" sz="13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企业管理与组织行为的相互影响</a:t>
            </a:r>
            <a:endParaRPr altLang="en-US" lang="zh-CN"/>
          </a:p>
        </p:txBody>
      </p:sp>
      <p:sp>
        <p:nvSpPr>
          <p:cNvPr id="104985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企业管理对组织行为的影响：企业管理模式、制度、文化等对员工行为、团队互动和组织绩效产生影响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组织行为对企业管理的影响：员工需求、动机、价值观等影响企业管理策略、领导风格和决策过程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互动关系的优化：通过有效沟通和激励机制，促进企业管理与组织行为的良性互动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应对挑战：在复杂多变的市场环境中，需要不断调整和优化企业管理与组织行为的关系，以应对各种挑战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企业管理与组织行为的相互促进</a:t>
            </a:r>
            <a:endParaRPr altLang="en-US" lang="zh-CN"/>
          </a:p>
        </p:txBody>
      </p:sp>
      <p:sp>
        <p:nvSpPr>
          <p:cNvPr id="1049912" name="图形"/>
          <p:cNvSpPr/>
          <p:nvPr>
            <p:custDataLst>
              <p:tags r:id="rId1"/>
            </p:custDataLst>
          </p:nvPr>
        </p:nvSpPr>
        <p:spPr>
          <a:xfrm>
            <a:off x="838200" y="1558615"/>
            <a:ext cx="10491176" cy="970093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914" name="任意多边形 18"/>
          <p:cNvSpPr/>
          <p:nvPr>
            <p:custDataLst>
              <p:tags r:id="rId2"/>
            </p:custDataLst>
          </p:nvPr>
        </p:nvSpPr>
        <p:spPr>
          <a:xfrm>
            <a:off x="10454115" y="1558615"/>
            <a:ext cx="899528" cy="93873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916" name="标题"/>
          <p:cNvSpPr txBox="1"/>
          <p:nvPr>
            <p:custDataLst>
              <p:tags r:id="rId3"/>
            </p:custDataLst>
          </p:nvPr>
        </p:nvSpPr>
        <p:spPr>
          <a:xfrm>
            <a:off x="866810" y="1626183"/>
            <a:ext cx="981429" cy="83395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18" name="正文"/>
          <p:cNvSpPr txBox="1"/>
          <p:nvPr>
            <p:custDataLst>
              <p:tags r:id="rId4"/>
            </p:custDataLst>
          </p:nvPr>
        </p:nvSpPr>
        <p:spPr>
          <a:xfrm>
            <a:off x="1940588" y="1626183"/>
            <a:ext cx="9388503" cy="8346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企业管理对组织行为的影响：通过制定明确的战略、目标和计划，激发员工的积极性和创造力，提高组织绩效。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85" name="直接连接符 4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848063" y="1719925"/>
            <a:ext cx="0" cy="647203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9920" name="图形"/>
          <p:cNvSpPr/>
          <p:nvPr>
            <p:custDataLst>
              <p:tags r:id="rId6"/>
            </p:custDataLst>
          </p:nvPr>
        </p:nvSpPr>
        <p:spPr>
          <a:xfrm>
            <a:off x="838200" y="2710309"/>
            <a:ext cx="10491176" cy="970093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922" name="任意多边形 22"/>
          <p:cNvSpPr/>
          <p:nvPr>
            <p:custDataLst>
              <p:tags r:id="rId7"/>
            </p:custDataLst>
          </p:nvPr>
        </p:nvSpPr>
        <p:spPr>
          <a:xfrm>
            <a:off x="10454115" y="2710309"/>
            <a:ext cx="899528" cy="93873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924" name="标题"/>
          <p:cNvSpPr txBox="1"/>
          <p:nvPr>
            <p:custDataLst>
              <p:tags r:id="rId8"/>
            </p:custDataLst>
          </p:nvPr>
        </p:nvSpPr>
        <p:spPr>
          <a:xfrm>
            <a:off x="866810" y="2777877"/>
            <a:ext cx="981429" cy="83395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26" name="正文"/>
          <p:cNvSpPr txBox="1"/>
          <p:nvPr>
            <p:custDataLst>
              <p:tags r:id="rId9"/>
            </p:custDataLst>
          </p:nvPr>
        </p:nvSpPr>
        <p:spPr>
          <a:xfrm>
            <a:off x="1940588" y="2777877"/>
            <a:ext cx="9388503" cy="8346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组织行为对企业管理的作用：通过有效的沟通、协作和团队建设，增强企业的凝聚力和竞争力，实现可持续发展。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87" name="直接连接符 49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848063" y="2871011"/>
            <a:ext cx="0" cy="647203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9928" name="图形"/>
          <p:cNvSpPr/>
          <p:nvPr>
            <p:custDataLst>
              <p:tags r:id="rId11"/>
            </p:custDataLst>
          </p:nvPr>
        </p:nvSpPr>
        <p:spPr>
          <a:xfrm>
            <a:off x="838200" y="3862003"/>
            <a:ext cx="10491176" cy="970093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930" name="任意多边形 22"/>
          <p:cNvSpPr/>
          <p:nvPr>
            <p:custDataLst>
              <p:tags r:id="rId12"/>
            </p:custDataLst>
          </p:nvPr>
        </p:nvSpPr>
        <p:spPr>
          <a:xfrm>
            <a:off x="10454115" y="3862003"/>
            <a:ext cx="899528" cy="93873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932" name="标题"/>
          <p:cNvSpPr txBox="1"/>
          <p:nvPr>
            <p:custDataLst>
              <p:tags r:id="rId13"/>
            </p:custDataLst>
          </p:nvPr>
        </p:nvSpPr>
        <p:spPr>
          <a:xfrm>
            <a:off x="866810" y="3929571"/>
            <a:ext cx="981429" cy="83395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34" name="正文"/>
          <p:cNvSpPr txBox="1"/>
          <p:nvPr>
            <p:custDataLst>
              <p:tags r:id="rId14"/>
            </p:custDataLst>
          </p:nvPr>
        </p:nvSpPr>
        <p:spPr>
          <a:xfrm>
            <a:off x="1940588" y="3929571"/>
            <a:ext cx="9388503" cy="8346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企业管理与组织行为的互动关系：企业管理需要关注员工的需求和期望，而组织行为也需要适应企业的战略目标和市场环境。两者相互促进，共同推动企业的发展。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89" name="直接连接符 66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1848063" y="4022705"/>
            <a:ext cx="0" cy="647203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9936" name="图形"/>
          <p:cNvSpPr/>
          <p:nvPr>
            <p:custDataLst>
              <p:tags r:id="rId16"/>
            </p:custDataLst>
          </p:nvPr>
        </p:nvSpPr>
        <p:spPr>
          <a:xfrm>
            <a:off x="838200" y="5013089"/>
            <a:ext cx="10491176" cy="970093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938" name="任意多边形 22"/>
          <p:cNvSpPr/>
          <p:nvPr>
            <p:custDataLst>
              <p:tags r:id="rId17"/>
            </p:custDataLst>
          </p:nvPr>
        </p:nvSpPr>
        <p:spPr>
          <a:xfrm>
            <a:off x="10454115" y="5013089"/>
            <a:ext cx="899528" cy="938731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940" name="标题"/>
          <p:cNvSpPr txBox="1"/>
          <p:nvPr>
            <p:custDataLst>
              <p:tags r:id="rId18"/>
            </p:custDataLst>
          </p:nvPr>
        </p:nvSpPr>
        <p:spPr>
          <a:xfrm>
            <a:off x="866810" y="5081265"/>
            <a:ext cx="981429" cy="833952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42" name="正文"/>
          <p:cNvSpPr txBox="1"/>
          <p:nvPr>
            <p:custDataLst>
              <p:tags r:id="rId19"/>
            </p:custDataLst>
          </p:nvPr>
        </p:nvSpPr>
        <p:spPr>
          <a:xfrm>
            <a:off x="1940588" y="5081265"/>
            <a:ext cx="9388503" cy="83466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企业管理与组织行为的相互促进的实践案例：例如，某企业通过实施员工激励计划和培训计划，提高了员工的积极性和创造力，同时也增强了企业的竞争力；而某企业则通过改进组织结构和流程，提高了企业的效率和灵活性，同时也增强了员工的归属感和满意度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91" name="直接连接符 78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1848063" y="5174399"/>
            <a:ext cx="0" cy="647203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企业管理与组织行为的未来发展</a:t>
            </a:r>
            <a:endParaRPr altLang="en-US" dirty="0" lang="zh-CN"/>
          </a:p>
        </p:txBody>
      </p:sp>
      <p:sp>
        <p:nvSpPr>
          <p:cNvPr id="10499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企业管理与组织行为的发展趋势</a:t>
            </a:r>
            <a:endParaRPr altLang="en-US" lang="zh-CN"/>
          </a:p>
        </p:txBody>
      </p:sp>
      <p:sp>
        <p:nvSpPr>
          <p:cNvPr id="105005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数字化转型：利用大数据、人工智能等技术提升企业管理效率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敏捷组织：构建快速响应市场变化的组织结构，提高企业竞争力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员工参与：重视员工意见，激发员工创新精神，促进企业发展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社会责任：关注企业社会责任，实现可持续发展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企业管理与组织行为的创新方向</a:t>
            </a:r>
            <a:endParaRPr altLang="en-US" lang="zh-CN"/>
          </a:p>
        </p:txBody>
      </p:sp>
      <p:sp>
        <p:nvSpPr>
          <p:cNvPr id="105011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敏捷组织：构建快速响应市场变化的组织结构，提高企业竞争力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数字化转型：利用大数据、人工智能等技术提升企业管理效率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员工赋能：通过培训、激励等方式提升员工能力，促进企业创新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跨界合作：与其他行业、企业进行合作，拓展业务范围和市场空间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企业管理与组织行为的未来挑战</a:t>
            </a:r>
            <a:endParaRPr altLang="en-US" lang="zh-CN"/>
          </a:p>
        </p:txBody>
      </p:sp>
      <p:sp>
        <p:nvSpPr>
          <p:cNvPr id="105016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6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6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技术变革：人工智能、大数据等新技术对企业管理与组织行为的影响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7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7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人才管理：如何吸引和留住优秀人才，提高员工满意度和忠诚度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7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7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多元化与包容性：如何应对不同文化背景、性别、年龄等员工的需求和期望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8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8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社会责任与可持续发展：如何在企业管理中融入社会责任和可持续发展理念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2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22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22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7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0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06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4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1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3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2_3*l_h_a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2_3*l_h_f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2_3*l_h_a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2_3*l_h_f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2_3*l_h_a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2_3*l_h_f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2_3*l_h_a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2_3*l_h_f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00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37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2023-12-19T08:04:49Z</dcterms:created>
  <dcterms:modified xsi:type="dcterms:W3CDTF">2023-12-19T08:04:49Z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c55744cc27944bb58bde68edcb662399_21</vt:lpwstr>
  </property>
</Properties>
</file>