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jpe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Relationship Id="rId5" Target="../media/image1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47309" y="1810746"/>
            <a:ext cx="9732534" cy="227516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14999"/>
              </a:lnSpc>
            </a:pPr>
            <a:r>
              <a:rPr lang="en-US" b="true" sz="57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《实用中西医结合临床》投稿须知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39257" y="4603329"/>
            <a:ext cx="2798081" cy="5048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39257" y="5134644"/>
            <a:ext cx="3373814" cy="50101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9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2025-01-18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0" r="0" t="8789" b="8789"/>
          <a:stretch>
            <a:fillRect/>
          </a:stretch>
        </p:blipFill>
        <p:spPr>
          <a:xfrm rot="0">
            <a:off x="623312" y="1743101"/>
            <a:ext cx="3394942" cy="1865457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623312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189230" y="1775853"/>
            <a:ext cx="3394942" cy="1865457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8189230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sp>
        <p:nvSpPr>
          <p:cNvPr name="TextBox 6" id="6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杂志简介与荣誉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9057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杂志介绍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11743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《实用中西医结合临床》由江西省中医药研究院、江西省中西医结合学会主办，是综合性中西医结合学术期刊。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rcRect l="0" r="0" t="8686" b="8686"/>
          <a:stretch>
            <a:fillRect/>
          </a:stretch>
        </p:blipFill>
        <p:spPr>
          <a:xfrm rot="0">
            <a:off x="4405937" y="1779196"/>
            <a:ext cx="3394942" cy="1865457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>
            <a:off x="4405937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sp>
        <p:nvSpPr>
          <p:cNvPr name="TextBox 11" id="11"/>
          <p:cNvSpPr txBox="true"/>
          <p:nvPr/>
        </p:nvSpPr>
        <p:spPr>
          <a:xfrm rot="0">
            <a:off x="4511682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杂志荣誉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94976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订阅群体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94368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杂志入选《中国核心期刊(遴选)数据库》、《中国期刊全文数据库》等数据库，获得《CAJ-CD规范》执行优秀期刊奖。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77661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《实用中西医结合临床》适用于中西医结合、中医、中西药、西医临床教学科研人员和基层医护人员订阅。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40619" y="1239230"/>
            <a:ext cx="3783578" cy="504477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5259845" y="2945478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病例观察与处理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59845" y="3472246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在进行病例观察时，应进行统计学处理。诊断和疗效标准应注明出处。用16开每行20字方格稿纸正楷书写，标点符号占一格。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72199" y="4714408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272199" y="5252378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欢迎以软盘或电子邮件形式投寄稿件（文件为.txt形式）。每篇字数以1500~3000字为宜。请投至syzxyjhlcqk@163.com。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72221" y="1165346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稿件要求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72221" y="1692114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稿件需要具有一定的先进性、科学性、实用性、逻辑性，内容新颖，真实可信。文字应精练，资料齐全，数据准确，具有可重复性。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0"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0"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0"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7" id="17"/>
          <p:cNvSpPr/>
          <p:nvPr/>
        </p:nvSpPr>
        <p:spPr>
          <a:xfrm rot="0"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8" id="18"/>
          <p:cNvSpPr/>
          <p:nvPr/>
        </p:nvSpPr>
        <p:spPr>
          <a:xfrm rot="0"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4162763" y="4825850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62763" y="3056920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62763" y="1276789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5062" r="25062"/>
          <a:stretch>
            <a:fillRect/>
          </a:stretch>
        </p:blipFill>
        <p:spPr>
          <a:xfrm rot="0">
            <a:off x="7804005" y="1329783"/>
            <a:ext cx="3831202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作者署名与简介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作者署名需自行排序。第一作者可附简介，包括姓名、性别、出生年月、毕业院系及时间、最高学历、职务、职称、重点科研成果等。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地址与邮政编码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来稿需写明作者详细地址和邮政编码。来稿经审核通过后，即发给录用通知。《实用中西医结合临床》来稿一律不退，请自留稿底。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64839" y="5005932"/>
            <a:ext cx="2051957" cy="1842306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8000">
                <a:solidFill>
                  <a:srgbClr val="00FFD1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2109929"/>
            <a:ext cx="10484808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稿件规范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976307" y="5015694"/>
            <a:ext cx="3926719" cy="1842306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8000">
                <a:solidFill>
                  <a:srgbClr val="00FFD1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195174" y="205401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3" id="3"/>
          <p:cNvSpPr/>
          <p:nvPr/>
        </p:nvSpPr>
        <p:spPr>
          <a:xfrm rot="0">
            <a:off x="7195174" y="5014854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4" id="4"/>
          <p:cNvSpPr/>
          <p:nvPr/>
        </p:nvSpPr>
        <p:spPr>
          <a:xfrm rot="0">
            <a:off x="7786731" y="3573017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5" id="5"/>
          <p:cNvSpPr/>
          <p:nvPr/>
        </p:nvSpPr>
        <p:spPr>
          <a:xfrm rot="0">
            <a:off x="4422454" y="206628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6" id="6"/>
          <p:cNvSpPr/>
          <p:nvPr/>
        </p:nvSpPr>
        <p:spPr>
          <a:xfrm rot="0">
            <a:off x="3752022" y="3585288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7" id="7"/>
          <p:cNvSpPr/>
          <p:nvPr/>
        </p:nvSpPr>
        <p:spPr>
          <a:xfrm rot="0">
            <a:off x="4422454" y="5027125"/>
            <a:ext cx="617410" cy="617410"/>
          </a:xfrm>
          <a:prstGeom prst="ellipse">
            <a:avLst/>
          </a:pr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8" id="8"/>
          <p:cNvSpPr/>
          <p:nvPr/>
        </p:nvSpPr>
        <p:spPr>
          <a:xfrm rot="0">
            <a:off x="5346335" y="3132057"/>
            <a:ext cx="1499330" cy="149933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grpSp>
        <p:nvGrpSpPr>
          <p:cNvPr name="Group 9" id="9"/>
          <p:cNvGrpSpPr/>
          <p:nvPr/>
        </p:nvGrpSpPr>
        <p:grpSpPr>
          <a:xfrm rot="0">
            <a:off x="5804249" y="3601163"/>
            <a:ext cx="583501" cy="561118"/>
            <a:chOff x="5804249" y="3601163"/>
            <a:chExt cx="583501" cy="561118"/>
          </a:xfrm>
        </p:grpSpPr>
        <p:sp>
          <p:nvSpPr>
            <p:cNvPr name="AutoShape 10" id="10"/>
            <p:cNvSpPr/>
            <p:nvPr/>
          </p:nvSpPr>
          <p:spPr>
            <a:xfrm rot="0">
              <a:off x="5964745" y="3601163"/>
              <a:ext cx="262604" cy="265938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 w="19050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name="Freeform 11" id="11"/>
            <p:cNvSpPr/>
            <p:nvPr/>
          </p:nvSpPr>
          <p:spPr>
            <a:xfrm rot="0">
              <a:off x="5804249" y="3908535"/>
              <a:ext cx="583501" cy="253746"/>
            </a:xfrm>
            <a:custGeom>
              <a:avLst/>
              <a:gdLst/>
              <a:ahLst/>
              <a:cxnLst/>
              <a:rect r="r" b="b" t="t" l="l"/>
              <a:pathLst>
                <a:path h="87" w="200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</a:path>
              </a:pathLst>
            </a:custGeom>
            <a:solidFill>
              <a:schemeClr val="lt1">
                <a:alpha val="100000"/>
              </a:schemeClr>
            </a:solidFill>
            <a:ln w="19050">
              <a:solidFill>
                <a:schemeClr val="accent1">
                  <a:alpha val="100000"/>
                </a:schemeClr>
              </a:solidFill>
              <a:prstDash val="solid"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986573" y="1625969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稿件字数要求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6573" y="2070247"/>
            <a:ext cx="3286271" cy="94974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稿件的字数应在1500至3000字之间，这样的篇幅能够详细地阐述问题，同时也不会显得冗长。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16141" y="3178234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摘要与关键词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4499" y="3632036"/>
            <a:ext cx="3286271" cy="937998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研究性文章需要包含摘要和关键词，摘要的字数应控制在200字左右，关键词的数量在3到8个之间。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86573" y="473169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层次序号规范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6995" y="5195026"/>
            <a:ext cx="3286271" cy="93611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文章内容的层次应按照3级进行划分，序号使用阿拉伯数字编号，不同层次序号间用下圆点相隔。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954269" y="160142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图、表要求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954269" y="2045706"/>
            <a:ext cx="3286271" cy="94974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文中图、表应清晰明了，不重复文字或插图内容，采用三线表格式，参数应标明量和单位符号。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545826" y="3153693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556922" y="3607495"/>
            <a:ext cx="3286271" cy="937998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参考文献须为公开发行专业期刊文献，不超10篇（综述30篇），按温哥华格式书写，注明次序号。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954269" y="4731698"/>
            <a:ext cx="3286271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名词术语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47560" y="5195026"/>
            <a:ext cx="3286271" cy="93611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现代医学名词术语以中国科学院审定为准，新术语需加中文说明。药物名称按《药典》和《词汇》书写。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稿件规范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306344" y="213401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079064" y="21217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635912" y="365301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670621" y="36407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306344" y="5094847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079064" y="508257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64839" y="5005932"/>
            <a:ext cx="2051957" cy="1842306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8000">
                <a:solidFill>
                  <a:srgbClr val="00FFD1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2109929"/>
            <a:ext cx="10484808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审稿流程与要求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976307" y="5015694"/>
            <a:ext cx="3926719" cy="1842306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8000">
                <a:solidFill>
                  <a:srgbClr val="00FFD1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30369" r="30369"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32550" r="32550"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32561" r="32561"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稿件提交后，将经过初步审核、专家评审、修改完善等流程，确保稿件的质量和学术价值。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在审稿过程中，将充分考虑学术价值和实用性，对稿件进行严格把关，确保期刊的学术水平和影响力。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审稿要求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审稿流程与要求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64839" y="5005932"/>
            <a:ext cx="2051957" cy="1842306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8000">
                <a:solidFill>
                  <a:srgbClr val="00FFD1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2109929"/>
            <a:ext cx="10484808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976307" y="5015694"/>
            <a:ext cx="3926719" cy="1842306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8000">
                <a:solidFill>
                  <a:srgbClr val="00FFD1">
                    <a:alpha val="100000"/>
                  </a:srgbClr>
                </a:solidFill>
                <a:highlight>
                  <a:srgbClr val="000000">
                    <a:alpha val="0"/>
                  </a:srgbClr>
                </a:highlight>
                <a:latin typeface="Microsoft Yahei"/>
                <a:ea typeface="Microsoft Yahei"/>
                <a:cs typeface="Microsoft Yahei"/>
              </a:rPr>
              <a:t>PART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489734" y="4197309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650433" y="4197309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4489734" y="1474577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650433" y="1474577"/>
            <a:ext cx="3273285" cy="690150"/>
          </a:xfrm>
          <a:prstGeom prst="roundRect">
            <a:avLst>
              <a:gd fmla="val 28095" name="adj"/>
            </a:avLst>
          </a:prstGeom>
          <a:solidFill>
            <a:schemeClr val="accent1">
              <a:alpha val="100000"/>
            </a:schemeClr>
          </a:solidFill>
          <a:ln/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5006" r="25006"/>
          <a:stretch>
            <a:fillRect/>
          </a:stretch>
        </p:blipFill>
        <p:spPr>
          <a:xfrm rot="0">
            <a:off x="8293144" y="1482730"/>
            <a:ext cx="3422379" cy="4563172"/>
          </a:xfrm>
          <a:prstGeom prst="round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570176" y="2177640"/>
            <a:ext cx="3433799" cy="125977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作者投稿即视为同意《实用中西医结合临床》对来稿进行必要的删改，确保稿件质量与风格统一。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09477" y="2177640"/>
            <a:ext cx="3433799" cy="125977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来稿时，请作者务必详细写明个人地址与邮政编码，以便杂志社进行准确寄送与沟通联系。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0176" y="4915720"/>
            <a:ext cx="3433799" cy="126298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来稿经《实用中西医结合临床》严格审核通过后，杂志社将及时发送给作者正式的录用通知。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407114" y="4915720"/>
            <a:ext cx="3438525" cy="126298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若作者在投稿后二个月内未接到杂志社的录用通知，有权另行处理稿件，但请自行保留稿件底稿以防丢失。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8067" y="1502085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投稿即视为授权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77367" y="1502085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地址与邮编必写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8067" y="4224817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审核通过即通知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77367" y="4224817"/>
            <a:ext cx="2898018" cy="63513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未接通知可另投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14613" y="3911082"/>
            <a:ext cx="6962775" cy="5143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376488" y="2533942"/>
            <a:ext cx="7439025" cy="1266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56000"/>
              </a:lnSpc>
            </a:pPr>
            <a:r>
              <a:rPr lang="en-US" b="true" sz="90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FFFFFF"/>
      </a:dk1>
      <a:lt1>
        <a:srgbClr val="01121A"/>
      </a:lt1>
      <a:dk2>
        <a:srgbClr val="FFFFFF"/>
      </a:dk2>
      <a:lt2>
        <a:srgbClr val="014140"/>
      </a:lt2>
      <a:accent1>
        <a:srgbClr val="00B796"/>
      </a:accent1>
      <a:accent2>
        <a:srgbClr val="00B796"/>
      </a:accent2>
      <a:accent3>
        <a:srgbClr val="00A688"/>
      </a:accent3>
      <a:accent4>
        <a:srgbClr val="00A69C"/>
      </a:accent4>
      <a:accent5>
        <a:srgbClr val="00C3B7"/>
      </a:accent5>
      <a:accent6>
        <a:srgbClr val="00A59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