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57894" y="1081158"/>
            <a:ext cx="9732534" cy="227516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14999"/>
              </a:lnSpc>
            </a:pPr>
            <a:r>
              <a:rPr lang="en-US" b="true" sz="57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《中国实用妇科与产科杂志》稿约（知网认证）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57894" y="4406144"/>
            <a:ext cx="2798081" cy="50482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20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汇报人：文小库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57894" y="4937458"/>
            <a:ext cx="3373814" cy="501015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195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2025-02-21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873163" y="825713"/>
            <a:ext cx="6612681" cy="520657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中国实用妇科与产科杂志简介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栏目方向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出版发行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杂志投稿相关事宜</a:t>
            </a:r>
          </a:p>
          <a:p>
            <a:pPr lvl="1" indent="-228600" marL="228600" algn="l">
              <a:lnSpc>
                <a:spcPct val="150000"/>
              </a:lnSpc>
              <a:spcBef>
                <a:spcPts val="375"/>
              </a:spcBef>
              <a:buFont typeface="Arial"/>
              <a:buChar char="•"/>
            </a:pPr>
            <a:r>
              <a:rPr lang="en-US" sz="24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审稿流程与标准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25210" y="470778"/>
            <a:ext cx="2965972" cy="9772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517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 录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01858" y="1410530"/>
            <a:ext cx="2508400" cy="41529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000">
                <a:solidFill>
                  <a:srgbClr val="00AF57">
                    <a:alpha val="29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中国实用妇科与产科杂志简介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4969" r="24969"/>
          <a:stretch>
            <a:fillRect/>
          </a:stretch>
        </p:blipFill>
        <p:spPr>
          <a:xfrm rot="0">
            <a:off x="640619" y="1239230"/>
            <a:ext cx="3783579" cy="5044771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中国实用妇科与产科杂志简介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7" id="7"/>
          <p:cNvSpPr txBox="true"/>
          <p:nvPr/>
        </p:nvSpPr>
        <p:spPr>
          <a:xfrm rot="0">
            <a:off x="5259845" y="2945478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栏目方向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259845" y="3472246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杂志以“面向临床、突出实用，为广大妇产科临床医生服务”为办刊理念，依靠全国知名妇产科专家组成的编委会办刊，不断深化质量建设，发行量稳居同类杂志首位。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72199" y="4714408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质量与服务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272199" y="5252378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杂志质量上乘，内容实用，深受广大读者喜爱和好评，是妇产科医生重要的参考书籍。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272221" y="1165346"/>
            <a:ext cx="6286500" cy="695325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杂志概述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72221" y="1692114"/>
            <a:ext cx="6124575" cy="124777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《中国实用妇科与产科》是国家卫生健康委员会主管，中国医师协会和中国医科大学主办的妇产科学技术类期刊，自1985年创刊以来，一直积极探索、勇于创新。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4" id="14"/>
          <p:cNvSpPr/>
          <p:nvPr/>
        </p:nvSpPr>
        <p:spPr>
          <a:xfrm rot="0"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5" id="15"/>
          <p:cNvSpPr/>
          <p:nvPr/>
        </p:nvSpPr>
        <p:spPr>
          <a:xfrm rot="0"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6" id="16"/>
          <p:cNvSpPr/>
          <p:nvPr/>
        </p:nvSpPr>
        <p:spPr>
          <a:xfrm rot="0"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7" id="17"/>
          <p:cNvSpPr/>
          <p:nvPr/>
        </p:nvSpPr>
        <p:spPr>
          <a:xfrm rot="0"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8" id="18"/>
          <p:cNvSpPr/>
          <p:nvPr/>
        </p:nvSpPr>
        <p:spPr>
          <a:xfrm rot="0"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9" id="19"/>
          <p:cNvSpPr txBox="true"/>
          <p:nvPr/>
        </p:nvSpPr>
        <p:spPr>
          <a:xfrm rot="0">
            <a:off x="4162763" y="4825850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62763" y="3056920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62763" y="1276789"/>
            <a:ext cx="765990" cy="47244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23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栏目方向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79391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914135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779391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914135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>
            <a:off x="6360328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7" id="7"/>
          <p:cNvSpPr/>
          <p:nvPr/>
        </p:nvSpPr>
        <p:spPr>
          <a:xfrm rot="0">
            <a:off x="6495073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>
            <a:off x="6360328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name="AutoShape 9" id="9"/>
          <p:cNvSpPr/>
          <p:nvPr/>
        </p:nvSpPr>
        <p:spPr>
          <a:xfrm rot="0">
            <a:off x="6495073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0" id="10"/>
          <p:cNvSpPr txBox="true"/>
          <p:nvPr/>
        </p:nvSpPr>
        <p:spPr>
          <a:xfrm rot="0">
            <a:off x="1588687" y="1602522"/>
            <a:ext cx="390525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杂志栏目方向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88687" y="2078224"/>
            <a:ext cx="3905250" cy="1533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《中国实用妇科与产科杂志》设有述评、专题笔谈、研究与创新（探索）、论著、讲座与综述等栏目，旨在交流妇产科学领域的最新发展与热点话题。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74907" y="3964550"/>
            <a:ext cx="390525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特色栏目亮点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74907" y="4495320"/>
            <a:ext cx="3905250" cy="1533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特别推出女性健康、妇幼保健等特色栏目，关注女性全生命周期健康，传递最新妇幼保健理念与措施，为临床医生提供权威参考，提升杂志的实用性和影响力。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237966" y="3964550"/>
            <a:ext cx="390525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教育与学术交流平台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237966" y="4495320"/>
            <a:ext cx="3905250" cy="1533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设立继续医学教育园地等栏目，搭建学习与交流平台，促进医生专业成长，推动妇产科学术进步，为提升我国妇女儿童健康水平贡献力量。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259955" y="1602522"/>
            <a:ext cx="390525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栏目更新与拓展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259955" y="2078224"/>
            <a:ext cx="3905250" cy="1533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杂志紧跟学科发展，定期更新栏目设置，增设疑难病例讨论、术式讨论、短篇论著等，以更全面地满足读者对高质量学术内容的需求。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栏目方向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出版发行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5281" r="25281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知网文献量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据2019年7月6日中国知网显示，《中国实用妇科与产科杂志》共出版文献12326篇。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万方数据载文量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据2019年7月6日万方数据知识服务平台显示，《中国实用妇科与产科杂志》共载文6975篇、基金论文量为922篇。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出版数据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1719" r="21719"/>
          <a:stretch>
            <a:fillRect/>
          </a:stretch>
        </p:blipFill>
        <p:spPr>
          <a:xfrm rot="0">
            <a:off x="615557" y="1293101"/>
            <a:ext cx="3938035" cy="5250714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4232060" y="1718638"/>
            <a:ext cx="7211308" cy="4522346"/>
          </a:xfrm>
          <a:prstGeom prst="roundRect">
            <a:avLst>
              <a:gd fmla="val 4504" name="adj"/>
            </a:avLst>
          </a:prstGeom>
          <a:solidFill>
            <a:srgbClr val="FFFFFF">
              <a:alpha val="100000"/>
            </a:srgbClr>
          </a:solidFill>
          <a:ln/>
          <a:effectLst>
            <a:outerShdw dir="0" blurRad="381000" dist="0">
              <a:srgbClr val="000000">
                <a:alpha val="7000"/>
              </a:srgbClr>
            </a:outerShdw>
          </a:effectLst>
        </p:spPr>
      </p:sp>
      <p:sp>
        <p:nvSpPr>
          <p:cNvPr name="TextBox 4" id="4"/>
          <p:cNvSpPr txBox="true"/>
          <p:nvPr/>
        </p:nvSpPr>
        <p:spPr>
          <a:xfrm rot="0">
            <a:off x="4599214" y="2711090"/>
            <a:ext cx="6477000" cy="1257743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《中国实用妇科与产科杂志》机构用户总计2693个，分布在10个国家和地区，包括哈佛大学、耶鲁大学等。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99214" y="2143575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机构用户广泛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99214" y="4589063"/>
            <a:ext cx="6477000" cy="1271524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个人读者分布在27个国家和地区，显示了该杂志在国际上的广泛传播和影响力。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99214" y="4153214"/>
            <a:ext cx="6477000" cy="645267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个人读者众多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发行范围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024827" y="4277310"/>
            <a:ext cx="4416963" cy="2188763"/>
          </a:xfrm>
          <a:prstGeom prst="roundRect">
            <a:avLst>
              <a:gd fmla="val 1216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6477292" y="1906354"/>
            <a:ext cx="4416963" cy="2188763"/>
          </a:xfrm>
          <a:prstGeom prst="roundRect">
            <a:avLst>
              <a:gd fmla="val 1216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995527" y="3726646"/>
            <a:ext cx="4416963" cy="2188763"/>
          </a:xfrm>
          <a:prstGeom prst="roundRect">
            <a:avLst>
              <a:gd fmla="val 1216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5" id="5"/>
          <p:cNvSpPr/>
          <p:nvPr/>
        </p:nvSpPr>
        <p:spPr>
          <a:xfrm rot="0">
            <a:off x="446749" y="1278702"/>
            <a:ext cx="4416963" cy="2188763"/>
          </a:xfrm>
          <a:prstGeom prst="roundRect">
            <a:avLst>
              <a:gd fmla="val 1216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6" id="6"/>
          <p:cNvSpPr/>
          <p:nvPr/>
        </p:nvSpPr>
        <p:spPr>
          <a:xfrm rot="0">
            <a:off x="7892444" y="5057422"/>
            <a:ext cx="2108038" cy="1025922"/>
          </a:xfrm>
          <a:prstGeom prst="rect">
            <a:avLst/>
          </a:prstGeom>
          <a:noFill/>
          <a:ln/>
        </p:spPr>
      </p:sp>
      <p:sp>
        <p:nvSpPr>
          <p:cNvPr name="AutoShape 7" id="7"/>
          <p:cNvSpPr/>
          <p:nvPr/>
        </p:nvSpPr>
        <p:spPr>
          <a:xfrm rot="0">
            <a:off x="1128765" y="4947084"/>
            <a:ext cx="3704287" cy="615553"/>
          </a:xfrm>
          <a:prstGeom prst="rect">
            <a:avLst/>
          </a:prstGeom>
          <a:noFill/>
          <a:ln/>
        </p:spPr>
      </p:sp>
      <p:sp>
        <p:nvSpPr>
          <p:cNvPr name="TextBox 8" id="8"/>
          <p:cNvSpPr txBox="true"/>
          <p:nvPr/>
        </p:nvSpPr>
        <p:spPr>
          <a:xfrm rot="0">
            <a:off x="7320605" y="2091596"/>
            <a:ext cx="339499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北京大学核心期刊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320605" y="2542321"/>
            <a:ext cx="3333750" cy="1389019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北京大学《中文核心期刊要目总览》来源期刊，自1992年（第一版）至2017年版，持续被收录。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892444" y="4404095"/>
            <a:ext cx="339499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美国化学文摘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892444" y="4894429"/>
            <a:ext cx="3333750" cy="1389019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美国《化学文摘》（CA）、波兰《哥白索引》（IC）、世界卫生组织西太平洋地区医学索引（WPRIM）等收录。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68631" y="3834957"/>
            <a:ext cx="339499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中国科技期刊引证报告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9877" y="4358806"/>
            <a:ext cx="3333750" cy="1389019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中国科技期刊引证报告（CJCR）源期刊（2013年）和被JST日本科学技术振兴机构数据库（日）（2018）。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9313" y="1460601"/>
            <a:ext cx="3394996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CSCD来源期刊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10558" y="1911327"/>
            <a:ext cx="3333750" cy="1389019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《中国实用妇科与产科杂志》是CSCD中国科学引文数据库来源期刊（2019-2020年度）（含扩展版）。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收录情况</a:t>
            </a:r>
          </a:p>
        </p:txBody>
      </p:sp>
      <p:sp>
        <p:nvSpPr>
          <p:cNvPr name="AutoShape 17" id="17"/>
          <p:cNvSpPr/>
          <p:nvPr/>
        </p:nvSpPr>
        <p:spPr>
          <a:xfrm rot="0">
            <a:off x="4429903" y="1939275"/>
            <a:ext cx="867618" cy="86761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18" id="18"/>
          <p:cNvSpPr/>
          <p:nvPr/>
        </p:nvSpPr>
        <p:spPr>
          <a:xfrm rot="0">
            <a:off x="4597511" y="2106883"/>
            <a:ext cx="532402" cy="532402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</a:path>
              <a:path h="304800" w="304800">
                <a:moveTo>
                  <a:pt x="167640" y="228600"/>
                </a:moveTo>
                <a:lnTo>
                  <a:pt x="182880" y="228600"/>
                </a:lnTo>
                <a:cubicBezTo>
                  <a:pt x="208131" y="228600"/>
                  <a:pt x="228600" y="208131"/>
                  <a:pt x="228600" y="182880"/>
                </a:cubicBezTo>
                <a:cubicBezTo>
                  <a:pt x="228600" y="157629"/>
                  <a:pt x="208131" y="137160"/>
                  <a:pt x="182880" y="137160"/>
                </a:cubicBezTo>
                <a:lnTo>
                  <a:pt x="182880" y="137160"/>
                </a:lnTo>
                <a:lnTo>
                  <a:pt x="121768" y="137160"/>
                </a:lnTo>
                <a:cubicBezTo>
                  <a:pt x="113348" y="137160"/>
                  <a:pt x="106528" y="130340"/>
                  <a:pt x="106528" y="121920"/>
                </a:cubicBezTo>
                <a:cubicBezTo>
                  <a:pt x="106528" y="113500"/>
                  <a:pt x="113348" y="106680"/>
                  <a:pt x="121768" y="106680"/>
                </a:cubicBezTo>
                <a:lnTo>
                  <a:pt x="121768" y="106680"/>
                </a:lnTo>
                <a:lnTo>
                  <a:pt x="213360" y="106680"/>
                </a:lnTo>
                <a:lnTo>
                  <a:pt x="213360" y="76200"/>
                </a:lnTo>
                <a:lnTo>
                  <a:pt x="167640" y="76200"/>
                </a:lnTo>
                <a:lnTo>
                  <a:pt x="167640" y="45720"/>
                </a:lnTo>
                <a:lnTo>
                  <a:pt x="137160" y="45720"/>
                </a:lnTo>
                <a:lnTo>
                  <a:pt x="137160" y="76200"/>
                </a:lnTo>
                <a:lnTo>
                  <a:pt x="121920" y="76200"/>
                </a:lnTo>
                <a:cubicBezTo>
                  <a:pt x="96669" y="76200"/>
                  <a:pt x="76200" y="96669"/>
                  <a:pt x="76200" y="121920"/>
                </a:cubicBezTo>
                <a:cubicBezTo>
                  <a:pt x="76200" y="147171"/>
                  <a:pt x="96669" y="167640"/>
                  <a:pt x="121920" y="167640"/>
                </a:cubicBezTo>
                <a:lnTo>
                  <a:pt x="121920" y="167640"/>
                </a:lnTo>
                <a:lnTo>
                  <a:pt x="182880" y="167640"/>
                </a:lnTo>
                <a:cubicBezTo>
                  <a:pt x="191300" y="167640"/>
                  <a:pt x="198120" y="174460"/>
                  <a:pt x="198120" y="182880"/>
                </a:cubicBezTo>
                <a:cubicBezTo>
                  <a:pt x="198120" y="191300"/>
                  <a:pt x="191300" y="198120"/>
                  <a:pt x="182880" y="198120"/>
                </a:cubicBezTo>
                <a:lnTo>
                  <a:pt x="182880" y="198120"/>
                </a:lnTo>
                <a:lnTo>
                  <a:pt x="91440" y="198120"/>
                </a:lnTo>
                <a:lnTo>
                  <a:pt x="91440" y="228600"/>
                </a:lnTo>
                <a:lnTo>
                  <a:pt x="137160" y="228600"/>
                </a:lnTo>
                <a:lnTo>
                  <a:pt x="137160" y="259080"/>
                </a:lnTo>
                <a:lnTo>
                  <a:pt x="167640" y="259080"/>
                </a:lnTo>
                <a:lnTo>
                  <a:pt x="167640" y="22860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19" id="19"/>
          <p:cNvSpPr/>
          <p:nvPr/>
        </p:nvSpPr>
        <p:spPr>
          <a:xfrm rot="0">
            <a:off x="4978680" y="4387218"/>
            <a:ext cx="867618" cy="86761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20" id="20"/>
          <p:cNvSpPr/>
          <p:nvPr/>
        </p:nvSpPr>
        <p:spPr>
          <a:xfrm rot="0">
            <a:off x="5200515" y="4618384"/>
            <a:ext cx="423950" cy="42395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</a:path>
              <a:path h="304800" w="304800"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</a:path>
              <a:path h="304800" w="304800"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AutoShape 21" id="21"/>
          <p:cNvSpPr/>
          <p:nvPr/>
        </p:nvSpPr>
        <p:spPr>
          <a:xfrm rot="0">
            <a:off x="6082921" y="2566927"/>
            <a:ext cx="867618" cy="86761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22" id="22"/>
          <p:cNvSpPr/>
          <p:nvPr/>
        </p:nvSpPr>
        <p:spPr>
          <a:xfrm rot="0">
            <a:off x="6631699" y="4937882"/>
            <a:ext cx="867618" cy="86761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Freeform 23" id="23"/>
          <p:cNvSpPr/>
          <p:nvPr/>
        </p:nvSpPr>
        <p:spPr>
          <a:xfrm rot="0">
            <a:off x="6280943" y="2797200"/>
            <a:ext cx="471575" cy="471575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  <p:sp>
        <p:nvSpPr>
          <p:cNvPr name="Freeform 24" id="24"/>
          <p:cNvSpPr/>
          <p:nvPr/>
        </p:nvSpPr>
        <p:spPr>
          <a:xfrm rot="0">
            <a:off x="6859716" y="5179724"/>
            <a:ext cx="411583" cy="383934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h="304800" w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杂志投稿相关事宜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97192" y="1308287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网上投稿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65764" y="127147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稿酬与出版权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878035" y="2989034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数字化期刊群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890305" y="4725206"/>
            <a:ext cx="4493572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著作权使用费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1733" y="4762018"/>
            <a:ext cx="4414526" cy="62484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发表费用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09463" y="3025846"/>
            <a:ext cx="4348638" cy="60579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审稿与修改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" y="1670999"/>
            <a:ext cx="4486656" cy="120396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只受理网上来稿，投稿邮箱为zgsyfkyckvip@163.com，确保稿件能够顺利提交。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9463" y="3410120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来稿将经过严格的审稿过程，本刊有权对稿件进行修改。如作者不同意修改，需在稿件首页注明。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21733" y="5149114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每篇来稿需支付50元的审稿费。如稿件被刊发，需按约定支付发表费及彩图印刷工本费。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65764" y="163418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来稿刊登后，本刊按每千字30元的标准支付稿酬，并赠当期杂志一册。本刊保留1年专有出版权。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78035" y="3373308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加入万方数据资源系统(ChinaInfo)数字化期刊群、《中国期刊网》全文数据库及《中国学术期刊(光盘版)》。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90305" y="5112302"/>
            <a:ext cx="4486275" cy="1152525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作者著作权使用费与本刊稿酬一次性付给。如不同意将文章编入数据库，需在来稿时声明。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杂志投稿相关事宜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name="AutoShape 16" id="16"/>
            <p:cNvSpPr/>
            <p:nvPr/>
          </p:nvSpPr>
          <p:spPr>
            <a:xfrm rot="0"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7" id="17"/>
            <p:cNvSpPr/>
            <p:nvPr/>
          </p:nvSpPr>
          <p:spPr>
            <a:xfrm rot="0"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18" id="18"/>
            <p:cNvSpPr/>
            <p:nvPr/>
          </p:nvSpPr>
          <p:spPr>
            <a:xfrm rot="0"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19" id="19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name="Group 20" id="20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name="AutoShape 21" id="21"/>
            <p:cNvSpPr/>
            <p:nvPr/>
          </p:nvSpPr>
          <p:spPr>
            <a:xfrm rot="0"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2" id="22"/>
            <p:cNvSpPr/>
            <p:nvPr/>
          </p:nvSpPr>
          <p:spPr>
            <a:xfrm rot="0"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sp>
          <p:nvSpPr>
            <p:cNvPr name="AutoShape 23" id="23"/>
            <p:cNvSpPr/>
            <p:nvPr/>
          </p:nvSpPr>
          <p:spPr>
            <a:xfrm rot="0"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  <p:cxnSp>
          <p:nvCxnSpPr>
            <p:cNvPr name="Connector 24" id="24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1317" y="1624125"/>
            <a:ext cx="7677150" cy="12573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b="true" sz="60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1317" y="2881425"/>
            <a:ext cx="9203100" cy="1798058"/>
          </a:xfrm>
          <a:prstGeom prst="rect">
            <a:avLst/>
          </a:prstGeom>
          <a:ln/>
        </p:spPr>
        <p:txBody>
          <a:bodyPr anchor="ctr" rtlCol="false" lIns="114300" rIns="114300" tIns="57150" bIns="57150" anchorCtr="false" vert="horz"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en-US" b="true" sz="4500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审稿流程与标准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4781" r="24781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《中国实用妇科与产科杂志》的审稿流程包括初审、复审和终审三个阶段，每个阶段都由专业的编辑或专家进行评审。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审稿标准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杂志的审稿标准主要关注稿件的学术质量、创新性和实用性。编辑会评估稿件的研究方法、数据分析和结论是否严谨、可靠。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审稿流程与标准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03297" y="2046417"/>
            <a:ext cx="9185406" cy="188595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96000"/>
              </a:lnSpc>
            </a:pPr>
            <a:r>
              <a:rPr lang="en-US" b="true" sz="10725">
                <a:solidFill>
                  <a:srgbClr val="00AF5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624029" y="4098798"/>
            <a:ext cx="4943475" cy="533400"/>
          </a:xfrm>
          <a:prstGeom prst="rect">
            <a:avLst/>
          </a:prstGeom>
          <a:ln/>
        </p:spPr>
        <p:txBody>
          <a:bodyPr anchor="t" rtlCol="false" lIns="114300" rIns="114300" tIns="57150" bIns="57150" anchorCtr="false" vert="horz"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700">
                <a:solidFill>
                  <a:srgbClr val="22222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22222"/>
      </a:dk1>
      <a:lt1>
        <a:srgbClr val="E8FEF1"/>
      </a:lt1>
      <a:dk2>
        <a:srgbClr val="00AF57"/>
      </a:dk2>
      <a:lt2>
        <a:srgbClr val="C7E9BF"/>
      </a:lt2>
      <a:accent1>
        <a:srgbClr val="00AF57"/>
      </a:accent1>
      <a:accent2>
        <a:srgbClr val="00AF57"/>
      </a:accent2>
      <a:accent3>
        <a:srgbClr val="25C776"/>
      </a:accent3>
      <a:accent4>
        <a:srgbClr val="44D68D"/>
      </a:accent4>
      <a:accent5>
        <a:srgbClr val="3ABC9C"/>
      </a:accent5>
      <a:accent6>
        <a:srgbClr val="20A48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