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Relationship Id="rId5" Target="../media/image1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04132" y="2972821"/>
            <a:ext cx="2227456" cy="517896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04132" y="3490717"/>
            <a:ext cx="2259190" cy="502303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025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2025-03-07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04132" y="785914"/>
            <a:ext cx="7746331" cy="1834527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b="true" sz="405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《药学实践杂志》来稿须知（官方认证）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333375" y="1552575"/>
            <a:ext cx="2015319" cy="8191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rgbClr val="FFFDFD">
                    <a:alpha val="100000"/>
                  </a:srgbClr>
                </a:solidFill>
                <a:latin typeface="Arial"/>
                <a:ea typeface="Arial"/>
                <a:cs typeface="Arial"/>
              </a:rPr>
              <a:t>目 录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970946" y="1730646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666271" y="1795902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《药学实践杂志》基本信息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970946" y="2551781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666271" y="2617037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《药学实践杂志》期刊简介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970946" y="3372915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666271" y="3438172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980471" y="4194050"/>
            <a:ext cx="5619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66271" y="4259306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970946" y="5013260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66271" y="5078516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976385" y="2094092"/>
            <a:ext cx="2239230" cy="1208784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rot="0">
            <a:off x="3234036" y="3433643"/>
            <a:ext cx="5723930" cy="1991693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《药学实践杂志》基本信息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000" r="25000"/>
          <a:stretch>
            <a:fillRect/>
          </a:stretch>
        </p:blipFill>
        <p:spPr>
          <a:xfrm rot="0">
            <a:off x="640619" y="1239230"/>
            <a:ext cx="3783578" cy="504477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《药学实践杂志》基本信息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5259845" y="294547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出版周期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59845" y="3472246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《药学实践杂志》双月刊，创刊于1983年，规格为国际通用大16开本，国际标准刊号ISSN 1006-0111，国内统一刊号CN 31-1685/R。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72199" y="471440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发行与定价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72199" y="5252378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《药学实践杂志》邮发代号4-664，单价8.00元，全年定价48.00元，2008年的影响因子是0.2961。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72221" y="1165346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主管与主办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72221" y="1692114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《药学实践杂志》是由第二军医大学主管，第二军医大学、中国药学会药事管理专业委员会主办的综合性药学学术期刊。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0"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0"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0"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0"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8" id="18"/>
          <p:cNvSpPr/>
          <p:nvPr/>
        </p:nvSpPr>
        <p:spPr>
          <a:xfrm rot="0"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4162763" y="482585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62763" y="305692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62763" y="1276789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976385" y="2094092"/>
            <a:ext cx="2239230" cy="1208784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rot="0">
            <a:off x="3234036" y="3433643"/>
            <a:ext cx="5723930" cy="1991693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《药学实践杂志》期刊简介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374316" y="3045252"/>
            <a:ext cx="9429750" cy="1656361"/>
          </a:xfrm>
          <a:prstGeom prst="roundRect">
            <a:avLst>
              <a:gd fmla="val 16667" name="adj"/>
            </a:avLst>
          </a:prstGeom>
          <a:gradFill>
            <a:gsLst>
              <a:gs pos="100000">
                <a:schemeClr val="lt2">
                  <a:alpha val="100000"/>
                </a:schemeClr>
              </a:gs>
              <a:gs pos="0">
                <a:schemeClr val="lt1">
                  <a:alpha val="100000"/>
                </a:schemeClr>
              </a:gs>
            </a:gsLst>
            <a:lin ang="0"/>
          </a:gradFill>
          <a:ln/>
        </p:spPr>
      </p:sp>
      <p:sp>
        <p:nvSpPr>
          <p:cNvPr name="AutoShape 3" id="3"/>
          <p:cNvSpPr/>
          <p:nvPr/>
        </p:nvSpPr>
        <p:spPr>
          <a:xfrm rot="0">
            <a:off x="1374316" y="4823279"/>
            <a:ext cx="9429750" cy="1656361"/>
          </a:xfrm>
          <a:prstGeom prst="roundRect">
            <a:avLst>
              <a:gd fmla="val 16667" name="adj"/>
            </a:avLst>
          </a:prstGeom>
          <a:gradFill>
            <a:gsLst>
              <a:gs pos="0">
                <a:schemeClr val="l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0"/>
          </a:gradFill>
          <a:ln/>
        </p:spPr>
      </p:sp>
      <p:sp>
        <p:nvSpPr>
          <p:cNvPr name="AutoShape 4" id="4"/>
          <p:cNvSpPr/>
          <p:nvPr/>
        </p:nvSpPr>
        <p:spPr>
          <a:xfrm rot="0">
            <a:off x="1374316" y="1267225"/>
            <a:ext cx="9429750" cy="1656361"/>
          </a:xfrm>
          <a:prstGeom prst="roundRect">
            <a:avLst>
              <a:gd fmla="val 16667" name="adj"/>
            </a:avLst>
          </a:prstGeom>
          <a:gradFill>
            <a:gsLst>
              <a:gs pos="0">
                <a:schemeClr val="l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0"/>
          </a:gradFill>
          <a:ln/>
        </p:spPr>
      </p:sp>
      <p:sp>
        <p:nvSpPr>
          <p:cNvPr name="AutoShape 5" id="5"/>
          <p:cNvSpPr/>
          <p:nvPr/>
        </p:nvSpPr>
        <p:spPr>
          <a:xfrm rot="0">
            <a:off x="987242" y="524634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6" id="6"/>
          <p:cNvSpPr/>
          <p:nvPr/>
        </p:nvSpPr>
        <p:spPr>
          <a:xfrm rot="0">
            <a:off x="1115389" y="5374489"/>
            <a:ext cx="553940" cy="55394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</a:path>
              <a:path h="304800" w="304800"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</a:path>
              <a:path h="304800" w="304800"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10373288" y="3468315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987242" y="1690288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9" id="9"/>
          <p:cNvSpPr/>
          <p:nvPr/>
        </p:nvSpPr>
        <p:spPr>
          <a:xfrm rot="0">
            <a:off x="1171659" y="1892749"/>
            <a:ext cx="405314" cy="40531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</a:path>
              <a:path h="304800" w="304800"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</a:path>
              <a:path h="304800" w="304800"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10" id="10"/>
          <p:cNvSpPr/>
          <p:nvPr/>
        </p:nvSpPr>
        <p:spPr>
          <a:xfrm rot="0">
            <a:off x="10569897" y="3661311"/>
            <a:ext cx="424244" cy="42424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</a:path>
              <a:path h="304800" w="304800"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《药学实践杂志》期刊简介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86545" y="1423391"/>
            <a:ext cx="8201025" cy="5715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药学实践杂志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86545" y="1881734"/>
            <a:ext cx="8201025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是由第二军医大学主管，第二军医大学、中国药学会药事管理专业委员会主办的综合性药学学术期刊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31680" y="3229780"/>
            <a:ext cx="8201025" cy="5715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曾用名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31680" y="3688123"/>
            <a:ext cx="8201025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杂志曾经的名字是《药学情报通讯》，双月刊，创刊于1983年，规格为国际通用大16开本，国际标准刊号 ISSN 1006-0111。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31680" y="4882435"/>
            <a:ext cx="8201025" cy="5715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国内外影响力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31680" y="5340777"/>
            <a:ext cx="8201025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国内统一刊号 CN 31-1685/R，邮发代号 4-664，单价 8.00元，全年定价 48.00元，本刊2008年的影响因子是0.2961。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963" y="2034175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药学实践杂志为全国中文核心期刊（为全国综合性药学学术学类，北大2008版中文核心期刊目录）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54963" y="1575832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核心期刊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4963" y="3530045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药学实践杂志为中国科技论文统计源期刊(中国科技论文核心期刊)（2008版科技论文统计源期刊目录期刊）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4963" y="3071702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科技论文统计源期刊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4963" y="5118981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药学实践杂志曾获得Caj-cd规范获奖期刊，被CA 化学文摘(美)(2009)数据库收录。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4963" y="4660638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Caj-cd规范获奖期刊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《药学实践杂志》期刊简介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976385" y="2094092"/>
            <a:ext cx="2239230" cy="1208784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rot="0">
            <a:off x="3234036" y="3433643"/>
            <a:ext cx="5723930" cy="1991693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2682" r="12682"/>
          <a:stretch>
            <a:fillRect/>
          </a:stretch>
        </p:blipFill>
        <p:spPr>
          <a:xfrm rot="0">
            <a:off x="4451873" y="1812219"/>
            <a:ext cx="3287800" cy="3946292"/>
          </a:xfrm>
          <a:prstGeom prst="rect">
            <a:avLst/>
          </a:prstGeom>
          <a:noFill/>
        </p:spPr>
      </p:pic>
      <p:sp>
        <p:nvSpPr>
          <p:cNvPr name="TextBox 3" id="3"/>
          <p:cNvSpPr txBox="true"/>
          <p:nvPr/>
        </p:nvSpPr>
        <p:spPr>
          <a:xfrm rot="0">
            <a:off x="1028300" y="1726745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稿件要求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300" y="2298345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投稿邮箱：</a:t>
            </a:r>
            <a:r>
              <a:rPr lang="en-US" sz="1600">
                <a:solidFill>
                  <a:srgbClr val="000000">
                    <a:alpha val="100000"/>
                  </a:srgbClr>
                </a:solidFill>
                <a:latin typeface="Times New Roman, serif"/>
                <a:ea typeface="Times New Roman, serif"/>
                <a:cs typeface="Times New Roman, serif"/>
              </a:rPr>
              <a:t>yxsjqk@163.com</a:t>
            </a: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来稿应具创新性、科学性和实用性，内容真实，数据准确。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18191" y="1713967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论文格式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318191" y="2285568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来稿需遵循本刊格式要求，依次包括标题、作者、单位、摘要、关键词等。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00738" y="4317136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0738" y="4807470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来稿将经初审、复审和终审，与专家评审，确保质量和学术价值。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18191" y="4317136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退修重投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18191" y="4823328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若来稿未获通过，作者对审稿意见有异议，可申请退修或重投。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976385" y="2094092"/>
            <a:ext cx="2239230" cy="1208784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rot="0">
            <a:off x="3234036" y="3433643"/>
            <a:ext cx="5723930" cy="1991693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保护个人隐私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在投稿过程中，作者应尊重他人的隐私和权益，不得泄露未公开的信息或侵犯他人的知识产权。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遵循学术诚信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在投稿过程中，作者必须遵循学术诚信原则，确保稿件内容的质量和合法性，杜绝抄袭、伪造数据等不端行为。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遵守期刊要求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在投稿前，作者应仔细阅读期刊的投稿指南，了解期刊的排版、格式等要求，并按照要求准备稿件。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976385" y="2094092"/>
            <a:ext cx="2239230" cy="1208784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rot="0">
            <a:off x="3234036" y="3433643"/>
            <a:ext cx="5723930" cy="1991693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36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623312" y="1743101"/>
            <a:ext cx="3394942" cy="1865457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623312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t="8779" b="8779"/>
          <a:stretch>
            <a:fillRect/>
          </a:stretch>
        </p:blipFill>
        <p:spPr>
          <a:xfrm rot="0">
            <a:off x="8189230" y="1775853"/>
            <a:ext cx="3394942" cy="1865457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8189230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6" id="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9057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杂志定位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11743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《药学实践杂志》是一本专注于药学实践的综合性学术期刊，旨在为广大药师提供一个交流实践经验、分享研究成果的平台。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rcRect l="0" r="0" t="8789" b="8789"/>
          <a:stretch>
            <a:fillRect/>
          </a:stretch>
        </p:blipFill>
        <p:spPr>
          <a:xfrm rot="0">
            <a:off x="4405937" y="1779196"/>
            <a:ext cx="3394942" cy="1865457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>
            <a:off x="4405937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11" id="11"/>
          <p:cNvSpPr txBox="true"/>
          <p:nvPr/>
        </p:nvSpPr>
        <p:spPr>
          <a:xfrm rot="0">
            <a:off x="4511682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94976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94368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作者在撰写稿件时，需要认真阅读《药学实践杂志》的投稿要求，确保稿件符合学术规范和标准，提高稿件被录用的可能性。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77661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在投稿过程中，作者需要注意一些细节问题，如稿件格式、字数限制、图表质量等，以确保稿件的质量和完整性。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00795" y="2318726"/>
            <a:ext cx="7336155" cy="14154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9000">
                <a:solidFill>
                  <a:srgbClr val="FFFD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EFFFFD"/>
      </a:lt1>
      <a:dk2>
        <a:srgbClr val="003C35"/>
      </a:dk2>
      <a:lt2>
        <a:srgbClr val="FFFFFF"/>
      </a:lt2>
      <a:accent1>
        <a:srgbClr val="00A5B2"/>
      </a:accent1>
      <a:accent2>
        <a:srgbClr val="52C6B8"/>
      </a:accent2>
      <a:accent3>
        <a:srgbClr val="00657D"/>
      </a:accent3>
      <a:accent4>
        <a:srgbClr val="58C19B"/>
      </a:accent4>
      <a:accent5>
        <a:srgbClr val="6DD690"/>
      </a:accent5>
      <a:accent6>
        <a:srgbClr val="9CCAFF"/>
      </a:accent6>
      <a:hlink>
        <a:srgbClr val="05C6AF"/>
      </a:hlink>
      <a:folHlink>
        <a:srgbClr val="05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