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6.jpeg" Type="http://schemas.openxmlformats.org/officeDocument/2006/relationships/image"/><Relationship Id="rId4" Target="../media/image7.jpeg" Type="http://schemas.openxmlformats.org/officeDocument/2006/relationships/image"/><Relationship Id="rId5" Target="../media/image8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9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57894" y="1081158"/>
            <a:ext cx="9732534" cy="227516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l">
              <a:lnSpc>
                <a:spcPct val="114999"/>
              </a:lnSpc>
            </a:pPr>
            <a:r>
              <a:rPr lang="en-US" b="true" sz="57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《四川大学学报（医学版）》投稿须知（官方认证）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57894" y="4406144"/>
            <a:ext cx="2798081" cy="50482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57894" y="4937458"/>
            <a:ext cx="3373814" cy="50101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sz="195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2025-03-06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0" y="0"/>
            <a:ext cx="5716905" cy="234315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8825210" y="470778"/>
            <a:ext cx="2965972" cy="9772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b="true" sz="525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501858" y="1410530"/>
            <a:ext cx="2508400" cy="41529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2000">
                <a:solidFill>
                  <a:srgbClr val="00AF57">
                    <a:alpha val="29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35133" y="2770078"/>
            <a:ext cx="771525" cy="100965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non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b="true" sz="6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43125" y="2813789"/>
            <a:ext cx="1908143" cy="922228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1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刊物简介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74857" y="2770078"/>
            <a:ext cx="914400" cy="100965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non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b="true" sz="6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612606" y="2813789"/>
            <a:ext cx="1905000" cy="922228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1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045768" y="2770078"/>
            <a:ext cx="914400" cy="100965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non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b="true" sz="6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073610" y="2813789"/>
            <a:ext cx="1905000" cy="922228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1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稿件类型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80135" y="4420791"/>
            <a:ext cx="914400" cy="100965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non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b="true" sz="6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146268" y="4435078"/>
            <a:ext cx="1905000" cy="981075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1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阅读对象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574857" y="4420791"/>
            <a:ext cx="914400" cy="100965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non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b="true" sz="6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612606" y="4475668"/>
            <a:ext cx="1905000" cy="899895"/>
          </a:xfrm>
          <a:prstGeom prst="rect">
            <a:avLst/>
          </a:prstGeom>
          <a:ln/>
        </p:spPr>
        <p:txBody>
          <a:bodyPr anchor="ctr" rtlCol="false" lIns="0" rIns="0" tIns="0" bIns="0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1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投稿邮箱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1317" y="1624125"/>
            <a:ext cx="7677150" cy="12573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60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01317" y="2881425"/>
            <a:ext cx="9203100" cy="179805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b="true" sz="45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刊物简介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4969" r="24969"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《四川大学学报（医学版）》介绍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综合性医药学学术刊物，以报道本校生物医学各专业以及相关学科的科研成果为主，并接收校外医学科研的来稿。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刊物的宗旨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开展国内外学术交流，促进医药卫生事业的发展为办刊宗旨，辟有论著、技术与方法、述评、研究报告、临床医学、论著摘要等栏目。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刊物简介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1317" y="1624125"/>
            <a:ext cx="7677150" cy="12573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60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01317" y="2881425"/>
            <a:ext cx="9203100" cy="179805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b="true" sz="45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12500" r="12500"/>
          <a:stretch>
            <a:fillRect/>
          </a:stretch>
        </p:blipFill>
        <p:spPr>
          <a:xfrm rot="0">
            <a:off x="425795" y="2384018"/>
            <a:ext cx="3415971" cy="3415971"/>
          </a:xfrm>
          <a:prstGeom prst="ellipse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4113475" y="1643082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4312581" y="1893684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稿件内容要求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312581" y="2463837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来稿应具科学性、创新性、实用性和可读性，内容真实，数据准确，不涉及保密或敏感问题。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8070842" y="1650556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8" id="8"/>
          <p:cNvSpPr txBox="true"/>
          <p:nvPr/>
        </p:nvSpPr>
        <p:spPr>
          <a:xfrm rot="0">
            <a:off x="8269948" y="1901159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学术质量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269948" y="2471312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来稿须达到学术质量标准，对医药学领域的研究和发展有推动作用。</a:t>
            </a:r>
          </a:p>
        </p:txBody>
      </p:sp>
      <p:sp>
        <p:nvSpPr>
          <p:cNvPr name="AutoShape 10" id="10"/>
          <p:cNvSpPr/>
          <p:nvPr/>
        </p:nvSpPr>
        <p:spPr>
          <a:xfrm rot="0">
            <a:off x="4120950" y="4294709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11" id="11"/>
          <p:cNvSpPr txBox="true"/>
          <p:nvPr/>
        </p:nvSpPr>
        <p:spPr>
          <a:xfrm rot="0">
            <a:off x="4320056" y="4545312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学术不端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320056" y="5115465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来稿不得侵犯他人版权，不得存在学术不端行为，如抄袭、剽窃等。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8078316" y="4302184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14" id="14"/>
          <p:cNvSpPr txBox="true"/>
          <p:nvPr/>
        </p:nvSpPr>
        <p:spPr>
          <a:xfrm rot="0">
            <a:off x="8277423" y="4552787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审稿流程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277423" y="5122940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来稿将经过严格的同行评审和编辑初审，确保学术质量和符合期刊要求。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1317" y="1624125"/>
            <a:ext cx="7677150" cy="12573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60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01317" y="2881425"/>
            <a:ext cx="9203100" cy="179805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b="true" sz="45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稿件类型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02741" y="1342506"/>
            <a:ext cx="6612160" cy="1685627"/>
          </a:xfrm>
          <a:prstGeom prst="roundRect">
            <a:avLst>
              <a:gd fmla="val 9080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3" id="3"/>
          <p:cNvSpPr txBox="true"/>
          <p:nvPr/>
        </p:nvSpPr>
        <p:spPr>
          <a:xfrm rot="0">
            <a:off x="749955" y="1680495"/>
            <a:ext cx="1143000" cy="110490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b="true" sz="51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892955" y="1485066"/>
            <a:ext cx="3493916" cy="579431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稿件类型要求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892955" y="2045448"/>
            <a:ext cx="4995999" cy="818289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根据研究内容，选择相应的栏目，如论著、技术与方法、述评、研究报告等。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稿件类型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2531819" y="3172991"/>
            <a:ext cx="6612160" cy="1685627"/>
          </a:xfrm>
          <a:prstGeom prst="roundRect">
            <a:avLst>
              <a:gd fmla="val 9080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8" id="8"/>
          <p:cNvSpPr txBox="true"/>
          <p:nvPr/>
        </p:nvSpPr>
        <p:spPr>
          <a:xfrm rot="0">
            <a:off x="2679034" y="3510980"/>
            <a:ext cx="1143000" cy="110490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b="true" sz="51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822034" y="3315552"/>
            <a:ext cx="3493916" cy="579431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稿件字数要求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822034" y="3875933"/>
            <a:ext cx="4995999" cy="818289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论著类稿件一般不少于5000字，技术与方法、述评、研究报告等栏目稿件字数不少于3000字。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4914425" y="4983758"/>
            <a:ext cx="6612160" cy="1685627"/>
          </a:xfrm>
          <a:prstGeom prst="roundRect">
            <a:avLst>
              <a:gd fmla="val 9080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12" id="12"/>
          <p:cNvSpPr txBox="true"/>
          <p:nvPr/>
        </p:nvSpPr>
        <p:spPr>
          <a:xfrm rot="0">
            <a:off x="5061639" y="5321747"/>
            <a:ext cx="1143000" cy="1104900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Autofit/>
          </a:bodyPr>
          <a:lstStyle/>
          <a:p>
            <a:pPr algn="ctr">
              <a:lnSpc>
                <a:spcPct val="120000"/>
              </a:lnSpc>
              <a:spcBef>
                <a:spcPts val="450"/>
              </a:spcBef>
            </a:pPr>
            <a:r>
              <a:rPr lang="en-US" b="true" sz="51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204639" y="5126318"/>
            <a:ext cx="3493916" cy="579431"/>
          </a:xfrm>
          <a:prstGeom prst="rect">
            <a:avLst/>
          </a:prstGeom>
          <a:ln/>
        </p:spPr>
        <p:txBody>
          <a:bodyPr anchor="b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高质量学术标准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204639" y="5686700"/>
            <a:ext cx="4995999" cy="818289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确保稿件内容具有创新性、实用性、先进性，符合学术规范和标准。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1317" y="1624125"/>
            <a:ext cx="7677150" cy="12573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60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01317" y="2881425"/>
            <a:ext cx="9203100" cy="179805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b="true" sz="45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阅读对象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875314" y="2169726"/>
            <a:ext cx="2050689" cy="3916435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 l="32512" r="32512"/>
          <a:stretch>
            <a:fillRect/>
          </a:stretch>
        </p:blipFill>
        <p:spPr>
          <a:xfrm rot="0">
            <a:off x="5430979" y="2169726"/>
            <a:ext cx="2050689" cy="3916435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5"/>
          <a:srcRect l="32551" r="32551" t="0"/>
          <a:stretch>
            <a:fillRect/>
          </a:stretch>
        </p:blipFill>
        <p:spPr>
          <a:xfrm rot="0">
            <a:off x="3153146" y="1697364"/>
            <a:ext cx="2050689" cy="3916435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>
            <a:off x="7851998" y="2723144"/>
            <a:ext cx="3834950" cy="1465716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主要阅读对象为从事医药卫生工作的高、中级科研、医疗、教学、预防机构人员，他们致力于医药卫生领域的研究和实践。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>
            <a:off x="7851998" y="2087040"/>
            <a:ext cx="3606165" cy="575781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rm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医药领域专业人士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>
            <a:off x="7851998" y="4826443"/>
            <a:ext cx="3834950" cy="1451935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高等医药院校的师生是《四川大学学报（医学版）》的重要阅读群体，他们通过该刊物了解最新的科研成果和学术动态。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>
            <a:off x="7851998" y="4125420"/>
            <a:ext cx="3606329" cy="640699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高等医药院校师生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阅读对象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1317" y="1624125"/>
            <a:ext cx="7677150" cy="12573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60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01317" y="2881425"/>
            <a:ext cx="9203100" cy="179805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b="true" sz="45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投稿邮箱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4969" r="24969"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统一的投稿邮箱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为了方便作者投稿，提高稿件处理效率，《四川大学学报（医学版）》设立了统一的投稿邮箱scdxxbyxb@163.com。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邮箱的便利性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通过投稿邮箱，作者可以方便地在线提交稿件，避免了邮寄等繁琐过程，同时也提高了稿件处理的及时性和准确性。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投稿邮箱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503297" y="2046417"/>
            <a:ext cx="9185406" cy="188595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96000"/>
              </a:lnSpc>
            </a:pPr>
            <a:r>
              <a:rPr lang="en-US" b="true" sz="10725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THANKS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624029" y="4098798"/>
            <a:ext cx="4943475" cy="5334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700">
                <a:solidFill>
                  <a:srgbClr val="22222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感谢观看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222222"/>
      </a:dk1>
      <a:lt1>
        <a:srgbClr val="E8FEF1"/>
      </a:lt1>
      <a:dk2>
        <a:srgbClr val="00AF57"/>
      </a:dk2>
      <a:lt2>
        <a:srgbClr val="C7E9BF"/>
      </a:lt2>
      <a:accent1>
        <a:srgbClr val="00AF57"/>
      </a:accent1>
      <a:accent2>
        <a:srgbClr val="00AF57"/>
      </a:accent2>
      <a:accent3>
        <a:srgbClr val="25C776"/>
      </a:accent3>
      <a:accent4>
        <a:srgbClr val="44D68D"/>
      </a:accent4>
      <a:accent5>
        <a:srgbClr val="3ABC9C"/>
      </a:accent5>
      <a:accent6>
        <a:srgbClr val="20A48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