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2091017" y="1160398"/>
            <a:ext cx="7783830" cy="2841729"/>
          </a:xfrm>
          <a:prstGeom prst="rect">
            <a:avLst/>
          </a:prstGeom>
          <a:noFill/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true" sz="66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《天然气工业》投稿须知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49911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781835" y="4517204"/>
            <a:ext cx="1837111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汇报人：XXX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637577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6673171" y="4517204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0154" r="58103" t="3081" b="1871"/>
          <a:stretch>
            <a:fillRect/>
          </a:stretch>
        </p:blipFill>
        <p:spPr>
          <a:xfrm rot="5400000" flipV="true">
            <a:off x="2667001" y="-2667000"/>
            <a:ext cx="6857999" cy="1219199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97854" y="1420503"/>
            <a:ext cx="6026631" cy="481805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《天然气工业》的使命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《天然气工业》的定位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《天然气工业》的责任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《天然气工业》的投稿要求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59765" y="2892742"/>
            <a:ext cx="2375062" cy="10725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547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目录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01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《天然气工业》的使命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4070039" y="1545914"/>
            <a:ext cx="3861422" cy="3861422"/>
          </a:xfrm>
          <a:prstGeom prst="diamond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《天然气工业》的使命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6800" y="2235958"/>
            <a:ext cx="3905833" cy="1129392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无论刊名还是内容，都承载了展示中国天然气工业成绩与现状的光荣使命。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6800" y="1629875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展示中国天然气工业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27972" y="2207383"/>
            <a:ext cx="3905833" cy="1129392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《天然气工业》推动并服务于中国天然气工业产业的进步，对世界天然气工业产生有益的影响。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88535" y="5255554"/>
            <a:ext cx="3905833" cy="1143173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力争充当决策者的智囊、研究者的助手、进步者的阶梯、求知者的宝典、争论者的论坛、实践者的展台。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88535" y="1629875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推动全球天然气工业进步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6774" y="5284129"/>
            <a:ext cx="3905833" cy="1143173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rm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构筑国内外同行了解中国天然气行业的窗口，搭建国内外从业者交流的平台。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7362" y="4706621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构筑了解中国的窗口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436435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2" id="12"/>
          <p:cNvSpPr txBox="true"/>
          <p:nvPr/>
        </p:nvSpPr>
        <p:spPr>
          <a:xfrm rot="0">
            <a:off x="4170154" y="1730269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7178908" y="1629875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4" id="14"/>
          <p:cNvSpPr txBox="true"/>
          <p:nvPr/>
        </p:nvSpPr>
        <p:spPr>
          <a:xfrm rot="0">
            <a:off x="6984704" y="1730269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713947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6" id="16"/>
          <p:cNvSpPr txBox="true"/>
          <p:nvPr/>
        </p:nvSpPr>
        <p:spPr>
          <a:xfrm rot="0">
            <a:off x="6945267" y="4778440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4324921" y="4678046"/>
            <a:ext cx="682752" cy="682752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TextBox 18" id="18"/>
          <p:cNvSpPr txBox="true"/>
          <p:nvPr/>
        </p:nvSpPr>
        <p:spPr>
          <a:xfrm rot="0">
            <a:off x="4130717" y="4778440"/>
            <a:ext cx="105918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88535" y="4801871"/>
            <a:ext cx="3905833" cy="502799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1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充当决策者的智囊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02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《天然气工业》的定位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《天然气工业》的定位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权威地位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《天然气工业》是中国天然气行业的权威，可信赖的媒介，在行业内具有不可替代的地位。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专业特色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《天然气工业》以专业、高效、中立、现代、互动、亲和、人性化为特点，打造独特风格。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扎根四川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《天然气工业》植根于四川，面向全国，致力于成为世界领先的天然气工业交流平台。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展示与进步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《天然气工业》展示中国天然气工业的进步与发展，推动科技进步，促进科研成果转化。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03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《天然气工业》的责任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t="6556" b="6556"/>
          <a:stretch>
            <a:fillRect/>
          </a:stretch>
        </p:blipFill>
        <p:spPr>
          <a:xfrm rot="0">
            <a:off x="640619" y="1239230"/>
            <a:ext cx="3783578" cy="504477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《天然气工业》的责任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5259845" y="294547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推动科技进步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9845" y="3472246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推动并服务于中国天然气产业科技进步是《天然气工业》的核心使命之一。通过发表前沿研究成果，促进技术创新，助力中国天然气工业产业升级和可持续发展。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72199" y="471440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促进成果转化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2199" y="5252378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促进科研成果向现实生产力转化是《天然气工业》的重要责任之一。通过杂志的平台，将最新的科研成果传递给产业界，促进技术的实际应用和产业的快速发展。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2221" y="1165346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展示进步与发展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2221" y="1692114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《天然气工业》承担起了全面展示中国天然气工业进步与发展的责任，通过杂志的平台，向全球读者展现中国天然气工业的最新发展动态和成就。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4162763" y="482585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2763" y="305692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2763" y="1276789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04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7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《天然气工业》的投稿要求</a:t>
            </a:r>
          </a:p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  <a:cs typeface="宋体"/>
              </a:rPr>
              <a:t>投稿邮箱：trqgyqk@163.com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7634" r="7634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投稿的稿件应具有创新性、实用性、可读性，且内容真实、数据准确、语言流畅。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投稿者必须遵守学术规范和道德准则，确保稿件原创性，未在其他地方发表过。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投稿的稿件将经过严格的同行评审和编辑审核，确保质量和学术价值。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《天然气工业》的投稿要求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07"/>
          <p:cNvPicPr>
            <a:picLocks noChangeAspect="true"/>
          </p:cNvPicPr>
          <p:nvPr/>
        </p:nvPicPr>
        <p:blipFill>
          <a:blip r:embed="rId3"/>
          <a:srcRect l="58572"/>
          <a:stretch>
            <a:fillRect/>
          </a:stretch>
        </p:blipFill>
        <p:spPr>
          <a:xfrm rot="16200000" flipH="true">
            <a:off x="2664546" y="-2664548"/>
            <a:ext cx="6862906" cy="12192002"/>
          </a:xfrm>
          <a:prstGeom prst="rect">
            <a:avLst/>
          </a:prstGeom>
        </p:spPr>
      </p:pic>
      <p:sp>
        <p:nvSpPr>
          <p:cNvPr name="TextBox 3" id="1000008"/>
          <p:cNvSpPr txBox="true"/>
          <p:nvPr/>
        </p:nvSpPr>
        <p:spPr>
          <a:xfrm rot="0">
            <a:off x="4434917" y="1215462"/>
            <a:ext cx="3322164" cy="221599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true" sz="13800">
                <a:ln w="9525">
                  <a:solidFill>
                    <a:srgbClr val="55819A">
                      <a:alpha val="100000"/>
                    </a:srgbClr>
                  </a:solidFill>
                  <a:prstDash val="solid"/>
                </a:ln>
                <a:solidFill>
                  <a:srgbClr val="DBF1FF">
                    <a:alpha val="100000"/>
                  </a:srgbClr>
                </a:solidFill>
                <a:effectLst>
                  <a:outerShdw dir="2700000" blurRad="0" dist="38100">
                    <a:srgbClr val="B3CEE1">
                      <a:alpha val="100000"/>
                    </a:srgbClr>
                  </a:outerShdw>
                </a:effectLst>
                <a:latin typeface="思源黑体"/>
                <a:ea typeface="思源黑体"/>
                <a:cs typeface="思源黑体"/>
              </a:rPr>
              <a:t>05</a:t>
            </a:r>
          </a:p>
        </p:txBody>
      </p:sp>
      <p:sp>
        <p:nvSpPr>
          <p:cNvPr name="TextBox 4" id="1000009"/>
          <p:cNvSpPr txBox="true"/>
          <p:nvPr/>
        </p:nvSpPr>
        <p:spPr>
          <a:xfrm rot="0">
            <a:off x="2402697" y="3053220"/>
            <a:ext cx="7386604" cy="1323439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0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结语</a:t>
            </a:r>
          </a:p>
        </p:txBody>
      </p:sp>
      <p:sp>
        <p:nvSpPr>
          <p:cNvPr name="AutoShape 5" id="1000010"/>
          <p:cNvSpPr/>
          <p:nvPr/>
        </p:nvSpPr>
        <p:spPr>
          <a:xfrm rot="0">
            <a:off x="3638682" y="4237117"/>
            <a:ext cx="4162095" cy="461673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endParaRPr lang="en-US" sz="1100"/>
          </a:p>
          <a:p>
            <a:pPr algn="ctr"/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  <a:r>
              <a:rPr lang="en-US" sz="800">
                <a:solidFill>
                  <a:schemeClr val="lt1">
                    <a:alpha val="100000"/>
                    <a:lumMod val="65000"/>
                  </a:schemeClr>
                </a:solidFill>
                <a:latin typeface="思源黑体"/>
                <a:ea typeface="思源黑体"/>
                <a:cs typeface="思源黑体"/>
              </a:rPr>
              <a:t/>
            </a:r>
          </a:p>
        </p:txBody>
      </p:sp>
      <p:pic>
        <p:nvPicPr>
          <p:cNvPr name="Picture 6" id="1000003"/>
          <p:cNvPicPr>
            <a:picLocks noChangeAspect="true"/>
          </p:cNvPicPr>
          <p:nvPr/>
        </p:nvPicPr>
        <p:blipFill>
          <a:blip r:embed="rId4"/>
          <a:srcRect l="49954" r="31494" t="56644"/>
          <a:stretch>
            <a:fillRect/>
          </a:stretch>
        </p:blipFill>
        <p:spPr>
          <a:xfrm rot="0">
            <a:off x="5092971" y="765054"/>
            <a:ext cx="1072055" cy="1879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53" presetSubtype="16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00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500" id="9"/>
                                        <p:tgtEl>
                                          <p:spTgt spid="1000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after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3"/>
                                        <p:tgtEl>
                                          <p:spTgt spid="1000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4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100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2" id="17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9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20"/>
                                        <p:tgtEl>
                                          <p:spTgt spid="10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21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22" tmFilter="0, 0; .2, .5; .8, .5; 1, 0"/>
                                        <p:tgtEl>
                                          <p:spTgt spid="10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23"/>
                                        <p:tgtEl>
                                          <p:spTgt spid="10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15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>
                                        <p:cTn dur="500" id="27"/>
                                        <p:tgtEl>
                                          <p:spTgt spid="100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23312" y="1743101"/>
            <a:ext cx="3394942" cy="1865457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623312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r="0" t="19586" b="19586"/>
          <a:stretch>
            <a:fillRect/>
          </a:stretch>
        </p:blipFill>
        <p:spPr>
          <a:xfrm rot="0">
            <a:off x="8189230" y="1775853"/>
            <a:ext cx="3394942" cy="1865457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8189230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结语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9057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投稿要求与稿件处理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743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符合学术规范和道德准则，严禁抄袭。编辑有退稿和修改建议权，作者应积极配合。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4405937" y="1779196"/>
            <a:ext cx="3394942" cy="1865457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>
            <a:off x="4405937" y="3209213"/>
            <a:ext cx="3394942" cy="2857500"/>
          </a:xfrm>
          <a:prstGeom prst="roundRect">
            <a:avLst>
              <a:gd fmla="val 7195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42900" dist="0">
              <a:srgbClr val="000000">
                <a:alpha val="5000"/>
              </a:srgbClr>
            </a:outerShdw>
          </a:effectLst>
        </p:spPr>
      </p:sp>
      <p:sp>
        <p:nvSpPr>
          <p:cNvPr name="TextBox 11" id="11"/>
          <p:cNvSpPr txBox="true"/>
          <p:nvPr/>
        </p:nvSpPr>
        <p:spPr>
          <a:xfrm rot="0">
            <a:off x="4511682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审稿流程与周期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94976" y="3453550"/>
            <a:ext cx="3183452" cy="559238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true" sz="24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声明与指南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94368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执行严格审稿流程，确保公正、公平。初审1-2个月，复审和终审各1-3个月，及时通知作者结果。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377661" y="4164695"/>
            <a:ext cx="3018080" cy="1613061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69804"/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作者需遵守声明，确保学术诚信。编辑有义务保护稿件信息，作者应配合编辑工作。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10000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100009"/>
          <p:cNvSpPr txBox="true"/>
          <p:nvPr/>
        </p:nvSpPr>
        <p:spPr>
          <a:xfrm rot="0">
            <a:off x="2204431" y="2546482"/>
            <a:ext cx="7783139" cy="1107996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6600">
                <a:solidFill>
                  <a:srgbClr val="86B2D0">
                    <a:alpha val="100000"/>
                  </a:srgbClr>
                </a:solidFill>
                <a:latin typeface="印品招牌体 中黑（非商用）"/>
                <a:ea typeface="印品招牌体 中黑（非商用）"/>
                <a:cs typeface="印品招牌体 中黑（非商用）"/>
              </a:rPr>
              <a:t>汇报完毕，谢谢大家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49911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781835" y="4517204"/>
            <a:ext cx="1837111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汇报人：XXX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6375777" y="4466256"/>
            <a:ext cx="2402547" cy="526712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6673171" y="4517204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2025-03-06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grpId="2" id="11" nodeType="afterEffect" presetClass="entr" presetID="2" presetSubtype="4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13"/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14"/>
                                        <p:tgtEl>
                                          <p:spTgt spid="310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3" id="15" nodeType="withEffect" presetClass="emph" presetID="26" presetSubtype="0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filter="fade" transition="out">
                                      <p:cBhvr>
                                        <p:cTn dur="500" id="16" tmFilter="0, 0; .2, .5; .8, .5; 1, 0"/>
                                        <p:tgtEl>
                                          <p:spTgt spid="31000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autoRev="1" dur="250" fill="hold" id="17"/>
                                        <p:tgtEl>
                                          <p:spTgt spid="31000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7525B"/>
      </a:dk2>
      <a:lt2>
        <a:srgbClr val="E6EEF4"/>
      </a:lt2>
      <a:accent1>
        <a:srgbClr val="78A8C9"/>
      </a:accent1>
      <a:accent2>
        <a:srgbClr val="5E90B2"/>
      </a:accent2>
      <a:accent3>
        <a:srgbClr val="5D8FB2"/>
      </a:accent3>
      <a:accent4>
        <a:srgbClr val="437497"/>
      </a:accent4>
      <a:accent5>
        <a:srgbClr val="3D7195"/>
      </a:accent5>
      <a:accent6>
        <a:srgbClr val="234B6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