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9144000"/>
  <p:embeddedFontLst>
    <p:embeddedFont>
      <p:font charset="-122" panose="020B0200000000000000" pitchFamily="34" typeface="Noto Sans SC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pn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091017" y="1160398"/>
            <a:ext cx="7783830" cy="2841729"/>
          </a:xfrm>
          <a:prstGeom prst="rect">
            <a:avLst/>
          </a:prstGeom>
          <a:noFill/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66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《中国卫生资源》投稿须知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49911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781835" y="4517204"/>
            <a:ext cx="1837111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汇报人：XXX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637577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6673171" y="4517204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2025-03-17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0154" r="58103" t="3081" b="1871"/>
          <a:stretch>
            <a:fillRect/>
          </a:stretch>
        </p:blipFill>
        <p:spPr>
          <a:xfrm rot="5400000" flipV="true">
            <a:off x="2667001" y="-2667000"/>
            <a:ext cx="6857999" cy="1219199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97854" y="1420503"/>
            <a:ext cx="6026631" cy="481805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325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投稿要求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325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栏目设置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325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投稿方式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325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325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审稿流程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59765" y="2892742"/>
            <a:ext cx="2375062" cy="10725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5475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目录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6130" cy="22250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投稿要求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252983" y="4209792"/>
            <a:ext cx="28956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遵循投稿要求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252983" y="4727993"/>
            <a:ext cx="2733843" cy="14142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具体投稿要求包括稿件格式、字数限制、图片清晰度等，需遵循相关规定。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55784" y="1838750"/>
            <a:ext cx="28956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学术质量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55784" y="2365299"/>
            <a:ext cx="2733843" cy="14142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文章应经过严格审查，确保质量符合期刊标准，作者需对稿件负责。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85608" y="4209792"/>
            <a:ext cx="28956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遵守规章制度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85608" y="4753712"/>
            <a:ext cx="2733843" cy="14142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作者应遵守相关规章制度，保护患者隐私和权益，确保学术研究的诚信。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5636" y="4209792"/>
            <a:ext cx="28956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5636" y="4753712"/>
            <a:ext cx="2733843" cy="141427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作者在引用他人研究成果时，必须严格遵守学术规范和道德准则。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88463" y="1850942"/>
            <a:ext cx="28956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88463" y="2365299"/>
            <a:ext cx="2733675" cy="139065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要求具有创新性、实用性、科学性，应来自原创，不得抄袭或剽窃他人作品。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6130" cy="22250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栏目设置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深入讨论医改政策，提供权威解读和独到分析，为决策者提供有价值的参考。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医改纵论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探讨卫生事业发展，制定科学合理规划，促进卫生资源优化配置和高效利用。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卫生规划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研究卫生经济问题，分析卫生资源投入与产出效益，为卫生事业发展提供经济支持。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卫生经济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栏目设置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67" r="16667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医疗保险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研究医疗保险制度、政策和实施效果等方面问题，完善医保体系，为患者提供可靠保障。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医院管理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交流医院管理经验，提升医疗服务质量和管理效率，为患者提供更优质的医疗服务。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药事管理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关注药品安全、质量和价格等问题，完善药事管理体系，保障患者用药安全有效。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栏目设置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828234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437709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471840" y="2341090"/>
            <a:ext cx="3487460" cy="3588254"/>
          </a:xfrm>
          <a:prstGeom prst="roundRect">
            <a:avLst>
              <a:gd fmla="val 684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882070" y="3930616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加强公共卫生体系建设，提高应对突发公共卫生事件能力，保障公众健康和安全。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2070" y="3181752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栏目设置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87321" y="3945231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关注基层卫生事业发展，提升基层医疗服务能力，实现城乡医疗卫生服务均衡发展。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87321" y="3196367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基层卫生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8692571" y="3939687"/>
            <a:ext cx="2667000" cy="145277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重视卫生人才培养和使用，加强卫生人力管理，为卫生事业发展提供人才保障。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92571" y="3190824"/>
            <a:ext cx="2667000" cy="52711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卫生人力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 rot="0">
            <a:off x="4462463" y="2088071"/>
            <a:ext cx="3267075" cy="3267075"/>
          </a:xfrm>
          <a:prstGeom prst="ellipse">
            <a:avLst/>
          </a:prstGeom>
          <a:ln w="57150">
            <a:solidFill>
              <a:schemeClr val="accent1"/>
            </a:solidFill>
            <a:prstDash val="solid"/>
          </a:ln>
        </p:spPr>
      </p:pic>
      <p:sp>
        <p:nvSpPr>
          <p:cNvPr name="TextBox 3" id="3"/>
          <p:cNvSpPr txBox="true"/>
          <p:nvPr/>
        </p:nvSpPr>
        <p:spPr>
          <a:xfrm rot="0">
            <a:off x="539110" y="2972036"/>
            <a:ext cx="3314231" cy="64799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卫生技术评估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59848" y="1716027"/>
            <a:ext cx="3314231" cy="1580007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探索其他与卫生事业相关问题和领域，推动卫生事业不断发展和创新。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59848" y="1097369"/>
            <a:ext cx="3314231" cy="62295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96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其他研究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59848" y="4019931"/>
            <a:ext cx="3314231" cy="547835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他山之石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59848" y="4565142"/>
            <a:ext cx="3314231" cy="1580007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借鉴国内外优秀研究成果和成功经验，为卫生事业发展提供可供参考的范例和启示。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9110" y="3620031"/>
            <a:ext cx="3314231" cy="1580007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评估卫生技术安全性和有效性等方面问题，为卫生技术管理和应用提供科学依据。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栏目设置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6130" cy="22250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投稿方式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网上投稿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该刊只接受网上投稿，具体方式为通过邮箱提交稿件。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邮箱地址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唯一的投稿邮箱是zgwszy3@163.com，请作者注意识别其他邮箱。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6130" cy="22250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5700" y="1701094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65700" y="3875308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保护个人隐私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310539" y="2205325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来稿必须未在其他地方发表或正在准备发表，即遵守一稿一投的原则。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0539" y="1701094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遵守一稿一投原则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0539" y="4380130"/>
            <a:ext cx="3409950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来稿应注明作者的利益关系，特别是与稿件内容相关的财务或利益冲突。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310539" y="3875308"/>
            <a:ext cx="3423043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注明利益关系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22541" y="5526388"/>
            <a:ext cx="343852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来稿中引用的文献、数据等应注明来源，并遵循相应的引用规范，确保学术诚信。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76738" y="5021566"/>
            <a:ext cx="3438525" cy="4953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96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规范引用格式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5700" y="2205325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来稿应遵守学术规范和道德准则，确保研究过程的科学性、严谨性和可重复性。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5700" y="4380130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来稿中不得侵犯他人的合法权益，如隐私权等，并保护患者隐私，确保不泄露个人信息。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527532" y="1590406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4275690">
            <a:off x="6785438" y="2506602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2700000" flipH="true">
            <a:off x="4584703" y="2469836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-8546356" flipH="true">
            <a:off x="4774012" y="4013018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8546493" flipH="true">
            <a:off x="6327203" y="4006453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8" id="18"/>
          <p:cNvSpPr/>
          <p:nvPr/>
        </p:nvSpPr>
        <p:spPr>
          <a:xfrm rot="0">
            <a:off x="5803666" y="2981611"/>
            <a:ext cx="676277" cy="676277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h="304800" w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6130" cy="222504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Noto Sans SC"/>
                <a:ea typeface="Noto Sans SC"/>
                <a:cs typeface="Noto Sans SC"/>
              </a:rPr>
              <a:t>05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审稿流程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投稿成功后，文章将经过初步审查、专家评审或编辑评审、修改与完善、终审等流程。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一般情况下，文章的审稿周期为1-3个月，特殊稿件可能需要更长时间。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10000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100009"/>
          <p:cNvSpPr txBox="true"/>
          <p:nvPr/>
        </p:nvSpPr>
        <p:spPr>
          <a:xfrm rot="0">
            <a:off x="2204431" y="2546482"/>
            <a:ext cx="7783830" cy="12249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600">
                <a:solidFill>
                  <a:srgbClr val="86B2D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汇报完毕，谢谢大家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49911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781835" y="4517204"/>
            <a:ext cx="1837111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汇报人：XXX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637577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6673171" y="4517204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2025-03-17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2" id="11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15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16" tmFilter="0, 0; .2, .5; .8, .5; 1, 0"/>
                                        <p:tgtEl>
                                          <p:spTgt spid="31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17"/>
                                        <p:tgtEl>
                                          <p:spTgt spid="31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7525B"/>
      </a:dk2>
      <a:lt2>
        <a:srgbClr val="E6EEF4"/>
      </a:lt2>
      <a:accent1>
        <a:srgbClr val="78A8C9"/>
      </a:accent1>
      <a:accent2>
        <a:srgbClr val="5E90B2"/>
      </a:accent2>
      <a:accent3>
        <a:srgbClr val="5D8FB2"/>
      </a:accent3>
      <a:accent4>
        <a:srgbClr val="437497"/>
      </a:accent4>
      <a:accent5>
        <a:srgbClr val="3D7195"/>
      </a:accent5>
      <a:accent6>
        <a:srgbClr val="234B6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