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  <p:sldId id="280" r:id="rId4"/>
    <p:sldId id="281" r:id="rId5"/>
    <p:sldId id="282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3004800" cy="7308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2215525" y="2990954"/>
            <a:ext cx="8470900" cy="995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6600" b="1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手术室护理与无菌技术</a:t>
            </a:r>
            <a:endParaRPr sz="6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194" name="textbox 194"/>
          <p:cNvSpPr/>
          <p:nvPr/>
        </p:nvSpPr>
        <p:spPr>
          <a:xfrm>
            <a:off x="2558999" y="3569613"/>
            <a:ext cx="3542029" cy="3111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80" algn="l" rtl="0" eaLnBrk="0">
              <a:lnSpc>
                <a:spcPct val="97000"/>
              </a:lnSpc>
            </a:pPr>
            <a:r>
              <a:rPr sz="30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手术室护理概述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80" algn="l" rtl="0" eaLnBrk="0">
              <a:lnSpc>
                <a:spcPct val="97000"/>
              </a:lnSpc>
              <a:spcBef>
                <a:spcPts val="910"/>
              </a:spcBef>
            </a:pPr>
            <a:r>
              <a:rPr sz="30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无菌技术基础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80" algn="l" rtl="0" eaLnBrk="0">
              <a:lnSpc>
                <a:spcPct val="97000"/>
              </a:lnSpc>
              <a:spcBef>
                <a:spcPts val="910"/>
              </a:spcBef>
            </a:pPr>
            <a:r>
              <a:rPr sz="30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手术室感染预防与控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45"/>
              </a:spcBef>
            </a:pPr>
            <a:r>
              <a:rPr sz="30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制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6959563" y="3576701"/>
            <a:ext cx="4652645" cy="1778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6200" kern="0" spc="50" baseline="-14000" dirty="0">
                <a:solidFill>
                  <a:srgbClr val="60487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4000" kern="0" spc="180" dirty="0">
                <a:solidFill>
                  <a:srgbClr val="60487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4600" kern="0" spc="50" baseline="5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手术室护理要点</a:t>
            </a:r>
            <a:endParaRPr sz="4600" baseline="5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5"/>
              </a:spcBef>
            </a:pPr>
            <a:r>
              <a:rPr sz="6200" b="1" kern="0" spc="70" baseline="-13000" dirty="0">
                <a:solidFill>
                  <a:srgbClr val="68608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04</a:t>
            </a:r>
            <a:r>
              <a:rPr sz="4000" b="1" kern="0" spc="150" dirty="0">
                <a:solidFill>
                  <a:srgbClr val="68608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30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手术室无菌技术应用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2203448" y="957464"/>
            <a:ext cx="5167629" cy="1011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765"/>
              </a:lnSpc>
            </a:pPr>
            <a:r>
              <a:rPr sz="9800" kern="0" spc="-20" baseline="15000" dirty="0">
                <a:solidFill>
                  <a:srgbClr val="6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</a:t>
            </a:r>
            <a:r>
              <a:rPr sz="6300" kern="0" spc="60" dirty="0">
                <a:solidFill>
                  <a:srgbClr val="6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6300" kern="0" spc="50" dirty="0">
                <a:solidFill>
                  <a:srgbClr val="6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6400" b="1" kern="0" spc="-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目录</a:t>
            </a:r>
            <a:endParaRPr sz="6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1473228" y="3698140"/>
            <a:ext cx="521334" cy="288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000" b="1" kern="0" spc="-30" dirty="0">
                <a:solidFill>
                  <a:srgbClr val="18206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endParaRPr sz="4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1205"/>
              </a:spcBef>
            </a:pPr>
            <a:r>
              <a:rPr sz="4000" b="1" kern="0" spc="-30" dirty="0">
                <a:solidFill>
                  <a:srgbClr val="78609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</a:t>
            </a:r>
            <a:endParaRPr sz="4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5"/>
              </a:spcBef>
            </a:pPr>
            <a:r>
              <a:rPr sz="4000" b="1" kern="0" spc="-30" dirty="0">
                <a:solidFill>
                  <a:srgbClr val="9088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</a:t>
            </a:r>
            <a:endParaRPr sz="4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4276805" y="3276489"/>
            <a:ext cx="4773295" cy="796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53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手术室护理概述</a:t>
            </a:r>
            <a:endParaRPr sz="5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box 206"/>
          <p:cNvSpPr/>
          <p:nvPr/>
        </p:nvSpPr>
        <p:spPr>
          <a:xfrm>
            <a:off x="749336" y="3111524"/>
            <a:ext cx="3041650" cy="2254250"/>
          </a:xfrm>
          <a:prstGeom prst="rect">
            <a:avLst/>
          </a:prstGeom>
          <a:solidFill>
            <a:srgbClr val="4F64D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0210" algn="l" rtl="0" eaLnBrk="0">
              <a:lnSpc>
                <a:spcPct val="96000"/>
              </a:lnSpc>
              <a:spcBef>
                <a:spcPts val="5"/>
              </a:spcBef>
            </a:pPr>
            <a:r>
              <a:rPr sz="2200" b="1" kern="0" spc="-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手术室护理的重要</a:t>
            </a:r>
            <a:endParaRPr sz="2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358265" algn="l" rtl="0" eaLnBrk="0">
              <a:lnSpc>
                <a:spcPct val="96000"/>
              </a:lnSpc>
              <a:spcBef>
                <a:spcPts val="45"/>
              </a:spcBef>
            </a:pPr>
            <a:r>
              <a:rPr sz="25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4984739" y="3111523"/>
            <a:ext cx="3042285" cy="2248535"/>
          </a:xfrm>
          <a:prstGeom prst="rect">
            <a:avLst/>
          </a:prstGeom>
          <a:solidFill>
            <a:srgbClr val="4F65D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9415" algn="l" rtl="0" eaLnBrk="0">
              <a:lnSpc>
                <a:spcPct val="95000"/>
              </a:lnSpc>
              <a:spcBef>
                <a:spcPts val="0"/>
              </a:spcBef>
            </a:pP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手术室护理的质量</a:t>
            </a:r>
            <a:r>
              <a:rPr sz="22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直接影响手术效果</a:t>
            </a:r>
            <a:endParaRPr sz="2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9213901" y="3111523"/>
            <a:ext cx="3035300" cy="2248535"/>
          </a:xfrm>
          <a:prstGeom prst="rect">
            <a:avLst/>
          </a:prstGeom>
          <a:solidFill>
            <a:srgbClr val="5064D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9325" indent="-545465" algn="l" rtl="0" eaLnBrk="0">
              <a:lnSpc>
                <a:spcPct val="99000"/>
              </a:lnSpc>
            </a:pPr>
            <a:r>
              <a:rPr sz="2200" b="1" kern="0" spc="-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手术室护理的专业</a:t>
            </a:r>
            <a:r>
              <a:rPr sz="22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性要求高</a:t>
            </a:r>
            <a:endParaRPr sz="2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9271036" y="5671490"/>
            <a:ext cx="2898139" cy="134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手术室护理需要专业的知识和技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995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能，包括无菌技术、手术配合、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140"/>
              </a:spcBef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患者护理等，以确保手术的安全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850" algn="l" rtl="0" eaLnBrk="0">
              <a:lnSpc>
                <a:spcPct val="98000"/>
              </a:lnSpc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性和有效性。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812844" y="5662238"/>
            <a:ext cx="2919729" cy="977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手术室护理是手术成功的关键，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8415" algn="l" rtl="0" eaLnBrk="0">
              <a:lnSpc>
                <a:spcPct val="99000"/>
              </a:lnSpc>
              <a:spcBef>
                <a:spcPts val="1210"/>
              </a:spcBef>
            </a:pP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确保患者在手术过程中得到最佳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9615" algn="l" rtl="0" eaLnBrk="0">
              <a:lnSpc>
                <a:spcPct val="99000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的护理和治疗。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5041875" y="5671490"/>
            <a:ext cx="2904489" cy="949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手术室护理的质量直接影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响手术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1010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的效果，包括手术的顺利进行、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26415" algn="l" rtl="0" eaLnBrk="0">
              <a:lnSpc>
                <a:spcPts val="292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患者的恢复情况等。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711079" y="746411"/>
            <a:ext cx="3963034" cy="521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手术室护理的重要性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6591" y="1904979"/>
            <a:ext cx="5048203" cy="4051295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6622998" y="2258471"/>
            <a:ext cx="5629275" cy="615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手术室环境包括手术室布局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、设备、照明、温度、湿度等，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970"/>
              </a:lnSpc>
            </a:pP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需要保持清洁、无菌、舒适。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622998" y="3934901"/>
            <a:ext cx="5628640" cy="606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手术室人员包括手术医</a:t>
            </a: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生、麻醉师、护士等，需要具备专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900"/>
              </a:lnSpc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业的医疗知识和技能，能够应对各种突发情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况。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6622998" y="5623976"/>
            <a:ext cx="5642609" cy="600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手术室流程包括术前准备、术中操作、术后处理等，需要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850"/>
              </a:lnSpc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严格按照标准操作流程进行，确保手术的安全性和有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效性。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704616" y="752617"/>
            <a:ext cx="4370704" cy="513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300" b="1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手术室护理的基本内容</a:t>
            </a:r>
            <a:endParaRPr sz="3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648443" y="1758948"/>
            <a:ext cx="1936805" cy="393727"/>
            <a:chOff x="0" y="0"/>
            <a:chExt cx="1936805" cy="39372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36805" cy="393727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1962785" cy="453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242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20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手术室环境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 rot="21600000">
            <a:off x="6648443" y="5124453"/>
            <a:ext cx="1936805" cy="393727"/>
            <a:chOff x="0" y="0"/>
            <a:chExt cx="1936805" cy="393727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36805" cy="393727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1962785" cy="4527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2425" algn="l" rtl="0" eaLnBrk="0">
                <a:lnSpc>
                  <a:spcPct val="95000"/>
                </a:lnSpc>
              </a:pPr>
              <a:r>
                <a:rPr sz="20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手术室流程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rot="21600000">
            <a:off x="6654815" y="3454381"/>
            <a:ext cx="1930432" cy="381010"/>
            <a:chOff x="0" y="0"/>
            <a:chExt cx="1930432" cy="381010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30432" cy="381010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956435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46075" algn="l" rtl="0" eaLnBrk="0">
                <a:lnSpc>
                  <a:spcPct val="95000"/>
                </a:lnSpc>
              </a:pP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手术室人员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4591084" y="3314710"/>
            <a:ext cx="3067051" cy="2971777"/>
            <a:chOff x="0" y="0"/>
            <a:chExt cx="3067051" cy="2971777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067051" cy="2971777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3093085" cy="30251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337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900" b="1" kern="0" spc="2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角色分工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4015" algn="l" rtl="0" eaLnBrk="0">
                <a:lnSpc>
                  <a:spcPct val="85000"/>
                </a:lnSpc>
                <a:spcBef>
                  <a:spcPts val="575"/>
                </a:spcBef>
              </a:pPr>
              <a:r>
                <a:rPr sz="19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手术室护理团队需要明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374015" algn="l" rtl="0" eaLnBrk="0">
                <a:lnSpc>
                  <a:spcPct val="163000"/>
                </a:lnSpc>
                <a:spcBef>
                  <a:spcPts val="20"/>
                </a:spcBef>
              </a:pPr>
              <a:r>
                <a:rPr sz="1600" kern="0" spc="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确各自的职责和角色，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</a:t>
              </a:r>
              <a:r>
                <a:rPr sz="1600" kern="0" spc="2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确保手术过程中的各项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sz="1600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工作有序进行。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8426459" y="3314709"/>
            <a:ext cx="3054307" cy="2978137"/>
            <a:chOff x="0" y="0"/>
            <a:chExt cx="3054307" cy="2978137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054307" cy="2978137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3079750" cy="3030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432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900" b="1" kern="0" spc="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协作配合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7665" algn="l" rtl="0" eaLnBrk="0">
                <a:lnSpc>
                  <a:spcPct val="85000"/>
                </a:lnSpc>
                <a:spcBef>
                  <a:spcPts val="580"/>
                </a:spcBef>
              </a:pPr>
              <a:r>
                <a:rPr sz="19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手术室护理团队需要紧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367665" algn="l" rtl="0" eaLnBrk="0">
                <a:lnSpc>
                  <a:spcPct val="153000"/>
                </a:lnSpc>
                <a:spcBef>
                  <a:spcPts val="40"/>
                </a:spcBef>
              </a:pPr>
              <a:r>
                <a:rPr sz="19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密协作，共同应对手术</a:t>
              </a:r>
              <a:r>
                <a:rPr sz="19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sz="1600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过程中的各种突发情况，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sz="1600" kern="0" spc="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确保手术顺利进行。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742964" y="3314710"/>
            <a:ext cx="3054306" cy="2971777"/>
            <a:chOff x="0" y="0"/>
            <a:chExt cx="3054306" cy="2971777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54306" cy="2971777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3079750" cy="30251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337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900" b="1" kern="0" spc="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团队沟通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4015" algn="l" rtl="0" eaLnBrk="0">
                <a:lnSpc>
                  <a:spcPct val="85000"/>
                </a:lnSpc>
                <a:spcBef>
                  <a:spcPts val="570"/>
                </a:spcBef>
              </a:pPr>
              <a:r>
                <a:rPr sz="19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手术室护理团队需要保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374015" algn="l" rtl="0" eaLnBrk="0">
                <a:lnSpc>
                  <a:spcPct val="145000"/>
                </a:lnSpc>
                <a:spcBef>
                  <a:spcPts val="5"/>
                </a:spcBef>
              </a:pPr>
              <a:r>
                <a:rPr sz="19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持良好的沟通，确保手</a:t>
              </a:r>
              <a:r>
                <a:rPr sz="19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sz="19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术过程中的信息传递</a:t>
              </a:r>
              <a:r>
                <a:rPr sz="19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准</a:t>
              </a:r>
              <a:r>
                <a:rPr sz="19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</a:t>
              </a:r>
              <a:r>
                <a:rPr sz="1600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确无误。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38" name="textbox 38"/>
          <p:cNvSpPr/>
          <p:nvPr/>
        </p:nvSpPr>
        <p:spPr>
          <a:xfrm>
            <a:off x="711079" y="625743"/>
            <a:ext cx="4386579" cy="521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手术室护理的团队协作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4283177" y="3279181"/>
            <a:ext cx="4790440" cy="799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53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手术室护理要点</a:t>
            </a:r>
            <a:endParaRPr sz="5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1568507" y="4751560"/>
          <a:ext cx="9943465" cy="1436370"/>
        </p:xfrm>
        <a:graphic>
          <a:graphicData uri="http://schemas.openxmlformats.org/drawingml/2006/table">
            <a:tbl>
              <a:tblPr/>
              <a:tblGrid>
                <a:gridCol w="3155950"/>
                <a:gridCol w="3639820"/>
                <a:gridCol w="3147695"/>
              </a:tblGrid>
              <a:tr h="4216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" algn="l" rtl="0" eaLnBrk="0">
                        <a:lnSpc>
                          <a:spcPct val="98000"/>
                        </a:lnSpc>
                      </a:pPr>
                      <a:r>
                        <a:rPr sz="21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了解患者病情</a:t>
                      </a:r>
                      <a:endParaRPr sz="21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48006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21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准备手术器械</a:t>
                      </a:r>
                      <a:r>
                        <a:rPr sz="21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         </a:t>
                      </a:r>
                      <a:r>
                        <a:rPr sz="2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21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评估手术</a:t>
                      </a:r>
                      <a:r>
                        <a:rPr sz="2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环境</a:t>
                      </a:r>
                      <a:endParaRPr sz="21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658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47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3000"/>
                        </a:lnSpc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了解患者的病史、手术方案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、麻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  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醉方式等，以便更好地进行术前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  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准备和评估。</a:t>
                      </a:r>
                      <a:endParaRPr sz="14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157000"/>
                        </a:lnSpc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确保手术器械齐全、无菌，并按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     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照手术方案进行准备和摆放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。</a:t>
                      </a:r>
                      <a:endParaRPr sz="14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4345" algn="l" rtl="0" eaLnBrk="0">
                        <a:lnSpc>
                          <a:spcPct val="153000"/>
                        </a:lnSpc>
                        <a:spcBef>
                          <a:spcPts val="0"/>
                        </a:spcBef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评估手术室的环境、设备、人员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等，确保手术顺利进行。</a:t>
                      </a:r>
                      <a:endParaRPr sz="14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8" name="textbox 48"/>
          <p:cNvSpPr/>
          <p:nvPr/>
        </p:nvSpPr>
        <p:spPr>
          <a:xfrm>
            <a:off x="1606784" y="3744316"/>
            <a:ext cx="3273425" cy="557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术前准备与评估</a:t>
            </a:r>
            <a:endParaRPr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50"/>
          <p:cNvSpPr/>
          <p:nvPr/>
        </p:nvSpPr>
        <p:spPr>
          <a:xfrm>
            <a:off x="730157" y="625895"/>
            <a:ext cx="3316604" cy="4191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术中配合与观察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" algn="l" rtl="0" eaLnBrk="0">
              <a:lnSpc>
                <a:spcPct val="77000"/>
              </a:lnSpc>
              <a:spcBef>
                <a:spcPts val="1775"/>
              </a:spcBef>
            </a:pPr>
            <a:r>
              <a:rPr sz="5900" b="1" kern="0" spc="-60" dirty="0">
                <a:solidFill>
                  <a:srgbClr val="204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endParaRPr sz="5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2725" algn="l" rtl="0" eaLnBrk="0">
              <a:lnSpc>
                <a:spcPct val="98000"/>
              </a:lnSpc>
              <a:spcBef>
                <a:spcPts val="550"/>
              </a:spcBef>
            </a:pPr>
            <a:r>
              <a:rPr sz="1800" b="1" kern="0" spc="2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手术室护士的职责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ct val="85000"/>
              </a:lnSpc>
              <a:spcBef>
                <a:spcPts val="400"/>
              </a:spcBef>
            </a:pP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手术室护士需要密切观察手术过程，及时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09550" algn="l" rtl="0" eaLnBrk="0">
              <a:lnSpc>
                <a:spcPct val="151000"/>
              </a:lnSpc>
              <a:spcBef>
                <a:spcPts val="15"/>
              </a:spcBef>
            </a:pP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提供手术医生所需的器械和物品，确保手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术顺利进行。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5035503" y="2244848"/>
            <a:ext cx="3131185" cy="2574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77000"/>
              </a:lnSpc>
            </a:pPr>
            <a:r>
              <a:rPr sz="5900" b="1" kern="0" spc="-60" dirty="0">
                <a:solidFill>
                  <a:srgbClr val="304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endParaRPr sz="5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8000"/>
              </a:lnSpc>
              <a:spcBef>
                <a:spcPts val="550"/>
              </a:spcBef>
            </a:pPr>
            <a:r>
              <a:rPr sz="1800" b="1" kern="0" spc="2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手术室护士的观察要点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95"/>
              </a:spcBef>
            </a:pP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手术室护士需要密切观察患者的生命</a:t>
            </a:r>
            <a:r>
              <a:rPr sz="13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体征，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1000"/>
              </a:lnSpc>
              <a:spcBef>
                <a:spcPts val="25"/>
              </a:spcBef>
            </a:pP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如心率、血压、呼吸等，及时发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现并处理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可能出现的异常情况。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9156724" y="2244848"/>
            <a:ext cx="3124835" cy="2573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77000"/>
              </a:lnSpc>
            </a:pPr>
            <a:r>
              <a:rPr sz="5900" b="1" kern="0" spc="-60" dirty="0">
                <a:solidFill>
                  <a:srgbClr val="304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</a:t>
            </a:r>
            <a:endParaRPr sz="5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8000"/>
              </a:lnSpc>
              <a:spcBef>
                <a:spcPts val="550"/>
              </a:spcBef>
            </a:pPr>
            <a:r>
              <a:rPr sz="1800" b="1" kern="0" spc="2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手术室护士的配合要点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95"/>
              </a:spcBef>
            </a:pP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手术室护士需要与手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术医生密切配合，及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3000"/>
              </a:lnSpc>
              <a:spcBef>
                <a:spcPts val="0"/>
              </a:spcBef>
            </a:pP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时提供手术医生所需的器械和物品，确保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手术顺利进行。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4711639" y="2076444"/>
            <a:ext cx="3575149" cy="4070371"/>
            <a:chOff x="0" y="0"/>
            <a:chExt cx="3575149" cy="4070371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575149" cy="4070371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3601084" cy="4121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0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sz="2700" b="1" kern="0" spc="-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02</a:t>
              </a:r>
              <a:endParaRPr sz="27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algn="l" rtl="0" eaLnBrk="0">
                <a:lnSpc>
                  <a:spcPct val="12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15695" algn="l" rtl="0" eaLnBrk="0">
                <a:lnSpc>
                  <a:spcPct val="96000"/>
                </a:lnSpc>
                <a:spcBef>
                  <a:spcPts val="820"/>
                </a:spcBef>
              </a:pPr>
              <a:r>
                <a:rPr sz="2700" b="1" kern="0" spc="-100" dirty="0">
                  <a:solidFill>
                    <a:srgbClr val="30409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康复指导</a:t>
              </a:r>
              <a:endParaRPr sz="27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7200" algn="l" rtl="0" eaLnBrk="0">
                <a:lnSpc>
                  <a:spcPct val="85000"/>
                </a:lnSpc>
                <a:spcBef>
                  <a:spcPts val="455"/>
                </a:spcBef>
              </a:pPr>
              <a:r>
                <a:rPr sz="1500" kern="0" spc="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术后康复指导是帮助患者尽快恢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457200" algn="l" rtl="0" eaLnBrk="0">
                <a:lnSpc>
                  <a:spcPts val="2580"/>
                </a:lnSpc>
              </a:pPr>
              <a:r>
                <a:rPr sz="1500" kern="0" spc="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复功能的重要手段，需要根据患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457200" algn="l" rtl="0" eaLnBrk="0">
                <a:lnSpc>
                  <a:spcPct val="92000"/>
                </a:lnSpc>
                <a:spcBef>
                  <a:spcPts val="1275"/>
                </a:spcBef>
              </a:pPr>
              <a:r>
                <a:rPr sz="1500" kern="0" spc="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者的病情和手术类型，制定个性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1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17600" algn="l" rtl="0" eaLnBrk="0">
                <a:lnSpc>
                  <a:spcPct val="96000"/>
                </a:lnSpc>
              </a:pPr>
              <a:r>
                <a:rPr sz="1500" kern="0" spc="-10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化的康复计划。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62" name="textbox 62"/>
          <p:cNvSpPr/>
          <p:nvPr/>
        </p:nvSpPr>
        <p:spPr>
          <a:xfrm>
            <a:off x="9112247" y="4242513"/>
            <a:ext cx="2706370" cy="1273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术后心理支持是术后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护理的重要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905"/>
              </a:spcBef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组成部分，需要关注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患者的心理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045"/>
              </a:spcBef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状态，提供必要的心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理支持和疏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8715" algn="l" rtl="0" eaLnBrk="0">
              <a:lnSpc>
                <a:spcPts val="1715"/>
              </a:lnSpc>
            </a:pP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导。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162023" y="4241751"/>
            <a:ext cx="2708275" cy="913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术后疼痛管理是术后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护理的重要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1000"/>
              </a:lnSpc>
              <a:spcBef>
                <a:spcPts val="30"/>
              </a:spcBef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环节，需要根据患者的疼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痛程度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和类型，选择合适的镇痛方法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9201156" y="3187681"/>
            <a:ext cx="3047934" cy="660427"/>
            <a:chOff x="0" y="0"/>
            <a:chExt cx="3047934" cy="660427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47934" cy="660427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3073400" cy="7334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4045" algn="l" rtl="0" eaLnBrk="0">
                <a:lnSpc>
                  <a:spcPct val="96000"/>
                </a:lnSpc>
                <a:spcBef>
                  <a:spcPts val="0"/>
                </a:spcBef>
              </a:pPr>
              <a:r>
                <a:rPr sz="2700" b="1" kern="0" spc="-1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心理支持</a:t>
              </a:r>
              <a:endParaRPr sz="27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1257304" y="3187681"/>
            <a:ext cx="3047934" cy="660427"/>
            <a:chOff x="0" y="0"/>
            <a:chExt cx="3047934" cy="660427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047934" cy="660427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3073400" cy="730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769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27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疼痛管理</a:t>
              </a:r>
              <a:endParaRPr sz="27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74" name="textbox 74"/>
          <p:cNvSpPr/>
          <p:nvPr/>
        </p:nvSpPr>
        <p:spPr>
          <a:xfrm>
            <a:off x="717775" y="709024"/>
            <a:ext cx="3270884" cy="557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术后护理与康复</a:t>
            </a:r>
            <a:endParaRPr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0261612" y="2688217"/>
            <a:ext cx="276859" cy="264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2000" b="1" kern="0" spc="-20" dirty="0">
                <a:solidFill>
                  <a:srgbClr val="30408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</a:t>
            </a:r>
            <a:endParaRPr sz="2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311387" y="2694576"/>
            <a:ext cx="276859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2000" b="1" kern="0" spc="-20" dirty="0">
                <a:solidFill>
                  <a:srgbClr val="40408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endParaRPr sz="2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4283177" y="3282848"/>
            <a:ext cx="4084954" cy="796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53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无菌技术基础</a:t>
            </a:r>
            <a:endParaRPr sz="5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717321" y="630373"/>
            <a:ext cx="5398134" cy="45853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4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无菌技术的概念与原则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42945" algn="l" rtl="0" eaLnBrk="0">
              <a:lnSpc>
                <a:spcPct val="97000"/>
              </a:lnSpc>
              <a:spcBef>
                <a:spcPts val="690"/>
              </a:spcBef>
            </a:pPr>
            <a:r>
              <a:rPr sz="2300" b="1" kern="0" spc="4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无菌技术的概念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0" algn="l" rtl="0" eaLnBrk="0">
              <a:lnSpc>
                <a:spcPct val="85000"/>
              </a:lnSpc>
              <a:spcBef>
                <a:spcPts val="520"/>
              </a:spcBef>
            </a:pP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无菌技术是指在医疗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238500" algn="l" rtl="0" eaLnBrk="0">
              <a:lnSpc>
                <a:spcPct val="152000"/>
              </a:lnSpc>
              <a:spcBef>
                <a:spcPts val="75"/>
              </a:spcBef>
            </a:pP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操作中，通过一系列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措施，如消毒、灭菌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等，防止微生物污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染，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从而降低感染风险。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9690051" y="2800789"/>
            <a:ext cx="2203450" cy="2027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</a:pPr>
            <a:r>
              <a:rPr sz="2300" b="1" kern="0" spc="6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无菌技术的原则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20"/>
              </a:spcBef>
            </a:pPr>
            <a:r>
              <a:rPr sz="1700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无菌技术的原则包括：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015"/>
              </a:spcBef>
            </a:pP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sz="1700" kern="0" spc="-4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避免微生物污染；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175"/>
              </a:spcBef>
            </a:pP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1700" kern="0" spc="-3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防止微生物传播；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17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sz="17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确保医疗操作安全。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3128" y="1454168"/>
            <a:ext cx="7391407" cy="4946629"/>
          </a:xfrm>
          <a:prstGeom prst="rect">
            <a:avLst/>
          </a:prstGeom>
        </p:spPr>
      </p:pic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962838" y="1896518"/>
          <a:ext cx="7044054" cy="4137025"/>
        </p:xfrm>
        <a:graphic>
          <a:graphicData uri="http://schemas.openxmlformats.org/drawingml/2006/table">
            <a:tbl>
              <a:tblPr/>
              <a:tblGrid>
                <a:gridCol w="1922779"/>
                <a:gridCol w="5121275"/>
              </a:tblGrid>
              <a:tr h="1190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2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无菌环境</a:t>
                      </a:r>
                      <a:endParaRPr sz="22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ct val="94000"/>
                        </a:lnSpc>
                      </a:pP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确保手术室环境清洁、无菌，定期进</a:t>
                      </a: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行消毒和清洁，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ct val="98000"/>
                        </a:lnSpc>
                      </a:pPr>
                      <a:r>
                        <a:rPr sz="1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避免细菌和病毒的传播。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02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2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无菌操作</a:t>
                      </a:r>
                      <a:endParaRPr sz="22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在进行手术操作时，</a:t>
                      </a:r>
                      <a:r>
                        <a:rPr sz="1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医护人员必须穿戴无菌手套、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63525" algn="l" rtl="0" eaLnBrk="0">
                        <a:lnSpc>
                          <a:spcPts val="3100"/>
                        </a:lnSpc>
                      </a:pPr>
                      <a:r>
                        <a:rPr sz="1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口罩和帽子，避免接触患者伤口和手术器械。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86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6000"/>
                        </a:lnSpc>
                      </a:pPr>
                      <a:r>
                        <a:rPr sz="2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无菌物品管理</a:t>
                      </a:r>
                      <a:endParaRPr sz="22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ct val="86000"/>
                        </a:lnSpc>
                      </a:pPr>
                      <a:r>
                        <a:rPr sz="1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对手术器械、敷料等无菌物品进行严格管理，确保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marL="263525" algn="l" rtl="0" eaLnBrk="0">
                        <a:lnSpc>
                          <a:spcPts val="3065"/>
                        </a:lnSpc>
                      </a:pP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其无菌状态，避免交叉感染。</a:t>
                      </a:r>
                      <a:endParaRPr sz="1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4" name="textbox 94"/>
          <p:cNvSpPr/>
          <p:nvPr/>
        </p:nvSpPr>
        <p:spPr>
          <a:xfrm>
            <a:off x="711079" y="632101"/>
            <a:ext cx="3959859" cy="521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无菌技术的操作规范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/>
          <p:nvPr/>
        </p:nvGrpSpPr>
        <p:grpSpPr>
          <a:xfrm rot="21600000">
            <a:off x="812800" y="2870185"/>
            <a:ext cx="3289303" cy="3441737"/>
            <a:chOff x="0" y="0"/>
            <a:chExt cx="3289303" cy="3441737"/>
          </a:xfrm>
        </p:grpSpPr>
        <p:pic>
          <p:nvPicPr>
            <p:cNvPr id="96" name="picture 9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289303" cy="3441737"/>
            </a:xfrm>
            <a:prstGeom prst="rect">
              <a:avLst/>
            </a:prstGeom>
          </p:spPr>
        </p:pic>
        <p:sp>
          <p:nvSpPr>
            <p:cNvPr id="98" name="textbox 98"/>
            <p:cNvSpPr/>
            <p:nvPr/>
          </p:nvSpPr>
          <p:spPr>
            <a:xfrm>
              <a:off x="-12700" y="-12700"/>
              <a:ext cx="3315334" cy="34937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504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2600" b="1" kern="0" spc="-10" dirty="0">
                  <a:solidFill>
                    <a:srgbClr val="30409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监测方法</a:t>
              </a:r>
              <a:endParaRPr sz="2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7965" algn="l" rtl="0" eaLnBrk="0">
                <a:lnSpc>
                  <a:spcPct val="98000"/>
                </a:lnSpc>
                <a:spcBef>
                  <a:spcPts val="490"/>
                </a:spcBef>
              </a:pPr>
              <a:r>
                <a:rPr sz="1600" kern="0" spc="1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通过定期检查手术室</a:t>
              </a:r>
              <a:r>
                <a:rPr sz="1600" kern="0" spc="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环境、设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241300" algn="l" rtl="0" eaLnBrk="0">
                <a:lnSpc>
                  <a:spcPct val="95000"/>
                </a:lnSpc>
                <a:spcBef>
                  <a:spcPts val="1075"/>
                </a:spcBef>
              </a:pPr>
              <a:r>
                <a:rPr sz="1600" kern="0" spc="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备、人员等，确保无菌技术的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98550" algn="l" rtl="0" eaLnBrk="0">
                <a:lnSpc>
                  <a:spcPct val="98000"/>
                </a:lnSpc>
              </a:pPr>
              <a:r>
                <a:rPr sz="16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实施效果。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857812" y="2870185"/>
            <a:ext cx="3282931" cy="3448096"/>
            <a:chOff x="0" y="0"/>
            <a:chExt cx="3282931" cy="3448096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282931" cy="3448096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12700"/>
              <a:ext cx="3308350" cy="3501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869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2600" b="1" kern="0" spc="-10" dirty="0">
                  <a:solidFill>
                    <a:srgbClr val="30409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评估标准</a:t>
              </a:r>
              <a:endParaRPr sz="2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1615" algn="l" rtl="0" eaLnBrk="0">
                <a:lnSpc>
                  <a:spcPct val="95000"/>
                </a:lnSpc>
                <a:spcBef>
                  <a:spcPts val="480"/>
                </a:spcBef>
              </a:pPr>
              <a:r>
                <a:rPr sz="1600" kern="0" spc="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根据行业标准和规范，对无菌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221615" algn="l" rtl="0" eaLnBrk="0">
                <a:lnSpc>
                  <a:spcPct val="95000"/>
                </a:lnSpc>
                <a:spcBef>
                  <a:spcPts val="1225"/>
                </a:spcBef>
              </a:pPr>
              <a:r>
                <a:rPr sz="1600" kern="0" spc="1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技术的实施情况进行评估，确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7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2015" algn="l" rtl="0" eaLnBrk="0">
                <a:lnSpc>
                  <a:spcPct val="98000"/>
                </a:lnSpc>
              </a:pPr>
              <a:r>
                <a:rPr sz="16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保其符合要求。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8896324" y="2870185"/>
            <a:ext cx="3282930" cy="3448096"/>
            <a:chOff x="0" y="0"/>
            <a:chExt cx="3282930" cy="3448096"/>
          </a:xfrm>
        </p:grpSpPr>
        <p:pic>
          <p:nvPicPr>
            <p:cNvPr id="104" name="picture 1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282930" cy="3448096"/>
            </a:xfrm>
            <a:prstGeom prst="rect">
              <a:avLst/>
            </a:prstGeom>
          </p:spPr>
        </p:pic>
        <p:sp>
          <p:nvSpPr>
            <p:cNvPr id="106" name="textbox 106"/>
            <p:cNvSpPr/>
            <p:nvPr/>
          </p:nvSpPr>
          <p:spPr>
            <a:xfrm>
              <a:off x="-12700" y="-12700"/>
              <a:ext cx="3308350" cy="35001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504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2600" b="1" kern="0" spc="-10" dirty="0">
                  <a:solidFill>
                    <a:srgbClr val="30409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改进措施</a:t>
              </a:r>
              <a:endParaRPr sz="2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950" algn="l" rtl="0" eaLnBrk="0">
                <a:lnSpc>
                  <a:spcPct val="95000"/>
                </a:lnSpc>
                <a:spcBef>
                  <a:spcPts val="480"/>
                </a:spcBef>
              </a:pPr>
              <a:r>
                <a:rPr sz="1600" kern="0" spc="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根据监测和评估结果，及时采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234950" algn="l" rtl="0" eaLnBrk="0">
                <a:lnSpc>
                  <a:spcPct val="95000"/>
                </a:lnSpc>
                <a:spcBef>
                  <a:spcPts val="1225"/>
                </a:spcBef>
              </a:pPr>
              <a:r>
                <a:rPr sz="1600" kern="0" spc="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取改进措施，提高无菌技术的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04900" algn="l" rtl="0" eaLnBrk="0">
                <a:lnSpc>
                  <a:spcPct val="98000"/>
                </a:lnSpc>
              </a:pPr>
              <a:r>
                <a:rPr sz="1600" kern="0" spc="-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实施效果。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08" name="textbox 108"/>
          <p:cNvSpPr/>
          <p:nvPr/>
        </p:nvSpPr>
        <p:spPr>
          <a:xfrm>
            <a:off x="717321" y="632101"/>
            <a:ext cx="4377054" cy="521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无菌技术的监测与评估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4276805" y="3274841"/>
            <a:ext cx="6165850" cy="802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5300" b="1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手术室无菌技术应用</a:t>
            </a:r>
            <a:endParaRPr sz="5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114"/>
          <p:cNvSpPr/>
          <p:nvPr/>
        </p:nvSpPr>
        <p:spPr>
          <a:xfrm>
            <a:off x="1701853" y="5321146"/>
            <a:ext cx="4737100" cy="1050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</a:pPr>
            <a:r>
              <a:rPr sz="2100" b="1" kern="0" spc="4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使</a:t>
            </a:r>
            <a:r>
              <a:rPr sz="2100" b="1" kern="0" spc="4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用前检查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515"/>
              </a:spcBef>
            </a:pP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在手术开始前，医护人员需要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对手术器械进行无菌检查，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665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确保其无菌状态良好。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701852" y="3574915"/>
            <a:ext cx="4654550" cy="1089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</a:pPr>
            <a:r>
              <a:rPr sz="2100" b="1" kern="0" spc="4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包装储存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64000"/>
              </a:lnSpc>
              <a:spcBef>
                <a:spcPts val="395"/>
              </a:spcBef>
            </a:pP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清洗消毒后的手术器械需要进行无菌包装和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储存，以保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持其无菌状态。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1701852" y="1842149"/>
            <a:ext cx="4654550" cy="1074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</a:pPr>
            <a:r>
              <a:rPr sz="2100" b="1" kern="0" spc="4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清洗消毒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63000"/>
              </a:lnSpc>
              <a:spcBef>
                <a:spcPts val="305"/>
              </a:spcBef>
            </a:pP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手术器械在使用后需要进行彻底的清洗和消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毒，以确保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去除所有细菌和病毒。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711079" y="633396"/>
            <a:ext cx="3954145" cy="523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手术器械的无菌处理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742964" y="5340357"/>
            <a:ext cx="704860" cy="704865"/>
            <a:chOff x="0" y="0"/>
            <a:chExt cx="704860" cy="704865"/>
          </a:xfrm>
        </p:grpSpPr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04860" cy="704865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-12700" y="-12700"/>
              <a:ext cx="730884" cy="8051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sz="2600" b="1" kern="0" spc="-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03</a:t>
              </a:r>
              <a:endParaRPr sz="26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736591" y="3594127"/>
            <a:ext cx="711232" cy="698506"/>
            <a:chOff x="0" y="0"/>
            <a:chExt cx="711232" cy="698506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11232" cy="698506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737234" cy="7988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sz="2600" b="1" kern="0" spc="-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02</a:t>
              </a:r>
              <a:endParaRPr sz="26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736591" y="1847823"/>
            <a:ext cx="704860" cy="698506"/>
            <a:chOff x="0" y="0"/>
            <a:chExt cx="704860" cy="698506"/>
          </a:xfrm>
        </p:grpSpPr>
        <p:pic>
          <p:nvPicPr>
            <p:cNvPr id="130" name="picture 1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04860" cy="698506"/>
            </a:xfrm>
            <a:prstGeom prst="rect">
              <a:avLst/>
            </a:prstGeom>
          </p:spPr>
        </p:pic>
        <p:sp>
          <p:nvSpPr>
            <p:cNvPr id="132" name="textbox 132"/>
            <p:cNvSpPr/>
            <p:nvPr/>
          </p:nvSpPr>
          <p:spPr>
            <a:xfrm>
              <a:off x="-12700" y="-12700"/>
              <a:ext cx="730884" cy="7988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77000"/>
                </a:lnSpc>
              </a:pPr>
              <a:r>
                <a:rPr sz="2600" b="1" kern="0" spc="-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01</a:t>
              </a:r>
              <a:endParaRPr sz="26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134"/>
          <p:cNvSpPr/>
          <p:nvPr/>
        </p:nvSpPr>
        <p:spPr>
          <a:xfrm>
            <a:off x="711079" y="633396"/>
            <a:ext cx="11223625" cy="1734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手术区域的无菌管理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5"/>
              </a:spcBef>
            </a:pPr>
            <a:r>
              <a:rPr sz="1700" b="1" kern="0" spc="1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无菌环境维护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8293076" y="2614338"/>
            <a:ext cx="3654425" cy="3460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ct val="88000"/>
              </a:lnSpc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确保手术室环境清洁，定期进行消毒和清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143000" algn="l" rtl="0" eaLnBrk="0">
              <a:lnSpc>
                <a:spcPts val="2700"/>
              </a:lnSpc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洁，避免细菌和病毒的滋生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520"/>
              </a:spcBef>
            </a:pPr>
            <a:r>
              <a:rPr sz="1700" b="1" kern="0" spc="1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无菌操作流程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ct val="95000"/>
              </a:lnSpc>
              <a:spcBef>
                <a:spcPts val="425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制定严格的无菌操作流程，包括手术人员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indent="183515" algn="l" rtl="0" eaLnBrk="0">
              <a:lnSpc>
                <a:spcPct val="153000"/>
              </a:lnSpc>
              <a:spcBef>
                <a:spcPts val="260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的着装、手术器械的使用、手术区域的清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洁等，确保手术过程中无菌操作的规范性。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054083" y="3218784"/>
            <a:ext cx="3477259" cy="145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9000"/>
              </a:lnSpc>
            </a:pPr>
            <a:r>
              <a:rPr sz="1700" b="1" kern="0" spc="1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无菌物品管理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425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对手术中使用的器械、设备、敷料等进行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66000"/>
              </a:lnSpc>
              <a:spcBef>
                <a:spcPts val="20"/>
              </a:spcBef>
            </a:pP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严格的无菌处理和储存，确保手术过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程中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无菌物品的供应。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46256" y="1600199"/>
            <a:ext cx="10293299" cy="2349503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4756160" y="4906686"/>
            <a:ext cx="3432175" cy="913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8000"/>
              </a:lnSpc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医护人员在进行手术操作时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，必须遵循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indent="94615" algn="l" rtl="0" eaLnBrk="0">
              <a:lnSpc>
                <a:spcPct val="164000"/>
              </a:lnSpc>
              <a:spcBef>
                <a:spcPts val="15"/>
              </a:spcBef>
            </a:pP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无菌操作流程，如使用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无菌器械、避免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接触无菌区域等，以确保手术的安全性。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774740" y="4906686"/>
            <a:ext cx="3281679" cy="932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5000"/>
              </a:lnSpc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医护人员在进入手术室前，必须穿戴无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105"/>
              </a:spcBef>
            </a:pP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菌服装，包括帽子、口罩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、手套等，以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215" algn="l" rtl="0" eaLnBrk="0">
              <a:lnSpc>
                <a:spcPct val="99000"/>
              </a:lnSpc>
              <a:spcBef>
                <a:spcPts val="5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避免将细菌带入手术室。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8947086" y="4906686"/>
            <a:ext cx="3272154" cy="913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医护人员在操作过程中，必须保持手术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105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室的无菌环境，如定期清洁、消毒手术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algn="l" rtl="0" eaLnBrk="0">
              <a:lnSpc>
                <a:spcPct val="95000"/>
              </a:lnSpc>
              <a:spcBef>
                <a:spcPts val="0"/>
              </a:spcBef>
            </a:pP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室等，以避免细菌的滋生和传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播。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1578700" y="4297692"/>
            <a:ext cx="9836150" cy="33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100" b="1" kern="0" spc="5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穿戴无菌服装</a:t>
            </a:r>
            <a:r>
              <a:rPr sz="2100" kern="0" spc="2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sz="2100" kern="0" spc="1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sz="2100" b="1" kern="0" spc="50" dirty="0">
                <a:solidFill>
                  <a:srgbClr val="305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无菌操作流程</a:t>
            </a:r>
            <a:r>
              <a:rPr sz="2100" kern="0" spc="20" dirty="0">
                <a:solidFill>
                  <a:srgbClr val="305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sz="2100" kern="0" spc="10" dirty="0">
                <a:solidFill>
                  <a:srgbClr val="305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2100" b="1" kern="0" spc="5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</a:t>
            </a:r>
            <a:r>
              <a:rPr sz="2100" b="1" kern="0" spc="4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菌环境维护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730066" y="744684"/>
            <a:ext cx="4354829" cy="520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医护人员无菌操作要求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4276714" y="3282721"/>
            <a:ext cx="6805294" cy="788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5200" b="1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手术室感染预防与控制</a:t>
            </a:r>
            <a:endParaRPr sz="5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156"/>
          <p:cNvSpPr/>
          <p:nvPr/>
        </p:nvSpPr>
        <p:spPr>
          <a:xfrm>
            <a:off x="6807146" y="1376201"/>
            <a:ext cx="5499734" cy="4525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8000"/>
              </a:lnSpc>
            </a:pPr>
            <a:r>
              <a:rPr sz="1900" b="1" kern="0" spc="2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识别感染源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515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通过观察患者的症状、体征和实验室检查结果，识别可能存在的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710"/>
              </a:lnSpc>
            </a:pP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感染源。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8000"/>
              </a:lnSpc>
              <a:spcBef>
                <a:spcPts val="575"/>
              </a:spcBef>
            </a:pPr>
            <a:r>
              <a:rPr sz="1900" b="1" kern="0" spc="-1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隔离</a:t>
            </a:r>
            <a:r>
              <a:rPr sz="1900" b="1" kern="0" spc="-10" dirty="0">
                <a:solidFill>
                  <a:srgbClr val="4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感染源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63000"/>
              </a:lnSpc>
              <a:spcBef>
                <a:spcPts val="240"/>
              </a:spcBef>
            </a:pP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将感染源与非感染源隔离开来，防止交叉感染。例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如，将感染患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者安置在单独的病房，使用专用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的医疗设备和器械。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98000"/>
              </a:lnSpc>
              <a:spcBef>
                <a:spcPts val="580"/>
              </a:spcBef>
            </a:pPr>
            <a:r>
              <a:rPr sz="1900" b="1" kern="0" spc="2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预防和控制感染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515"/>
              </a:spcBef>
            </a:pP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采取一系列措施，如加强手卫生、使用消毒剂、进行环境消毒等，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7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以预防和控制感染。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735894" y="1417065"/>
            <a:ext cx="3172460" cy="476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1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感染源识别与隔离</a:t>
            </a:r>
            <a:endParaRPr sz="3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044724"/>
            <a:ext cx="4464027" cy="3968705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4940308" y="2142430"/>
            <a:ext cx="2273300" cy="3402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500" b="1" kern="0" spc="-40" dirty="0">
                <a:solidFill>
                  <a:srgbClr val="304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endParaRPr sz="4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7000"/>
              </a:lnSpc>
              <a:spcBef>
                <a:spcPts val="635"/>
              </a:spcBef>
            </a:pPr>
            <a:r>
              <a:rPr sz="2100" b="1" kern="0" spc="3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个人防护装备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6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20"/>
              </a:spcBef>
            </a:pP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手术室工作人员应穿戴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8000"/>
              </a:lnSpc>
              <a:spcBef>
                <a:spcPts val="55"/>
              </a:spcBef>
            </a:pP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适当的个人防护装备，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如口罩、手套、防护服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等，以减少感染传播的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风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险</a:t>
            </a:r>
            <a:r>
              <a:rPr sz="1400" kern="0" spc="-2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10318702" y="2142430"/>
            <a:ext cx="2258695" cy="3409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500" b="1" kern="0" spc="-40" dirty="0">
                <a:solidFill>
                  <a:srgbClr val="405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</a:t>
            </a:r>
            <a:endParaRPr sz="4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7000"/>
              </a:lnSpc>
              <a:spcBef>
                <a:spcPts val="635"/>
              </a:spcBef>
            </a:pPr>
            <a:r>
              <a:rPr sz="2100" b="1" kern="0" spc="30" dirty="0">
                <a:solidFill>
                  <a:srgbClr val="304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手术流程管理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20"/>
              </a:spcBef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手术室应制定严格的手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3000"/>
              </a:lnSpc>
              <a:spcBef>
                <a:spcPts val="40"/>
              </a:spcBef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术流程，包括手术器械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的消毒、手术人员的洗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手等，以减少手术过程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中的感染传播。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7632691" y="2142430"/>
            <a:ext cx="2393950" cy="3020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4500" b="1" kern="0" spc="-40" dirty="0">
                <a:solidFill>
                  <a:srgbClr val="404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endParaRPr sz="4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  <a:spcBef>
                <a:spcPts val="640"/>
              </a:spcBef>
            </a:pPr>
            <a:r>
              <a:rPr sz="2100" b="1" kern="0" spc="50" dirty="0">
                <a:solidFill>
                  <a:srgbClr val="30408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环境清洁消毒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20"/>
              </a:spcBef>
            </a:pP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手术室应定期进行清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洁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4000"/>
              </a:lnSpc>
              <a:spcBef>
                <a:spcPts val="40"/>
              </a:spcBef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消毒，包括空气、地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面、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器械等，以减少环境中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的感染源。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711170" y="625895"/>
            <a:ext cx="3528059" cy="528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34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感染传播途径阻断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004800" cy="7308850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964881" y="417151"/>
            <a:ext cx="8058150" cy="1724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3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防止皮肤损伤与感染方法</a:t>
            </a:r>
            <a:endParaRPr sz="3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695"/>
              </a:lnSpc>
              <a:spcBef>
                <a:spcPts val="5"/>
              </a:spcBef>
            </a:pPr>
            <a:r>
              <a:rPr sz="2200" b="1" kern="0" spc="40" dirty="0">
                <a:solidFill>
                  <a:srgbClr val="2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防止皮肤损伤</a:t>
            </a:r>
            <a:r>
              <a:rPr sz="2200" kern="0" spc="70" dirty="0">
                <a:solidFill>
                  <a:srgbClr val="2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2200" b="1" kern="0" spc="40" dirty="0">
                <a:solidFill>
                  <a:srgbClr val="2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防止感染方法</a:t>
            </a:r>
            <a:r>
              <a:rPr sz="2200" kern="0" spc="80" dirty="0">
                <a:solidFill>
                  <a:srgbClr val="2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2200" b="1" kern="0" spc="40" dirty="0">
                <a:solidFill>
                  <a:srgbClr val="2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饮</a:t>
            </a:r>
            <a:r>
              <a:rPr sz="2200" b="1" kern="0" spc="30" dirty="0">
                <a:solidFill>
                  <a:srgbClr val="2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食调理</a:t>
            </a:r>
            <a:endParaRPr sz="2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7848570" y="2574638"/>
            <a:ext cx="2753360" cy="1760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6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肝硬化患者应避免摄入过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950"/>
              </a:lnSpc>
            </a:pPr>
            <a:r>
              <a:rPr sz="16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脂肪和蛋白质，以防加重肝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440"/>
              </a:spcBef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脏负担。多吃富含维生素</a:t>
            </a: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</a:t>
            </a:r>
            <a:r>
              <a:rPr sz="1600" kern="0" spc="-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55000"/>
              </a:lnSpc>
              <a:spcBef>
                <a:spcPts val="20"/>
              </a:spcBef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</a:t>
            </a: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的食物，有助于保护皮肤健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康。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1727212" y="2575477"/>
            <a:ext cx="2823210" cy="14046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肝硬化患者由于肝功能减退，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59000"/>
              </a:lnSpc>
              <a:spcBef>
                <a:spcPts val="50"/>
              </a:spcBef>
            </a:pPr>
            <a:r>
              <a:rPr sz="16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皮肤容易干燥、脆弱，因此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需要定期涂抹保湿霜，同时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避免剧烈摩擦和抓挠</a:t>
            </a: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4781518" y="2573800"/>
            <a:ext cx="2810510" cy="140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肝硬化患者的抵抗力下降，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080"/>
              </a:spcBef>
            </a:pP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易发生感染。应保持皮肤清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63000"/>
              </a:lnSpc>
              <a:spcBef>
                <a:spcPts val="15"/>
              </a:spcBef>
            </a:pP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洁干燥，定期更换衣物被褥，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并及时就医处理皮肤破损。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998427" cy="7296132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37128" y="1041365"/>
            <a:ext cx="3422602" cy="1365293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5575028" y="3007089"/>
            <a:ext cx="1782445" cy="1968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6800" b="1" kern="0" spc="8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</a:t>
            </a:r>
            <a:endParaRPr sz="6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ts val="2425"/>
              </a:lnSpc>
              <a:spcBef>
                <a:spcPts val="5"/>
              </a:spcBef>
            </a:pPr>
            <a:r>
              <a:rPr sz="20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汇报人：</a:t>
            </a:r>
            <a:r>
              <a:rPr sz="2000" kern="0" spc="-9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WPS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2603</Words>
  <Application>WPS 演示</Application>
  <PresentationFormat/>
  <Paragraphs>455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Arial</vt:lpstr>
      <vt:lpstr>黑体</vt:lpstr>
      <vt:lpstr>Times New Roman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王冰硕</cp:lastModifiedBy>
  <cp:revision>1</cp:revision>
  <dcterms:created xsi:type="dcterms:W3CDTF">2025-07-03T11:21:55Z</dcterms:created>
  <dcterms:modified xsi:type="dcterms:W3CDTF">2025-07-03T11:21:55Z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2025-07-03T19:21:31Z</vt:filetime>
  </property>
  <property fmtid="{D5CDD505-2E9C-101B-9397-08002B2CF9AE}" pid="4" name="UsrData">
    <vt:lpwstr>686667af82851d0020e91a1dwl</vt:lpwstr>
  </property>
  <property fmtid="{D5CDD505-2E9C-101B-9397-08002B2CF9AE}" pid="5" name="ICV">
    <vt:lpwstr>3886E938CFA2417D8EFFEB1BC0C10314_12</vt:lpwstr>
  </property>
  <property fmtid="{D5CDD505-2E9C-101B-9397-08002B2CF9AE}" pid="6" name="KSOProductBuildVer">
    <vt:lpwstr>2052-12.1.0.21541</vt:lpwstr>
  </property>
</Properties>
</file>