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251" r:id="rId1"/>
    <p:sldMasterId id="2147501288" r:id="rId2"/>
  </p:sldMasterIdLst>
  <p:notesMasterIdLst>
    <p:notesMasterId r:id="rId3"/>
  </p:notesMasterIdLst>
  <p:sldIdLst>
    <p:sldId id="8437" r:id="rId4"/>
    <p:sldId id="8442" r:id="rId5"/>
    <p:sldId id="8446" r:id="rId6"/>
    <p:sldId id="8449" r:id="rId7"/>
    <p:sldId id="8452" r:id="rId8"/>
    <p:sldId id="8455" r:id="rId9"/>
    <p:sldId id="8458" r:id="rId10"/>
    <p:sldId id="8461" r:id="rId11"/>
    <p:sldId id="8464" r:id="rId12"/>
    <p:sldId id="8467" r:id="rId13"/>
    <p:sldId id="8470" r:id="rId14"/>
    <p:sldId id="8473" r:id="rId15"/>
    <p:sldId id="8476" r:id="rId16"/>
    <p:sldId id="8479" r:id="rId17"/>
    <p:sldId id="8482" r:id="rId18"/>
    <p:sldId id="8485" r:id="rId19"/>
    <p:sldId id="8488" r:id="rId20"/>
    <p:sldId id="8491" r:id="rId21"/>
    <p:sldId id="8494" r:id="rId22"/>
    <p:sldId id="8497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252" r:id="rId1"/>
    <p:sldLayoutId id="2147501253" r:id="rId2"/>
    <p:sldLayoutId id="2147501254" r:id="rId3"/>
    <p:sldLayoutId id="2147501255" r:id="rId4"/>
    <p:sldLayoutId id="2147501256" r:id="rId5"/>
    <p:sldLayoutId id="2147501257" r:id="rId6"/>
    <p:sldLayoutId id="2147501258" r:id="rId7"/>
    <p:sldLayoutId id="2147501259" r:id="rId8"/>
    <p:sldLayoutId id="2147501260" r:id="rId9"/>
    <p:sldLayoutId id="2147501261" r:id="rId10"/>
    <p:sldLayoutId id="214750126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289" r:id="rId1"/>
    <p:sldLayoutId id="2147501290" r:id="rId2"/>
    <p:sldLayoutId id="2147501291" r:id="rId3"/>
    <p:sldLayoutId id="2147501292" r:id="rId4"/>
    <p:sldLayoutId id="2147501293" r:id="rId5"/>
    <p:sldLayoutId id="2147501294" r:id="rId6"/>
    <p:sldLayoutId id="2147501295" r:id="rId7"/>
    <p:sldLayoutId id="2147501296" r:id="rId8"/>
    <p:sldLayoutId id="2147501297" r:id="rId9"/>
    <p:sldLayoutId id="2147501298" r:id="rId10"/>
    <p:sldLayoutId id="214750129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tags" Target="../tags/tag302.xml"/><Relationship Id="rId22" Type="http://schemas.openxmlformats.org/officeDocument/2006/relationships/tags" Target="../tags/tag303.xml"/><Relationship Id="rId23" Type="http://schemas.openxmlformats.org/officeDocument/2006/relationships/tags" Target="../tags/tag304.xml"/><Relationship Id="rId24" Type="http://schemas.openxmlformats.org/officeDocument/2006/relationships/tags" Target="../tags/tag305.xml"/><Relationship Id="rId25" Type="http://schemas.openxmlformats.org/officeDocument/2006/relationships/tags" Target="../tags/tag306.xml"/><Relationship Id="rId26" Type="http://schemas.openxmlformats.org/officeDocument/2006/relationships/tags" Target="../tags/tag307.xml"/><Relationship Id="rId27" Type="http://schemas.openxmlformats.org/officeDocument/2006/relationships/tags" Target="../tags/tag308.xml"/><Relationship Id="rId28" Type="http://schemas.openxmlformats.org/officeDocument/2006/relationships/tags" Target="../tags/tag309.xml"/><Relationship Id="rId29" Type="http://schemas.openxmlformats.org/officeDocument/2006/relationships/tags" Target="../tags/tag310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2024年智能制造与工业机器人市场趋势与投资前景展望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19"/>
          <p:cNvSpPr/>
          <p:nvPr>
            <p:custDataLst>
              <p:tags r:id="rId3"/>
            </p:custDataLst>
          </p:nvPr>
        </p:nvSpPr>
        <p:spPr>
          <a:xfrm>
            <a:off x="4478655" y="1207135"/>
            <a:ext cx="3234690" cy="191135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06620" y="2299970"/>
            <a:ext cx="3008630" cy="1012825"/>
          </a:xfrm>
          <a:prstGeom prst="rect"/>
          <a:noFill/>
        </p:spPr>
        <p:txBody>
          <a:bodyPr anchor="b" anchorCtr="0" bIns="0" lIns="0" rIns="0" rtlCol="0" tIns="0" wrap="square">
            <a:normAutofit fontScale="90000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66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66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705985" y="1257300"/>
            <a:ext cx="2800800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智能制造与工业机器人市场概述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25"/>
          <p:cNvSpPr/>
          <p:nvPr>
            <p:custDataLst>
              <p:tags r:id="rId6"/>
            </p:custDataLst>
          </p:nvPr>
        </p:nvSpPr>
        <p:spPr>
          <a:xfrm>
            <a:off x="4497196" y="3709035"/>
            <a:ext cx="3234690" cy="191135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25035" y="4839970"/>
            <a:ext cx="3008630" cy="1012825"/>
          </a:xfrm>
          <a:prstGeom prst="rect"/>
          <a:noFill/>
        </p:spPr>
        <p:txBody>
          <a:bodyPr anchor="b" anchorCtr="0" bIns="0" lIns="0" rIns="0" rtlCol="0" tIns="0" wrap="square">
            <a:normAutofit fontScale="90000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66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66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724400" y="3759200"/>
            <a:ext cx="2800800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投资前景展望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42"/>
          <p:cNvSpPr/>
          <p:nvPr>
            <p:custDataLst>
              <p:tags r:id="rId9"/>
            </p:custDataLst>
          </p:nvPr>
        </p:nvSpPr>
        <p:spPr>
          <a:xfrm>
            <a:off x="8079357" y="1207135"/>
            <a:ext cx="3234690" cy="191135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8307070" y="2338070"/>
            <a:ext cx="3008630" cy="1012825"/>
          </a:xfrm>
          <a:prstGeom prst="rect"/>
          <a:noFill/>
        </p:spPr>
        <p:txBody>
          <a:bodyPr anchor="b" anchorCtr="0" bIns="0" lIns="0" rIns="0" rtlCol="0" tIns="0" wrap="square">
            <a:normAutofit fontScale="90000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66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66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8306435" y="1257300"/>
            <a:ext cx="2800800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2024年智能制造与工业机器人市场趋势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38"/>
          <p:cNvSpPr/>
          <p:nvPr>
            <p:custDataLst>
              <p:tags r:id="rId12"/>
            </p:custDataLst>
          </p:nvPr>
        </p:nvSpPr>
        <p:spPr>
          <a:xfrm>
            <a:off x="8097898" y="3709035"/>
            <a:ext cx="3234690" cy="191135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26120" y="4839970"/>
            <a:ext cx="3008630" cy="1012825"/>
          </a:xfrm>
          <a:prstGeom prst="rect"/>
          <a:noFill/>
        </p:spPr>
        <p:txBody>
          <a:bodyPr anchor="b" anchorCtr="0" bIns="0" lIns="0" rIns="0" rtlCol="0" tIns="0" wrap="square">
            <a:normAutofit fontScale="90000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66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66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25485" y="3759200"/>
            <a:ext cx="2800800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未来展望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0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智能制造与工业机器人市场概述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智能制造与工业机器人的定义</a:t>
            </a:r>
            <a:endParaRPr altLang="en-US" lang="zh-CN"/>
          </a:p>
        </p:txBody>
      </p:sp>
      <p:sp>
        <p:nvSpPr>
          <p:cNvPr id="1049076" name="任意多边形 20"/>
          <p:cNvSpPr/>
          <p:nvPr>
            <p:custDataLst>
              <p:tags r:id="rId1"/>
            </p:custDataLst>
          </p:nvPr>
        </p:nvSpPr>
        <p:spPr>
          <a:xfrm rot="2700000">
            <a:off x="4141832" y="1318855"/>
            <a:ext cx="1323227" cy="132552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775261" y="3110528"/>
            <a:ext cx="2058166" cy="313912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智能制造：指通过集成信息技术和制造技术，实现生产过程的智能化和柔性化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2"/>
          <p:cNvSpPr/>
          <p:nvPr>
            <p:custDataLst>
              <p:tags r:id="rId3"/>
            </p:custDataLst>
          </p:nvPr>
        </p:nvSpPr>
        <p:spPr>
          <a:xfrm>
            <a:off x="3911628" y="2721005"/>
            <a:ext cx="1785246" cy="1264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任意多边形 18"/>
          <p:cNvSpPr/>
          <p:nvPr>
            <p:custDataLst>
              <p:tags r:id="rId4"/>
            </p:custDataLst>
          </p:nvPr>
        </p:nvSpPr>
        <p:spPr>
          <a:xfrm rot="5400000">
            <a:off x="6720653" y="1318855"/>
            <a:ext cx="1323227" cy="132552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52733" y="3110528"/>
            <a:ext cx="2058166" cy="313912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工业机器人：指应用于工业领域的自动化机器人，能够执行各种复杂任务，提高生产效率和产品质量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3"/>
          <p:cNvSpPr/>
          <p:nvPr>
            <p:custDataLst>
              <p:tags r:id="rId6"/>
            </p:custDataLst>
          </p:nvPr>
        </p:nvSpPr>
        <p:spPr>
          <a:xfrm>
            <a:off x="6489100" y="2721005"/>
            <a:ext cx="1785246" cy="1264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智能制造与工业机器人市场发展历程</a:t>
            </a:r>
            <a:endParaRPr altLang="en-US" lang="zh-CN"/>
          </a:p>
        </p:txBody>
      </p:sp>
      <p:sp>
        <p:nvSpPr>
          <p:cNvPr id="1049146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8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5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起始阶段：20世纪60年代，机器人技术初步发展，主要用于工业生产中的重复性劳动。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4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发展阶段：20世纪80年代，随着计算机技术和传感器技术的进步，工业机器人变得更加智能化和自主化。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0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成熟阶段：21世纪初，随着物联网、大数据和人工智能等技术的普及，智能制造与工业机器人市场得到了快速发展，实现了从自动化向智能化的转变。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6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未来趋势：未来，随着技术的不断创新和市场需求的不断增长，智能制造与工业机器人市场将呈现出更加多元化和个性化的趋势。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智能制造与工业机器人市场规模</a:t>
            </a:r>
            <a:endParaRPr altLang="en-US" lang="zh-CN"/>
          </a:p>
        </p:txBody>
      </p:sp>
      <p:sp>
        <p:nvSpPr>
          <p:cNvPr id="1049228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2024年全球智能制造市场规模预计达到1400亿美元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工业机器人市场将在未来几年内持续增长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中国智能制造市场规模不断扩大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欧洲和北美是智能制造与工业机器人市场的主要区域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1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2024年智能制造与工业机器人市场趋势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工业机器人技术发展趋势</a:t>
            </a:r>
            <a:endParaRPr altLang="en-US" lang="zh-CN"/>
          </a:p>
        </p:txBody>
      </p:sp>
      <p:sp>
        <p:nvSpPr>
          <p:cNvPr id="10493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人工智能技术驱动：工业机器人将更加智能化，能够自主决策和学习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物联网与工业互联网：工业机器人将与物联网和工业互联网深度融合，实现设备间的互联互通和协同作业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模块化设计：工业机器人将采用模块化设计，便于维护和升级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柔性化生产：工业机器人将更加灵活，适应多变的生产需求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智能制造技术发展趋势</a:t>
            </a:r>
            <a:endParaRPr altLang="en-US" lang="zh-CN"/>
          </a:p>
        </p:txBody>
      </p:sp>
      <p:sp>
        <p:nvSpPr>
          <p:cNvPr id="10494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6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人工智能技术的广泛应用：AI技术将在智能制造中发挥越来越重要的作用，提高生产效率和产品质量。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2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5G通信技术的应用：5G技术将为智能制造提供更快速、更稳定的数据传输，实现更高效的设备连接和远程控制。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8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物联网技术的应用：物联网技术将实现设备间的互联互通，提高生产过程中的协同和自动化水平。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0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4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云计算技术的应用：云计算技术将为智能制造提供强大的数据处理和分析能力，支持实时决策和优化生产流程。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智能制造与工业机器人融合发展趋势</a:t>
            </a:r>
            <a:endParaRPr altLang="en-US" lang="zh-CN"/>
          </a:p>
        </p:txBody>
      </p:sp>
      <p:sp>
        <p:nvSpPr>
          <p:cNvPr id="104956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工业机器人向智能化、自主化发展，实现更高效、精准的操作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智能制造与工业机器人技术融合，提高生产效率和质量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智能制造与工业机器人将进一步拓展应用领域，如医疗、航空、食品等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政策支持和技术创新将推动智能制造与工业机器人市场的快速发展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智能制造与工业机器人市场应用领域拓展趋势</a:t>
            </a:r>
            <a:endParaRPr altLang="en-US" lang="zh-CN"/>
          </a:p>
        </p:txBody>
      </p:sp>
      <p:sp>
        <p:nvSpPr>
          <p:cNvPr id="1049640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汽车制造：随着新能源汽车市场的不断扩大，智能制造与工业机器人在汽车制造领域的应用将更加广泛。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6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电子信息：随着5G、物联网等技术的普及，电子信息行业对智能制造与工业机器人的需求将进一步增加。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2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航空航天：随着航空航天技术的不断发展，智能制造与工业机器人在航空航天领域的应用将更加深入。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8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生物医药：随着生物医药行业的不断壮大，智能制造与工业机器人在生物医药领域的应用将更加广泛。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72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投资前景展望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7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智能制造与工业机器人市场将保持增长趋势，投资机会广阔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政策支持和市场需求将促进投资环境的改善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优秀企业和高成长性项目将受到资本市场的青睐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技术创新和产业升级将带来更多投资机会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896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技术风险：智能制造和工业机器人技术更新迅速，投资者需关注技术发展趋势，避免技术落后。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市场风险：市场竞争激烈，投资者需关注市场需求变化，避免市场饱和。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政策风险：政府政策对智能制造和工业机器人行业的影响较大，投资者需关注政策变化，避免政策风险。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人才风险：智能制造和工业机器人领域的人才需求量大，投资者需关注人才引进和培养，避免人才流失。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投资策略建议</a:t>
            </a:r>
            <a:endParaRPr altLang="en-US" lang="zh-CN"/>
          </a:p>
        </p:txBody>
      </p:sp>
      <p:cxnSp>
        <p:nvCxnSpPr>
          <p:cNvPr id="3145729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069417" y="1986863"/>
            <a:ext cx="0" cy="259102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65862" y="1986863"/>
            <a:ext cx="0" cy="259102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3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9062307" y="1986863"/>
            <a:ext cx="0" cy="2591028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962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50850" y="1847176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49964" name="正文"/>
          <p:cNvSpPr txBox="1"/>
          <p:nvPr>
            <p:custDataLst>
              <p:tags r:id="rId5"/>
            </p:custDataLst>
          </p:nvPr>
        </p:nvSpPr>
        <p:spPr>
          <a:xfrm>
            <a:off x="3550850" y="3180373"/>
            <a:ext cx="2141432" cy="2541651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关注行业发展趋势：了解智能制造和工业机器人市场的未来发展方向，关注符合趋势的企业，能够更好地把握投资机会。</a:t>
            </a:r>
            <a:endParaRPr altLang="en-US" dirty="0" lang="zh-CN">
              <a:sym typeface="+mn-ea"/>
            </a:endParaRPr>
          </a:p>
        </p:txBody>
      </p:sp>
      <p:sp>
        <p:nvSpPr>
          <p:cNvPr id="1049966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435888" y="1847176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968" name="正文"/>
          <p:cNvSpPr txBox="1"/>
          <p:nvPr>
            <p:custDataLst>
              <p:tags r:id="rId7"/>
            </p:custDataLst>
          </p:nvPr>
        </p:nvSpPr>
        <p:spPr>
          <a:xfrm>
            <a:off x="9435888" y="3181023"/>
            <a:ext cx="2141432" cy="2541001"/>
          </a:xfrm>
          <a:prstGeom prst="rect"/>
          <a:noFill/>
        </p:spPr>
        <p:txBody>
          <a:bodyPr anchor="t" anchorCtr="0" bIns="46990" lIns="0" rIns="0" rtlCol="0" tIns="0" wrap="square">
            <a:normAutofit fontScale="91667"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长期投资：智能制造和工业机器人领域的发展需要时间，投资者需要有长期投资的准备，不要过分追求短期收益。同时，长期投资也能够让投资者更好地了解行业和企业的发展情况，做出更明智的投资决策。</a:t>
            </a:r>
            <a:endParaRPr altLang="en-US" lang="zh-CN">
              <a:sym typeface="+mn-ea"/>
            </a:endParaRPr>
          </a:p>
        </p:txBody>
      </p:sp>
      <p:sp>
        <p:nvSpPr>
          <p:cNvPr id="1049970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93369" y="1847176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972" name="正文"/>
          <p:cNvSpPr txBox="1"/>
          <p:nvPr>
            <p:custDataLst>
              <p:tags r:id="rId9"/>
            </p:custDataLst>
          </p:nvPr>
        </p:nvSpPr>
        <p:spPr>
          <a:xfrm>
            <a:off x="6493369" y="3181023"/>
            <a:ext cx="2141432" cy="2541001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分散投资风险：不要把所有的资金都投入到一个或几个企业中，应该分散投资，降低风险。同时，关注不同领域的企业，有助于降低单一领域风险的影响。</a:t>
            </a:r>
            <a:endParaRPr altLang="en-US" lang="zh-CN">
              <a:sym typeface="+mn-ea"/>
            </a:endParaRPr>
          </a:p>
        </p:txBody>
      </p:sp>
      <p:sp>
        <p:nvSpPr>
          <p:cNvPr id="1049974" name="正文"/>
          <p:cNvSpPr txBox="1"/>
          <p:nvPr>
            <p:custDataLst>
              <p:tags r:id="rId10"/>
            </p:custDataLst>
          </p:nvPr>
        </p:nvSpPr>
        <p:spPr>
          <a:xfrm>
            <a:off x="608330" y="3180373"/>
            <a:ext cx="2141432" cy="2541651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关注技术领先型企业：在智能制造和工业机器人领域，技术是核心竞争力，关注技术领先型企业有助于获得更好的投资回报。</a:t>
            </a:r>
            <a:endParaRPr altLang="en-US" dirty="0" lang="zh-CN">
              <a:sym typeface="+mn-ea"/>
            </a:endParaRPr>
          </a:p>
        </p:txBody>
      </p:sp>
      <p:sp>
        <p:nvSpPr>
          <p:cNvPr id="1049976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08330" y="1847176"/>
            <a:ext cx="2141432" cy="1229894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03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智能制造与工业机器人市场未来发展趋势</a:t>
            </a:r>
            <a:endParaRPr altLang="en-US" lang="zh-CN"/>
          </a:p>
        </p:txBody>
      </p:sp>
      <p:sp>
        <p:nvSpPr>
          <p:cNvPr id="1050112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6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8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0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2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6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0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2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4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8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人工智能技术驱动的智能化生产将进一步普及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绿色环保和可持续发展将成为智能制造的重要方向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云端制造和物联网技术将加速智能制造的变革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工业机器人将更加集成化和柔性化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智能制造与工业机器人技术未来发展方向</a:t>
            </a:r>
            <a:endParaRPr altLang="en-US" lang="zh-CN"/>
          </a:p>
        </p:txBody>
      </p:sp>
      <p:sp>
        <p:nvSpPr>
          <p:cNvPr id="10502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人工智能技术：提高工业机器人智能化水平，实现更精准、高效的生产。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柔性制造技术：满足个性化生产需求，提高制造系统的柔性和适应性。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创新材料应用：探索新型材料在工业机器人领域的应用，提高机器人的性能和稳定性。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5G通信技术：实现工业机器人远程控制和协同作业，提高生产效率。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智能制造与工业机器人产业未来发展格局</a:t>
            </a:r>
            <a:endParaRPr altLang="en-US" lang="zh-CN"/>
          </a:p>
        </p:txBody>
      </p:sp>
      <p:sp>
        <p:nvSpPr>
          <p:cNvPr id="10503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产业规模持续扩大，成为经济增长的重要引擎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跨界融合趋势加强，拓展产业发展空间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政策支持力度加大，推动产业高质量发展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技术创新不断涌现，提升产业核心竞争力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1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4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4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4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4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4*l_h_a*1_1_1"/>
  <p:tag name="KSO_WM_DIAGRAM_VERSION" val="3"/>
  <p:tag name="KSO_WM_UNIT_PRESET_TEXT" val="添加目录标题"/>
  <p:tag name="KSO_WM_DIAGRAM_COLOR_TRICK" val="2"/>
  <p:tag name="KSO_WM_DIAGRAM_COLOR_TEXT_CAN_REMOVE" val="n"/>
  <p:tag name="KSO_WM_UNIT_VALUE" val="33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4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4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4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4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4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4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4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4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4*l_h_a*1_4_1"/>
  <p:tag name="KSO_WM_DIAGRAM_VERSION" val="3"/>
  <p:tag name="KSO_WM_UNIT_PRESET_TEXT" val="添加目录标题"/>
  <p:tag name="KSO_WM_DIAGRAM_COLOR_TRICK" val="2"/>
  <p:tag name="KSO_WM_DIAGRAM_COLOR_TEXT_CAN_REMOVE" val="n"/>
  <p:tag name="KSO_WM_UNIT_VALUE" val="33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SLIDE_ID" val="custom20230273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5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8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4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0001220703125,&quot;width&quot;:869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8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5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53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2024-01-05T07:04:26Z</dcterms:created>
  <dcterms:modified xsi:type="dcterms:W3CDTF">2024-01-05T07:04:26Z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beea113846b14f9299b3f6e52aeb3911_21</vt:lpwstr>
  </property>
</Properties>
</file>