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108" r:id="rId1"/>
    <p:sldMasterId id="2147508145" r:id="rId2"/>
  </p:sldMasterIdLst>
  <p:notesMasterIdLst>
    <p:notesMasterId r:id="rId3"/>
  </p:notesMasterIdLst>
  <p:sldIdLst>
    <p:sldId id="10889" r:id="rId4"/>
    <p:sldId id="10892" r:id="rId5"/>
    <p:sldId id="10895" r:id="rId6"/>
    <p:sldId id="10898" r:id="rId7"/>
    <p:sldId id="10901" r:id="rId8"/>
    <p:sldId id="10904" r:id="rId9"/>
    <p:sldId id="10907" r:id="rId10"/>
    <p:sldId id="10910" r:id="rId11"/>
    <p:sldId id="10913" r:id="rId12"/>
    <p:sldId id="10916" r:id="rId13"/>
    <p:sldId id="10919" r:id="rId14"/>
    <p:sldId id="10922" r:id="rId15"/>
    <p:sldId id="10925" r:id="rId16"/>
    <p:sldId id="10928" r:id="rId17"/>
    <p:sldId id="10931" r:id="rId18"/>
    <p:sldId id="10934" r:id="rId19"/>
    <p:sldId id="10937" r:id="rId20"/>
    <p:sldId id="10940" r:id="rId21"/>
    <p:sldId id="10943" r:id="rId22"/>
    <p:sldId id="10946" r:id="rId23"/>
    <p:sldId id="10949" r:id="rId24"/>
    <p:sldId id="10952" r:id="rId25"/>
    <p:sldId id="10955" r:id="rId26"/>
    <p:sldId id="10958" r:id="rId27"/>
    <p:sldId id="10961" r:id="rId28"/>
    <p:sldId id="10964" r:id="rId29"/>
    <p:sldId id="10967" r:id="rId30"/>
    <p:sldId id="1097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109" r:id="rId1"/>
    <p:sldLayoutId id="2147508110" r:id="rId2"/>
    <p:sldLayoutId id="2147508111" r:id="rId3"/>
    <p:sldLayoutId id="2147508112" r:id="rId4"/>
    <p:sldLayoutId id="2147508113" r:id="rId5"/>
    <p:sldLayoutId id="2147508114" r:id="rId6"/>
    <p:sldLayoutId id="2147508115" r:id="rId7"/>
    <p:sldLayoutId id="2147508116" r:id="rId8"/>
    <p:sldLayoutId id="2147508117" r:id="rId9"/>
    <p:sldLayoutId id="2147508118" r:id="rId10"/>
    <p:sldLayoutId id="21475081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146" r:id="rId1"/>
    <p:sldLayoutId id="2147508147" r:id="rId2"/>
    <p:sldLayoutId id="2147508148" r:id="rId3"/>
    <p:sldLayoutId id="2147508149" r:id="rId4"/>
    <p:sldLayoutId id="2147508150" r:id="rId5"/>
    <p:sldLayoutId id="2147508151" r:id="rId6"/>
    <p:sldLayoutId id="2147508152" r:id="rId7"/>
    <p:sldLayoutId id="2147508153" r:id="rId8"/>
    <p:sldLayoutId id="2147508154" r:id="rId9"/>
    <p:sldLayoutId id="2147508155" r:id="rId10"/>
    <p:sldLayoutId id="214750815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小学生人际交往能力的培养途径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家庭环境与家庭教育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学校环境与教育方式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社会实践与社区参与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个体心理与自我调节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教师引导与学校支持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家庭环境与家庭教育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营造和谐的家庭氛围</a:t>
            </a:r>
            <a:endParaRPr altLang="en-US" lang="zh-CN"/>
          </a:p>
        </p:txBody>
      </p:sp>
      <p:sp>
        <p:nvSpPr>
          <p:cNvPr id="104889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父母关系和睦，为孩子树立良好榜样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家庭成员之间多沟通、互动，增强亲子关系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关注孩子成长过程中的心理需求，给予关爱和支持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培养孩子独立自主的意识和能力，鼓励他们尝试新事物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培养孩子的自信心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父母榜样：父母的行为和态度是孩子自信心建立的重要参照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家庭环境：和谐、积极、支持的家庭氛围有助于孩子自信心的建立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家庭教育：鼓励、肯定、支持的教育方式能够增强孩子的自信心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培养独立性：让孩子独立完成任务，培养其自我价值和自信心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培养孩子的沟通能力</a:t>
            </a:r>
            <a:endParaRPr altLang="en-US" lang="zh-CN"/>
          </a:p>
        </p:txBody>
      </p:sp>
      <p:sp>
        <p:nvSpPr>
          <p:cNvPr id="10490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家庭环境：和谐、民主、支持的家庭氛围有助于培养孩子的沟通能力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家庭教育：家长应积极与孩子沟通，鼓励他们表达自己的想法和感受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家庭活动：组织家庭活动，让孩子在实践中锻炼沟通能力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家庭指导：家长可以参加相关培训，学习如何有效指导孩子提高沟通能力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培养孩子的同理心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家庭环境：父母要营造和谐的家庭氛围，让孩子感受到爱与温暖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榜样作用：父母要成为孩子的榜样，通过自己的言行来影响孩子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沟通交流：家长要多与孩子沟通交流，了解孩子的想法和感受，帮助孩子建立同理心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家庭教育：家长要注重培养孩子的同理心，引导孩子关注他人的感受和需要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学校环境与教育方式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营造良好的班级氛围</a:t>
            </a:r>
            <a:endParaRPr altLang="en-US" lang="zh-CN"/>
          </a:p>
        </p:txBody>
      </p:sp>
      <p:sp>
        <p:nvSpPr>
          <p:cNvPr id="10492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建立和谐的师生关系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定期组织班级活动，增强班级凝聚力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创设积极向上的学习环境，激发学生的学习热情和创造力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鼓励团队合作，促进同学间的交流与互助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提升学生的社交技巧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学校环境：提供良好的社交氛围，鼓励学生参与集体活动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教育方式：教师引导学生学会倾听、表达和解决人际问题的技巧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课程设置：增加社交技巧方面的课程，如团队合作、沟通技巧等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家校合作：家长与学校共同参与，形成良好的教育合力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培养学生的团队协作能力</a:t>
            </a:r>
            <a:endParaRPr altLang="en-US" lang="zh-CN"/>
          </a:p>
        </p:txBody>
      </p:sp>
      <p:sp>
        <p:nvSpPr>
          <p:cNvPr id="10493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学校组织各种团队活动，如运动会、文艺比赛等，让学生在集体中学会合作与沟通。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课堂上的小组讨论、合作学习等教学方式，引导学生互相帮助、共同进步。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学校可以开设一些团队协作课程，例如拓展训练、团队合作训练等，有针对性地培养学生的团队协作能力。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教师可以在日常教学中注重培养学生的沟通技巧和合作意识，例如在班级管理中鼓励团队合作、在学科教学中设计合作任务等。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开展多样化的集体活动</a:t>
            </a:r>
            <a:endParaRPr altLang="en-US" lang="zh-CN"/>
          </a:p>
        </p:txBody>
      </p:sp>
      <p:sp>
        <p:nvSpPr>
          <p:cNvPr id="10494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目的：通过集体活动，增强学生之间的互动和合作，提高人际交往能力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实施方式：组织各种形式的集体活动，如团队游戏、运动会、文艺比赛等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效果：使学生在活动中学会沟通、协作和领导力，增强集体荣誉感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注意事项：根据学生的年龄和兴趣，选择适合的集体活动，并注意安全问题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8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社会实践与社区参与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鼓励孩子参加社会实践</a:t>
            </a:r>
            <a:endParaRPr altLang="en-US" lang="zh-CN"/>
          </a:p>
        </p:txBody>
      </p:sp>
      <p:sp>
        <p:nvSpPr>
          <p:cNvPr id="10495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培养孩子的人际交往能力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增强孩子的社会责任感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提高孩子的团队协作能力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让孩子更好地融入社会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培养孩子的社交能力</a:t>
            </a:r>
            <a:endParaRPr altLang="en-US" lang="zh-CN"/>
          </a:p>
        </p:txBody>
      </p:sp>
      <p:sp>
        <p:nvSpPr>
          <p:cNvPr id="10495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社会实践：通过参与社区活动，培养孩子的团队合作和沟通能力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社区参与：鼓励孩子参与社区志愿服务，提高社交意识和责任感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集体活动：多参加集体活动，让孩子学会与他人相处和合作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社交技巧：教给孩子基本的社交技巧，如打招呼、分享等，提高其社交能力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增强孩子的社会责任感</a:t>
            </a:r>
            <a:endParaRPr altLang="en-US" lang="zh-CN"/>
          </a:p>
        </p:txBody>
      </p:sp>
      <p:sp>
        <p:nvSpPr>
          <p:cNvPr id="10496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参与社会实践：通过参与社区活动、志愿服务等方式，增强孩子的社会责任感和集体归属感。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学会关心他人：通过关心他人、帮助他人，培养孩子的同理心和关爱他人的品质，增强社会责任感。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培养公民意识：通过了解社会、关注时事，培养孩子的公民意识和参与社会公共事务的积极性。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培养团队合作意识：在团队中学会合作、分工、沟通等能力，培养孩子的团队合作精神和领导力。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促进孩子的人际关系网络建设</a:t>
            </a:r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社会实践：让孩子参与社区活动，增加与同龄人的互动和交流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社区参与：鼓励孩子参与社区志愿服务，培养团队合作和社交能力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拓展人际关系：通过社会实践和社区参与，孩子可以结交更多的朋友，拓展人际关系网络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增强社交技能：在实践中锻炼孩子的沟通、协作和解决问题的能力，提高其社交技能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个体心理与自我调节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培养孩子的自我认知能力</a:t>
            </a:r>
            <a:endParaRPr altLang="en-US" lang="zh-CN"/>
          </a:p>
        </p:txBody>
      </p:sp>
      <p:sp>
        <p:nvSpPr>
          <p:cNvPr id="104982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培养自信和自尊心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学会接受自己的优点和不足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正确评价自己的能力和价值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了解自己的情绪和需求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提升孩子的情绪管理能力</a:t>
            </a:r>
            <a:endParaRPr altLang="en-US" lang="zh-CN"/>
          </a:p>
        </p:txBody>
      </p:sp>
      <p:sp>
        <p:nvSpPr>
          <p:cNvPr id="10498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情绪认知：帮助孩子认识和理解自己的情绪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情绪调节：教孩子如何调节情绪，保持冷静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情绪表达：鼓励孩子用适当的方式表达情绪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情绪管理技巧：如深呼吸、冥想等，帮助孩子更好地管理情绪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增强孩子的自我控制能力</a:t>
            </a:r>
            <a:endParaRPr altLang="en-US" lang="zh-CN"/>
          </a:p>
        </p:txBody>
      </p:sp>
      <p:sp>
        <p:nvSpPr>
          <p:cNvPr id="10499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鼓励孩子学会延迟满足，培养他们的耐心和自制力。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家长和老师应该树立榜样，展示自我控制和情绪管理的良好行为。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培养孩子的自我认知能力，让他们了解自己的情绪和需求。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教给孩子一些自我调节的方法，如深呼吸、放松肌肉等。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培养孩子的积极心态和乐观情绪</a:t>
            </a:r>
            <a:endParaRPr altLang="en-US" lang="zh-CN"/>
          </a:p>
        </p:txBody>
      </p:sp>
      <p:sp>
        <p:nvSpPr>
          <p:cNvPr id="1050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鼓励孩子积极面对挫折和困难，培养其乐观情绪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培养孩子的积极心态，让其学会从积极的角度看待问题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鼓励孩子多与积极乐观的人交往，学习其优点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帮助孩子树立正确的自我认知，增强自信心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教师引导与学校支持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教师自身的人际交往能力提升</a:t>
            </a:r>
            <a:endParaRPr altLang="en-US" lang="zh-CN"/>
          </a:p>
        </p:txBody>
      </p:sp>
      <p:sp>
        <p:nvSpPr>
          <p:cNvPr id="10501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提升教师人际交往能力的重要性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教师如何通过培训和自我学习提高人际交往能力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教师自身的人际交往能力对学生人际交往能力的影响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教师如何发挥榜样作用，引导学生培养人际交往能力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开展人际交往教育课程</a:t>
            </a:r>
            <a:endParaRPr altLang="en-US" lang="zh-CN"/>
          </a:p>
        </p:txBody>
      </p:sp>
      <p:sp>
        <p:nvSpPr>
          <p:cNvPr id="105019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课程目标：培养学生的人际交往能力，提高其社会适应能力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课程内容：教授学生基本的交往礼仪、沟通技巧和合作精神等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课程形式：采用互动游戏、角色扮演、小组讨论等形式，增强学生的参与感和体验感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课程评价：通过观察学生的表现和反馈，对课程效果进行评估和调整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提供心理咨询和支持服务</a:t>
            </a:r>
            <a:endParaRPr altLang="en-US" lang="zh-CN"/>
          </a:p>
        </p:txBody>
      </p:sp>
      <p:sp>
        <p:nvSpPr>
          <p:cNvPr id="10502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设立心理咨询室，为学生提供心理咨询服务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定期开展心理健康教育活动，增强学生的心理素质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建立学生心理档案，及时了解学生的心理动态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配备专业心理教师，为学生提供专业的心理支持和辅导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建立学生互助机制和团队组织</a:t>
            </a:r>
            <a:endParaRPr altLang="en-US" lang="zh-CN"/>
          </a:p>
        </p:txBody>
      </p:sp>
      <p:sp>
        <p:nvSpPr>
          <p:cNvPr id="10503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团队组织的建立：教师组织学生参加各种团队活动，培养学生的团队协作能力和集体荣誉感。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建立学生互助机制：教师引导学生之间互相帮助，形成良好的学习氛围，提高学生的学习效果。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开展小组合作学习：教师可以将学生分成小组，通过合作学习的方式，培养学生的沟通能力和协作精神。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建立班级文化：教师引导学生共同建设班级文化，增强学生的归属感和凝聚力。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36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2024-01-05T09:57:26Z</dcterms:created>
  <dcterms:modified xsi:type="dcterms:W3CDTF">2024-01-05T09:57:26Z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ddcced2d60dc414090e632a29ec51738_21</vt:lpwstr>
  </property>
</Properties>
</file>