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233" r:id="rId1"/>
    <p:sldMasterId id="2147489270" r:id="rId2"/>
  </p:sldMasterIdLst>
  <p:notesMasterIdLst>
    <p:notesMasterId r:id="rId3"/>
  </p:notesMasterIdLst>
  <p:sldIdLst>
    <p:sldId id="2738" r:id="rId4"/>
    <p:sldId id="2741" r:id="rId5"/>
    <p:sldId id="2744" r:id="rId6"/>
    <p:sldId id="2747" r:id="rId7"/>
    <p:sldId id="2753" r:id="rId9"/>
    <p:sldId id="2756" r:id="rId10"/>
    <p:sldId id="2759" r:id="rId11"/>
    <p:sldId id="2765" r:id="rId13"/>
    <p:sldId id="2768" r:id="rId14"/>
    <p:sldId id="2771" r:id="rId15"/>
    <p:sldId id="2774" r:id="rId16"/>
    <p:sldId id="2777" r:id="rId17"/>
    <p:sldId id="2783" r:id="rId19"/>
    <p:sldId id="2786" r:id="rId20"/>
    <p:sldId id="2789" r:id="rId21"/>
    <p:sldId id="2792" r:id="rId22"/>
    <p:sldId id="2795" r:id="rId23"/>
    <p:sldId id="2801" r:id="rId25"/>
    <p:sldId id="2804" r:id="rId26"/>
    <p:sldId id="2807" r:id="rId27"/>
    <p:sldId id="2810" r:id="rId28"/>
    <p:sldId id="2813" r:id="rId29"/>
    <p:sldId id="2819" r:id="rId31"/>
    <p:sldId id="2822" r:id="rId32"/>
    <p:sldId id="2825" r:id="rId33"/>
    <p:sldId id="2828" r:id="rId34"/>
    <p:sldId id="2831" r:id="rId35"/>
    <p:sldId id="2837" r:id="rId37"/>
    <p:sldId id="2840" r:id="rId38"/>
    <p:sldId id="2843" r:id="rId39"/>
    <p:sldId id="2846" r:id="rId40"/>
    <p:sldId id="2849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234" r:id="rId1"/>
    <p:sldLayoutId id="2147489235" r:id="rId2"/>
    <p:sldLayoutId id="2147489236" r:id="rId3"/>
    <p:sldLayoutId id="2147489237" r:id="rId4"/>
    <p:sldLayoutId id="2147489238" r:id="rId5"/>
    <p:sldLayoutId id="2147489239" r:id="rId6"/>
    <p:sldLayoutId id="2147489240" r:id="rId7"/>
    <p:sldLayoutId id="2147489241" r:id="rId8"/>
    <p:sldLayoutId id="2147489242" r:id="rId9"/>
    <p:sldLayoutId id="2147489243" r:id="rId10"/>
    <p:sldLayoutId id="21474892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271" r:id="rId1"/>
    <p:sldLayoutId id="2147489272" r:id="rId2"/>
    <p:sldLayoutId id="2147489273" r:id="rId3"/>
    <p:sldLayoutId id="2147489274" r:id="rId4"/>
    <p:sldLayoutId id="2147489275" r:id="rId5"/>
    <p:sldLayoutId id="2147489276" r:id="rId6"/>
    <p:sldLayoutId id="2147489277" r:id="rId7"/>
    <p:sldLayoutId id="2147489278" r:id="rId8"/>
    <p:sldLayoutId id="2147489279" r:id="rId9"/>
    <p:sldLayoutId id="2147489280" r:id="rId10"/>
    <p:sldLayoutId id="21474892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tags" Target="../tags/tag276.xml"/><Relationship Id="rId20" Type="http://schemas.openxmlformats.org/officeDocument/2006/relationships/tags" Target="../tags/tag277.xml"/><Relationship Id="rId21" Type="http://schemas.openxmlformats.org/officeDocument/2006/relationships/tags" Target="../tags/tag278.xml"/><Relationship Id="rId22" Type="http://schemas.openxmlformats.org/officeDocument/2006/relationships/tags" Target="../tags/tag279.xml"/><Relationship Id="rId23" Type="http://schemas.openxmlformats.org/officeDocument/2006/relationships/tags" Target="../tags/tag280.xml"/><Relationship Id="rId24" Type="http://schemas.openxmlformats.org/officeDocument/2006/relationships/tags" Target="../tags/tag281.xml"/><Relationship Id="rId25" Type="http://schemas.openxmlformats.org/officeDocument/2006/relationships/tags" Target="../tags/tag282.xml"/><Relationship Id="rId26" Type="http://schemas.openxmlformats.org/officeDocument/2006/relationships/tags" Target="../tags/tag283.xml"/><Relationship Id="rId27" Type="http://schemas.openxmlformats.org/officeDocument/2006/relationships/tags" Target="../tags/tag284.xml"/><Relationship Id="rId28" Type="http://schemas.openxmlformats.org/officeDocument/2006/relationships/tags" Target="../tags/tag285.xml"/><Relationship Id="rId29" Type="http://schemas.openxmlformats.org/officeDocument/2006/relationships/tags" Target="../tags/tag286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tags" Target="../tags/tag417.xml"/><Relationship Id="rId10" Type="http://schemas.openxmlformats.org/officeDocument/2006/relationships/tags" Target="../tags/tag418.xml"/><Relationship Id="rId11" Type="http://schemas.openxmlformats.org/officeDocument/2006/relationships/tags" Target="../tags/tag419.xml"/><Relationship Id="rId12" Type="http://schemas.openxmlformats.org/officeDocument/2006/relationships/tags" Target="../tags/tag420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9091"/>
          </a:bodyPr>
          <a:p>
            <a:r>
              <a:rPr altLang="en-US" dirty="0" lang="zh-CN"/>
              <a:t>数字校园安全管理策略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数字校园安全概述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数字校园安全管理策略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数字校园安全技术措施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数字校园安全风险管理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数字校园安全意识和文化培养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数字校园安全概述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数字校园安全的定义和重要性</a:t>
            </a:r>
            <a:endParaRPr altLang="en-US" lang="zh-CN"/>
          </a:p>
        </p:txBody>
      </p:sp>
      <p:sp>
        <p:nvSpPr>
          <p:cNvPr id="1048976" name="正文"/>
          <p:cNvSpPr txBox="1"/>
          <p:nvPr>
            <p:custDataLst>
              <p:tags r:id="rId1"/>
            </p:custDataLst>
          </p:nvPr>
        </p:nvSpPr>
        <p:spPr>
          <a:xfrm>
            <a:off x="2371768" y="2230822"/>
            <a:ext cx="7443229" cy="1564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数字校园安全的定义：指在数字化校园环境中，通过采用先进的技术、管理手段和制度，保障校园网络、系统和数据的安全，确保校园各项工作的正常进行。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标题"/>
          <p:cNvSpPr txBox="1"/>
          <p:nvPr>
            <p:custDataLst>
              <p:tags r:id="rId2"/>
            </p:custDataLst>
          </p:nvPr>
        </p:nvSpPr>
        <p:spPr>
          <a:xfrm>
            <a:off x="2371768" y="1490400"/>
            <a:ext cx="7443229" cy="5874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正文"/>
          <p:cNvSpPr txBox="1"/>
          <p:nvPr>
            <p:custDataLst>
              <p:tags r:id="rId3"/>
            </p:custDataLst>
          </p:nvPr>
        </p:nvSpPr>
        <p:spPr>
          <a:xfrm>
            <a:off x="2371768" y="4684617"/>
            <a:ext cx="7443229" cy="1564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安全的重要性：随着数字化校园建设的不断推进，数字校园安全已成为保障学校稳定发展的重要因素。数字校园安全不仅关系到学校各项工作的正常进行，还涉及到师生的个人信息安全和隐私保护，因此必须高度重视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标题"/>
          <p:cNvSpPr txBox="1"/>
          <p:nvPr>
            <p:custDataLst>
              <p:tags r:id="rId4"/>
            </p:custDataLst>
          </p:nvPr>
        </p:nvSpPr>
        <p:spPr>
          <a:xfrm>
            <a:off x="2371768" y="3944195"/>
            <a:ext cx="7443229" cy="5874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数字校园安全面临的威胁和挑战</a:t>
            </a:r>
            <a:endParaRPr altLang="en-US" lang="zh-CN"/>
          </a:p>
        </p:txBody>
      </p:sp>
      <p:sp>
        <p:nvSpPr>
          <p:cNvPr id="10490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物理安全威胁：校园火灾、地震等自然灾害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网络安全威胁：网络攻击、病毒传播、黑客入侵等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信息安全挑战：数据泄露、信息篡改、信息窃取等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管理安全挑战：管理制度不完善、人员素质不高等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08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数字校园安全管理策略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建立安全管理体系</a:t>
            </a:r>
            <a:endParaRPr altLang="en-US" lang="zh-CN"/>
          </a:p>
        </p:txBody>
      </p:sp>
      <p:sp>
        <p:nvSpPr>
          <p:cNvPr id="104915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定期开展安全检查和评估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6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加强安全教育和培训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建立安全技术防范系统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制定安全管理制度和规范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加强网络安全防护</a:t>
            </a:r>
            <a:endParaRPr altLang="en-US" lang="zh-CN"/>
          </a:p>
        </p:txBody>
      </p:sp>
      <p:sp>
        <p:nvSpPr>
          <p:cNvPr id="10492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安装杀毒软件，及时更新病毒库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定期备份重要数据，避免数据丢失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建立完善的网络安全管理制度，规范员工操作行为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增强网络安全意识培训，提高员工的安全防范意识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实施数据加密和备份</a:t>
            </a:r>
            <a:endParaRPr altLang="en-US" lang="zh-CN"/>
          </a:p>
        </p:txBody>
      </p:sp>
      <p:sp>
        <p:nvSpPr>
          <p:cNvPr id="10492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数据加密：采用加密技术对数据进行加密，确保数据在传输和存储过程中的安全性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数据备份：定期对重要数据进行备份，防止数据丢失或损坏，确保数据可恢复性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加密和备份策略：制定详细的数据加密和备份策略，明确加密方法和备份频率等要求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加密和备份工具：选择可靠的数据加密和备份工具，确保工具的安全性和稳定性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培训和提升网络安全意识</a:t>
            </a:r>
            <a:endParaRPr altLang="en-US" lang="zh-CN"/>
          </a:p>
        </p:txBody>
      </p:sp>
      <p:sp>
        <p:nvSpPr>
          <p:cNvPr id="10493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培训对象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定义和概念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培训内容和方法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培训效果评估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8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数字校园安全技术措施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建立防火墙和入侵检测系统</a:t>
            </a:r>
            <a:endParaRPr altLang="en-US" lang="zh-CN"/>
          </a:p>
        </p:txBody>
      </p:sp>
      <p:sp>
        <p:nvSpPr>
          <p:cNvPr id="104945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结合使用防火墙和入侵检测系统可以有效地保护数字校园的安全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定期更新防火墙和入侵检测系统的规则库，以应对新的威胁和攻击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防火墙可以阻止未经授权的网络访问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入侵检测系统可以实时监控网络流量，发现异常行为并及时响应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使用安全协议和加密技术</a:t>
            </a:r>
            <a:endParaRPr altLang="en-US" lang="zh-CN"/>
          </a:p>
        </p:txBody>
      </p:sp>
      <p:sp>
        <p:nvSpPr>
          <p:cNvPr id="104951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使用SSL/TLS协议：确保数据在传输过程中的安全性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使用WPA3加密技术：保护无线网络通信的安全性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使用强密码策略：避免密码被破解或猜测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定期更新和升级软件：确保系统漏洞得到及时修复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建立虚拟专用网络（VPN）</a:t>
            </a:r>
            <a:endParaRPr altLang="en-US" lang="zh-CN"/>
          </a:p>
        </p:txBody>
      </p:sp>
      <p:sp>
        <p:nvSpPr>
          <p:cNvPr id="1049572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74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4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76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定义：VPN是一种可以在公共网络上建立加密通道的技术，通过这种技术可以使远程用户访问公司内部网络资源时，实现安全的连接和数据传输。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7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80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82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4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84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目的：保证数据的安全性和隐私性。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8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88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90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4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92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实现方式：通过路由器、交换机等网络设备来实现。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9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96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98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4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00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优势：可以满足数字校园对安全性、可靠性和稳定性等要求。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0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使用安全软件并定期更新补丁</a:t>
            </a:r>
            <a:endParaRPr altLang="en-US" lang="zh-CN"/>
          </a:p>
        </p:txBody>
      </p:sp>
      <p:sp>
        <p:nvSpPr>
          <p:cNvPr id="10496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使用强密码，并定期更换密码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安装杀毒软件和防火墙，确保系统安全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定期更新操作系统、应用程序和安全补丁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限制网络访问权限，避免未经授权的访问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数字校园安全风险管理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识别和评估安全风险</a:t>
            </a:r>
            <a:endParaRPr altLang="en-US" lang="zh-CN"/>
          </a:p>
        </p:txBody>
      </p:sp>
      <p:sp>
        <p:nvSpPr>
          <p:cNvPr id="104977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对数字校园内可能面临的安全风险进行识别和分类。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定期进行安全风险评估，以确保数字校园的安全性。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制定相应的应对策略，以降低或消除风险的影响。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评估每种风险的潜在影响和可能发生的概率。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制定和实施风险管理计划</a:t>
            </a:r>
            <a:endParaRPr altLang="en-US" lang="zh-CN"/>
          </a:p>
        </p:txBody>
      </p:sp>
      <p:sp>
        <p:nvSpPr>
          <p:cNvPr id="10498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分析风险：分析风险发生的可能性和影响程度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识别风险：识别潜在的安全风险和威胁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制定计划：制定相应的风险应对计划和措施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实施计划：按照计划进行实施，监控风险的变化情况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定期进行安全审计和检查</a:t>
            </a:r>
            <a:endParaRPr altLang="en-US" lang="zh-CN"/>
          </a:p>
        </p:txBody>
      </p:sp>
      <p:sp>
        <p:nvSpPr>
          <p:cNvPr id="10499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定期进行安全审计和检查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及时处理安全漏洞和隐患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加强师生安全意识教育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建立完善的安全预警机制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及时应对安全事件并进行总结</a:t>
            </a:r>
            <a:endParaRPr altLang="en-US" lang="zh-CN"/>
          </a:p>
        </p:txBody>
      </p:sp>
      <p:sp>
        <p:nvSpPr>
          <p:cNvPr id="104997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及时发现并报告安全事件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快速响应并处理安全事件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总结安全事件并分析原因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采取措施预防类似事件的再次发生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3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数字校园安全意识和文化培养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提高师生的网络安全意识</a:t>
            </a:r>
            <a:endParaRPr altLang="en-US" lang="zh-CN"/>
          </a:p>
        </p:txBody>
      </p:sp>
      <p:sp>
        <p:nvSpPr>
          <p:cNvPr id="105010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1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加强网络安全教育：通过课堂教育、宣传活动等方式，向师生普及网络安全知识，提高他们对网络安全的重视程度。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建立网络安全制度：制定并执行网络安全管理制度，规范师生在校园网内的行为，确保网络使用的合法性和安全性。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定期开展网络安全培训：组织师生参加网络安全培训，提高他们的网络安全意识和技能水平，增强防范网络攻击的能力。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加强网络道德教育：引导师生树立正确的网络道德观念，遵守网络道德规范，不参与网络攻击和传播不良信息等行为。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定期举办网络安全宣传活动</a:t>
            </a:r>
            <a:endParaRPr altLang="en-US" lang="zh-CN"/>
          </a:p>
        </p:txBody>
      </p:sp>
      <p:sp>
        <p:nvSpPr>
          <p:cNvPr id="10501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推广网络安全知识和技能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提升师生数字素养和防范意识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宣传网络安全法律法规和标准规范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促进网络安全文化建设和传播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加强网络安全文化的培养和推广</a:t>
            </a:r>
            <a:endParaRPr altLang="en-US" lang="zh-CN"/>
          </a:p>
        </p:txBody>
      </p:sp>
      <p:sp>
        <p:nvSpPr>
          <p:cNvPr id="10502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培养网络安全意识的重要性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定义网络安全文化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如何推广网络安全文化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网络安全文化与教育的关系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建立网络安全行为规范和奖惩机制</a:t>
            </a:r>
            <a:endParaRPr altLang="en-US" lang="zh-CN"/>
          </a:p>
        </p:txBody>
      </p:sp>
      <p:sp>
        <p:nvSpPr>
          <p:cNvPr id="105028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规范学生上网行为，确保网络活动合法合规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定期进行网络安全培训，提高师生网络安全意识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建立网络安全事件应急预案，及时处理突发事件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设立网络安全奖励机制，鼓励师生参与网络安全工作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4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数字校园安全管理的发展趋势和展望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网络安全法律法规的完善和执行</a:t>
            </a:r>
            <a:endParaRPr altLang="en-US" lang="zh-CN"/>
          </a:p>
        </p:txBody>
      </p:sp>
      <p:sp>
        <p:nvSpPr>
          <p:cNvPr id="10504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不断完善网络安全法律法规，提高违法成本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加强网络安全法律法规的执行力度，确保落地实施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建立网络安全法律法规的监督机制，规范网络安全行为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推动网络安全法律法规的教育普及，提高公众网络安全意识和素养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新技术和新应用带来的安全挑战和机遇</a:t>
            </a:r>
            <a:endParaRPr altLang="en-US" lang="zh-CN"/>
          </a:p>
        </p:txBody>
      </p:sp>
      <p:sp>
        <p:nvSpPr>
          <p:cNvPr id="105047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云计算的发展，使得数据安全保护难度增加，但也提供了新的安全保护手段。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大数据的应用，使得安全保护需要更加高效和精准，同时也带来了更多的安全挑战。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物联网的应用，使得设备间的互联互通成为可能，但也带来了设备被攻击的风险。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人工智能的应用，可以更好地预防和检测安全威胁，同时也需要防止恶意软件的攻击。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加强国际合作和信息共享</a:t>
            </a:r>
            <a:endParaRPr altLang="en-US" lang="zh-CN"/>
          </a:p>
        </p:txBody>
      </p:sp>
      <p:sp>
        <p:nvSpPr>
          <p:cNvPr id="105051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1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1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促进国际合作：加强与其他国家和地区的安全管理合作，共同应对跨国网络安全威胁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2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2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信息共享机制：建立完善的信息共享机制，加强情报信息收集和分析，提高对风险的感知和预警能力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2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2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推广最佳实践：推广数字校园安全管理的最佳实践和先进技术，提高安全管理水平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3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3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培养人才队伍：加强数字校园安全管理人才队伍的培养和建设，提高应对突发事件的能力和水平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培养专业的网络安全人才和管理团队</a:t>
            </a:r>
            <a:endParaRPr altLang="en-US" lang="zh-CN"/>
          </a:p>
        </p:txBody>
      </p:sp>
      <p:sp>
        <p:nvSpPr>
          <p:cNvPr id="10505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7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建立完善的网络安全人才培养体系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7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加强网络安全人才队伍建设和管理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8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提高网络安全意识和能力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8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9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推动网络安全技术创新和应用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62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2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 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2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2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 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2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5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8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2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423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2023-12-15T10:07:28Z</dcterms:created>
  <dcterms:modified xsi:type="dcterms:W3CDTF">2023-12-15T10:07:28Z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b637d776115947d3b1108e19392d993a_21</vt:lpwstr>
  </property>
</Properties>
</file>