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71" r:id="rId1"/>
    <p:sldMasterId id="2147490708" r:id="rId2"/>
  </p:sldMasterIdLst>
  <p:notesMasterIdLst>
    <p:notesMasterId r:id="rId3"/>
  </p:notesMasterIdLst>
  <p:sldIdLst>
    <p:sldId id="3368" r:id="rId4"/>
    <p:sldId id="3373" r:id="rId5"/>
    <p:sldId id="3378" r:id="rId6"/>
    <p:sldId id="3382" r:id="rId7"/>
    <p:sldId id="3385" r:id="rId8"/>
    <p:sldId id="3388" r:id="rId9"/>
    <p:sldId id="3392" r:id="rId10"/>
    <p:sldId id="3396" r:id="rId11"/>
    <p:sldId id="3399" r:id="rId12"/>
    <p:sldId id="3402" r:id="rId13"/>
    <p:sldId id="3405" r:id="rId14"/>
    <p:sldId id="3409" r:id="rId15"/>
    <p:sldId id="3413" r:id="rId16"/>
    <p:sldId id="3416" r:id="rId17"/>
    <p:sldId id="3419" r:id="rId18"/>
    <p:sldId id="3422" r:id="rId19"/>
    <p:sldId id="3426" r:id="rId20"/>
    <p:sldId id="3430" r:id="rId21"/>
    <p:sldId id="3433" r:id="rId22"/>
    <p:sldId id="3436" r:id="rId23"/>
    <p:sldId id="3439" r:id="rId24"/>
    <p:sldId id="3443" r:id="rId25"/>
    <p:sldId id="3447" r:id="rId26"/>
    <p:sldId id="3450" r:id="rId27"/>
    <p:sldId id="3453" r:id="rId28"/>
    <p:sldId id="3456" r:id="rId29"/>
    <p:sldId id="3460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72" r:id="rId1"/>
    <p:sldLayoutId id="2147490673" r:id="rId2"/>
    <p:sldLayoutId id="2147490674" r:id="rId3"/>
    <p:sldLayoutId id="2147490675" r:id="rId4"/>
    <p:sldLayoutId id="2147490676" r:id="rId5"/>
    <p:sldLayoutId id="2147490677" r:id="rId6"/>
    <p:sldLayoutId id="2147490678" r:id="rId7"/>
    <p:sldLayoutId id="2147490679" r:id="rId8"/>
    <p:sldLayoutId id="2147490680" r:id="rId9"/>
    <p:sldLayoutId id="2147490681" r:id="rId10"/>
    <p:sldLayoutId id="21474906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09" r:id="rId1"/>
    <p:sldLayoutId id="2147490710" r:id="rId2"/>
    <p:sldLayoutId id="2147490711" r:id="rId3"/>
    <p:sldLayoutId id="2147490712" r:id="rId4"/>
    <p:sldLayoutId id="2147490713" r:id="rId5"/>
    <p:sldLayoutId id="2147490714" r:id="rId6"/>
    <p:sldLayoutId id="2147490715" r:id="rId7"/>
    <p:sldLayoutId id="2147490716" r:id="rId8"/>
    <p:sldLayoutId id="2147490717" r:id="rId9"/>
    <p:sldLayoutId id="2147490718" r:id="rId10"/>
    <p:sldLayoutId id="214749071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704"/>
          </a:bodyPr>
          <a:p>
            <a:r>
              <a:rPr altLang="en-US" dirty="0" lang="zh-CN"/>
              <a:t>初中教育中的创造性思维培养与实践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创造性思维培养的重要性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创造性思维培养的方法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创造性思维培养的实践案例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创造性思维培养的挑战与对策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创造性思维培养的未来展望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创造性思维培养的重要性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适应未来社会发展的需要</a:t>
            </a:r>
            <a:endParaRPr altLang="en-US" lang="zh-CN"/>
          </a:p>
        </p:txBody>
      </p:sp>
      <p:sp>
        <p:nvSpPr>
          <p:cNvPr id="10489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创造性思维是未来社会发展的核心竞争力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培养创造性思维有助于应对复杂多变的未来挑战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创造性思维能够推动科技进步和社会创新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适应未来社会发展需要，教育应注重创造性思维的培养与实践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提升学生综合素质的关键</a:t>
            </a:r>
            <a:endParaRPr altLang="en-US" lang="zh-CN"/>
          </a:p>
        </p:txBody>
      </p:sp>
      <p:sp>
        <p:nvSpPr>
          <p:cNvPr id="10489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创造性思维有助于培养学生的创新能力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创造性思维有助于提高学生的解决问题的能力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创造性思维有助于增强学生的自信心和自尊心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创造性思维有助于提高学生的综合素质和未来的竞争力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培养创新型人才的基础</a:t>
            </a:r>
            <a:endParaRPr altLang="en-US" lang="zh-CN"/>
          </a:p>
        </p:txBody>
      </p:sp>
      <p:sp>
        <p:nvSpPr>
          <p:cNvPr id="104903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创造性思维是推动社会进步的关键因素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培养创造性思维有助于提升个人竞争力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创造性思维有助于解决现实问题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5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创造性思维是创新型国家的基石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创造性思维培养的方法</a:t>
            </a:r>
            <a:endParaRPr altLang="en-US" dirty="0" lang="zh-CN"/>
          </a:p>
        </p:txBody>
      </p:sp>
      <p:sp>
        <p:nvSpPr>
          <p:cNvPr id="10490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激发学生的好奇心和想象力</a:t>
            </a:r>
            <a:endParaRPr altLang="en-US" lang="zh-CN"/>
          </a:p>
        </p:txBody>
      </p:sp>
      <p:sp>
        <p:nvSpPr>
          <p:cNvPr id="104914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创设问题情境，引导学生主动探究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鼓励质疑和挑战权威，培养批判性思维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提供丰富多样的学习资源，拓展学生的知识面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开展创造性活动，如创意写作、艺术创作等，激发学生的创造力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培养学生的批判性思维</a:t>
            </a:r>
            <a:endParaRPr altLang="en-US" lang="zh-CN"/>
          </a:p>
        </p:txBody>
      </p:sp>
      <p:sp>
        <p:nvSpPr>
          <p:cNvPr id="10491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鼓励学生提问和质疑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培养独立思考能力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6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引导多角度思考问题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2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培养解决问题能力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引导学生自主学习和合作学习</a:t>
            </a:r>
            <a:endParaRPr altLang="en-US" lang="zh-CN"/>
          </a:p>
        </p:txBody>
      </p:sp>
      <p:sp>
        <p:nvSpPr>
          <p:cNvPr id="1049240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自主学习：鼓励学生独立思考，培养自主解决问题的能力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合作学习：通过小组讨论、协作完成任务，培养学生的合作精神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教师引导：教师作为引导者，提供学习资源和指导，帮助学生自主学习和合作学习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实践应用：将理论知识与实践相结合，让学生在实践中锻炼创造性思维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提供丰富多样的学习资源和实践活动</a:t>
            </a:r>
            <a:endParaRPr altLang="en-US" lang="zh-CN"/>
          </a:p>
        </p:txBody>
      </p:sp>
      <p:sp>
        <p:nvSpPr>
          <p:cNvPr id="104929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利用多媒体和网络资源，为学生提供多样化的学习材料和工具，激发他们的学习兴趣和创造力。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开展各种形式的实践活动，如科学实验、社会调查、创意设计等，让学生在实践中学习和探索，培养他们的动手能力和创新精神。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鼓励学生参加各种学科竞赛和创意比赛，让他们在竞争中发挥自己的创造力和想象力。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与企业、高校等机构合作，为学生提供实习、实训等机会，让他们在真实环境中锻炼自己的实践能力和创新思维。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创造性思维培养的实践案例</a:t>
            </a:r>
            <a:endParaRPr altLang="en-US" dirty="0" lang="zh-CN"/>
          </a:p>
        </p:txBody>
      </p:sp>
      <p:sp>
        <p:nvSpPr>
          <p:cNvPr id="10493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开展创新性实验和研究性学习</a:t>
            </a:r>
            <a:endParaRPr altLang="en-US" lang="zh-CN"/>
          </a:p>
        </p:txBody>
      </p:sp>
      <p:sp>
        <p:nvSpPr>
          <p:cNvPr id="104940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创新性实验：通过设计实验，引导学生自主探究，培养创新意识和实践能力。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研究性学习：开展课题研究，让学生主动探索、解决问题，培养创新思维和解决问题的能力。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创新性实验和研究性学习的实施：需要学校、教师、学生和家长共同参与，形成良好的创新氛围。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创新性实验和研究性学习的意义：有助于培养学生的创造性思维和实践能力，为未来的学习和工作奠定基础。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组织学生参加科技竞赛和创意设计活动</a:t>
            </a:r>
            <a:endParaRPr altLang="en-US" lang="zh-CN"/>
          </a:p>
        </p:txBody>
      </p:sp>
      <p:sp>
        <p:nvSpPr>
          <p:cNvPr id="104946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6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组织学生参加科技竞赛：通过参与科技竞赛，学生可以锻炼创造性思维，提高解决问题的能力。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创意设计活动：创意设计活动可以激发学生的创造力，培养他们的创新思维和实践能力。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开展创新课程：学校可以开设创新课程，引导学生进行创造性思考和实践。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建立创新实验室：建立创新实验室可以为学生提供实践场所，促进创造性思维的培养和实践。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实施跨学科融合和项目式学习</a:t>
            </a:r>
            <a:endParaRPr altLang="en-US" lang="zh-CN"/>
          </a:p>
        </p:txBody>
      </p:sp>
      <p:sp>
        <p:nvSpPr>
          <p:cNvPr id="104952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跨学科融合：将不同学科的知识和技能结合起来，培养学生的综合能力和创新思维。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项目式学习：通过实际项目或问题的解决，引导学生自主学习、合作探究，提高解决问题的能力。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实施方式：开展跨学科课程、组织项目式学习活动、鼓励学生自主选择项目等。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实践案例：介绍一些成功的跨学科融合和项目式学习的实践案例，如科学实验、社会调查等。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利用信息技术手段提升教学效果</a:t>
            </a:r>
            <a:endParaRPr altLang="en-US" lang="zh-CN"/>
          </a:p>
        </p:txBody>
      </p:sp>
      <p:sp>
        <p:nvSpPr>
          <p:cNvPr id="10495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0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运用多媒体课件，丰富教学内容，激发学生学习兴趣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6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利用网络资源，拓展学生知识面，培养学生自主学习能力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采用在线教育平台，实现远程教学，打破地域限制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利用数据分析技术，精准评估学生学习情况，提高教学针对性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创造性思维培养的挑战与对策</a:t>
            </a:r>
            <a:endParaRPr altLang="en-US" dirty="0" lang="zh-CN"/>
          </a:p>
        </p:txBody>
      </p:sp>
      <p:sp>
        <p:nvSpPr>
          <p:cNvPr id="10496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应对传统教育观念的束缚</a:t>
            </a:r>
            <a:endParaRPr altLang="en-US" lang="zh-CN"/>
          </a:p>
        </p:txBody>
      </p:sp>
      <p:sp>
        <p:nvSpPr>
          <p:cNvPr id="1049684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6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0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对策：推广创新教育理念，注重学生创新能力的培养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4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挑战：传统教育观念强调应试能力，忽视创造性思维的培养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6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实施方式：开展创新课程、鼓励学生参与创新实践活动等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案例分享：介绍成功的创新教育实践案例，以供参考和借鉴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提高教师创新教育的能力和素质</a:t>
            </a:r>
            <a:endParaRPr altLang="en-US" lang="zh-CN"/>
          </a:p>
        </p:txBody>
      </p:sp>
      <p:sp>
        <p:nvSpPr>
          <p:cNvPr id="104973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培养教师的创新教育理念，鼓励教师勇于尝试新的教学方法和手段。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鼓励教师参与创新教育实践项目，提高教师的创新教育实践能力和经验。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建立教师创新教育评价体系，对教师的创新教育实践进行科学评价和激励。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加强教师创新教育能力的培训，提高教师的创新教育技能和素质。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加强学校与家庭、社会的协同合作</a:t>
            </a:r>
            <a:endParaRPr altLang="en-US" lang="zh-CN"/>
          </a:p>
        </p:txBody>
      </p:sp>
      <p:sp>
        <p:nvSpPr>
          <p:cNvPr id="104981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家庭与社会：鼓励家长参与学校教育活动，促进家庭与社会的互动与合作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协同合作的意义：形成教育合力，提高学生的创造性思维能力与实践能力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学校与家庭：建立定期沟通机制，共同关注学生的创造性思维发展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3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学校与社会：利用社会资源开展创造性思维实践活动，如科技竞赛、艺术展览等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8333"/>
          </a:bodyPr>
          <a:p>
            <a:r>
              <a:rPr altLang="en-US" lang="zh-CN"/>
              <a:t>完善教育评价体系，鼓励创新性成果的转化和应用</a:t>
            </a:r>
            <a:endParaRPr altLang="en-US" lang="zh-CN"/>
          </a:p>
        </p:txBody>
      </p:sp>
      <p:sp>
        <p:nvSpPr>
          <p:cNvPr id="1049870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挑战：传统教育评价体系过于注重分数和应试能力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对策：建立多元化评价体系，纳入创造性思维和创新能力的考核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转化：鼓励学生将创新性成果转化为实际应用，培养实践能力和创新意识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应用：加强产学研合作，推动创新性成果在产业和社会中的广泛应用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创造性思维培养的未来展望</a:t>
            </a:r>
            <a:endParaRPr altLang="en-US" dirty="0" lang="zh-CN"/>
          </a:p>
        </p:txBody>
      </p:sp>
      <p:sp>
        <p:nvSpPr>
          <p:cNvPr id="104992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进一步深化创新教育理念</a:t>
            </a:r>
            <a:endParaRPr altLang="en-US" lang="zh-CN"/>
          </a:p>
        </p:txBody>
      </p:sp>
      <p:sp>
        <p:nvSpPr>
          <p:cNvPr id="10499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创新教育理念在未来的初中教育中将更加深入人心，成为教育改革的重要方向。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未来将进一步强调创新思维在各学科中的融合与实践，以提高学生的创新能力。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随着科技的发展，创新教育将更加注重跨学科的整合与协作，培养学生的综合素质。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未来的创新教育将更加注重与产业界的合作，为学生提供更多实践机会和创新创业支持。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加强创新教育资源的整合和优化</a:t>
            </a:r>
            <a:endParaRPr altLang="en-US" lang="zh-CN"/>
          </a:p>
        </p:txBody>
      </p:sp>
      <p:sp>
        <p:nvSpPr>
          <p:cNvPr id="10500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建立跨学科、跨领域的创新教育平台，整合优质教育资源。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优化创新教育资源配置，提高教育资源的使用效率。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鼓励社会力量参与创新教育，形成多元化的教育投入机制。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加强与高校、科研机构等的合作，引入先进的创新教育理念和教学方法。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提升创新教育的国际交流与合作</a:t>
            </a:r>
            <a:endParaRPr altLang="en-US" lang="zh-CN"/>
          </a:p>
        </p:txBody>
      </p:sp>
      <p:sp>
        <p:nvSpPr>
          <p:cNvPr id="105010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1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3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引进国际先进教育理念和教学方法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培养具有国际视野和跨文化沟通能力的创新型人才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搭建国际学术交流平台，促进教育领域的知识共享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加强跨国教育合作项目，共同开展创新教育实践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探索创新教育与其他领域的融合发展</a:t>
            </a:r>
            <a:endParaRPr altLang="en-US" lang="zh-CN"/>
          </a:p>
        </p:txBody>
      </p:sp>
      <p:sp>
        <p:nvSpPr>
          <p:cNvPr id="1050186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创新教育与科技产业结合，培养具备创新能力的科技人才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创新教育与艺术教育相融合，培养具有创造力和艺术素养的人才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创新教育与职业教育结合，培养具备创新思维和职业技能的人才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创新教育与终身教育结合，培养具备持续创新能力和终身学习能力的人才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5022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1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1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2024-01-01T08:23:38Z</dcterms:created>
  <dcterms:modified xsi:type="dcterms:W3CDTF">2024-01-01T08:23:38Z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4d2ea4f9177a4063b18bd5622760e986_21</vt:lpwstr>
  </property>
</Properties>
</file>