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3341" r:id="rId1"/>
    <p:sldMasterId id="2147493378" r:id="rId2"/>
  </p:sldMasterIdLst>
  <p:notesMasterIdLst>
    <p:notesMasterId r:id="rId3"/>
  </p:notesMasterIdLst>
  <p:sldIdLst>
    <p:sldId id="4706" r:id="rId4"/>
    <p:sldId id="4709" r:id="rId5"/>
    <p:sldId id="4712" r:id="rId6"/>
    <p:sldId id="4715" r:id="rId7"/>
    <p:sldId id="4718" r:id="rId8"/>
    <p:sldId id="4721" r:id="rId9"/>
    <p:sldId id="4724" r:id="rId10"/>
    <p:sldId id="4727" r:id="rId11"/>
    <p:sldId id="4730" r:id="rId12"/>
    <p:sldId id="4733" r:id="rId13"/>
    <p:sldId id="4736" r:id="rId14"/>
    <p:sldId id="4739" r:id="rId15"/>
    <p:sldId id="4742" r:id="rId16"/>
    <p:sldId id="4745" r:id="rId17"/>
    <p:sldId id="4748" r:id="rId18"/>
    <p:sldId id="4751" r:id="rId19"/>
    <p:sldId id="4754" r:id="rId20"/>
    <p:sldId id="4757" r:id="rId21"/>
    <p:sldId id="4760" r:id="rId22"/>
    <p:sldId id="4763" r:id="rId23"/>
    <p:sldId id="4766" r:id="rId24"/>
    <p:sldId id="4769" r:id="rId25"/>
    <p:sldId id="4772" r:id="rId26"/>
    <p:sldId id="4775" r:id="rId27"/>
    <p:sldId id="4778" r:id="rId28"/>
    <p:sldId id="4781" r:id="rId29"/>
    <p:sldId id="4785"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3342" r:id="rId1"/>
    <p:sldLayoutId id="2147493343" r:id="rId2"/>
    <p:sldLayoutId id="2147493344" r:id="rId3"/>
    <p:sldLayoutId id="2147493345" r:id="rId4"/>
    <p:sldLayoutId id="2147493346" r:id="rId5"/>
    <p:sldLayoutId id="2147493347" r:id="rId6"/>
    <p:sldLayoutId id="2147493348" r:id="rId7"/>
    <p:sldLayoutId id="2147493349" r:id="rId8"/>
    <p:sldLayoutId id="2147493350" r:id="rId9"/>
    <p:sldLayoutId id="2147493351" r:id="rId10"/>
    <p:sldLayoutId id="214749335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493379" r:id="rId1"/>
    <p:sldLayoutId id="2147493380" r:id="rId2"/>
    <p:sldLayoutId id="2147493381" r:id="rId3"/>
    <p:sldLayoutId id="2147493382" r:id="rId4"/>
    <p:sldLayoutId id="2147493383" r:id="rId5"/>
    <p:sldLayoutId id="2147493384" r:id="rId6"/>
    <p:sldLayoutId id="2147493385" r:id="rId7"/>
    <p:sldLayoutId id="2147493386" r:id="rId8"/>
    <p:sldLayoutId id="2147493387" r:id="rId9"/>
    <p:sldLayoutId id="2147493388" r:id="rId10"/>
    <p:sldLayoutId id="2147493389" r:id="rId11"/>
  </p:sldLayoutIdLs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tags" Target="../tags/tag126.xml"/><Relationship Id="rId5" Type="http://schemas.openxmlformats.org/officeDocument/2006/relationships/tags" Target="../tags/tag127.xml"/><Relationship Id="rId6" Type="http://schemas.openxmlformats.org/officeDocument/2006/relationships/tags" Target="../tags/tag128.xml"/><Relationship Id="rId7" Type="http://schemas.openxmlformats.org/officeDocument/2006/relationships/tags" Target="../tags/tag129.xml"/><Relationship Id="rId8" Type="http://schemas.openxmlformats.org/officeDocument/2006/relationships/tags" Target="../tags/tag130.xml"/><Relationship Id="rId9" Type="http://schemas.openxmlformats.org/officeDocument/2006/relationships/tags" Target="../tags/tag131.xml"/><Relationship Id="rId10" Type="http://schemas.openxmlformats.org/officeDocument/2006/relationships/tags" Target="../tags/tag132.xml"/><Relationship Id="rId11" Type="http://schemas.openxmlformats.org/officeDocument/2006/relationships/tags" Target="../tags/tag133.xml"/><Relationship Id="rId12" Type="http://schemas.openxmlformats.org/officeDocument/2006/relationships/tags" Target="../tags/tag13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tags" Target="../tags/tag147.xml"/><Relationship Id="rId14" Type="http://schemas.openxmlformats.org/officeDocument/2006/relationships/tags" Target="../tags/tag148.xml"/><Relationship Id="rId15" Type="http://schemas.openxmlformats.org/officeDocument/2006/relationships/tags" Target="../tags/tag149.xml"/><Relationship Id="rId16" Type="http://schemas.openxmlformats.org/officeDocument/2006/relationships/tags" Target="../tags/tag150.xml"/><Relationship Id="rId17" Type="http://schemas.openxmlformats.org/officeDocument/2006/relationships/tags" Target="../tags/tag151.xml"/><Relationship Id="rId18" Type="http://schemas.openxmlformats.org/officeDocument/2006/relationships/tags" Target="../tags/tag152.xml"/><Relationship Id="rId19" Type="http://schemas.openxmlformats.org/officeDocument/2006/relationships/tags" Target="../tags/tag153.xml"/><Relationship Id="rId20" Type="http://schemas.openxmlformats.org/officeDocument/2006/relationships/tags" Target="../tags/tag154.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tags" Target="../tags/tag170.xml"/><Relationship Id="rId14" Type="http://schemas.openxmlformats.org/officeDocument/2006/relationships/tags" Target="../tags/tag171.xml"/><Relationship Id="rId15" Type="http://schemas.openxmlformats.org/officeDocument/2006/relationships/tags" Target="../tags/tag172.xml"/><Relationship Id="rId16" Type="http://schemas.openxmlformats.org/officeDocument/2006/relationships/tags" Target="../tags/tag173.xml"/><Relationship Id="rId17" Type="http://schemas.openxmlformats.org/officeDocument/2006/relationships/tags" Target="../tags/tag174.xml"/><Relationship Id="rId18" Type="http://schemas.openxmlformats.org/officeDocument/2006/relationships/tags" Target="../tags/tag175.xml"/><Relationship Id="rId19" Type="http://schemas.openxmlformats.org/officeDocument/2006/relationships/tags" Target="../tags/tag176.xml"/><Relationship Id="rId20" Type="http://schemas.openxmlformats.org/officeDocument/2006/relationships/tags" Target="../tags/tag177.xml"/><Relationship Id="rId2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tags" Target="../tags/tag198.xml"/><Relationship Id="rId14" Type="http://schemas.openxmlformats.org/officeDocument/2006/relationships/tags" Target="../tags/tag199.xml"/><Relationship Id="rId15" Type="http://schemas.openxmlformats.org/officeDocument/2006/relationships/tags" Target="../tags/tag200.xml"/><Relationship Id="rId16" Type="http://schemas.openxmlformats.org/officeDocument/2006/relationships/tags" Target="../tags/tag201.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tags" Target="../tags/tag233.xml"/><Relationship Id="rId14" Type="http://schemas.openxmlformats.org/officeDocument/2006/relationships/tags" Target="../tags/tag234.xml"/><Relationship Id="rId15" Type="http://schemas.openxmlformats.org/officeDocument/2006/relationships/tags" Target="../tags/tag235.xml"/><Relationship Id="rId16" Type="http://schemas.openxmlformats.org/officeDocument/2006/relationships/tags" Target="../tags/tag236.xml"/><Relationship Id="rId17" Type="http://schemas.openxmlformats.org/officeDocument/2006/relationships/tags" Target="../tags/tag237.xml"/><Relationship Id="rId18" Type="http://schemas.openxmlformats.org/officeDocument/2006/relationships/tags" Target="../tags/tag238.xml"/><Relationship Id="rId19" Type="http://schemas.openxmlformats.org/officeDocument/2006/relationships/tags" Target="../tags/tag239.xml"/><Relationship Id="rId20" Type="http://schemas.openxmlformats.org/officeDocument/2006/relationships/tags" Target="../tags/tag240.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tags" Target="../tags/tag280.xml"/><Relationship Id="rId14" Type="http://schemas.openxmlformats.org/officeDocument/2006/relationships/tags" Target="../tags/tag281.xml"/><Relationship Id="rId15" Type="http://schemas.openxmlformats.org/officeDocument/2006/relationships/tags" Target="../tags/tag282.xml"/><Relationship Id="rId16" Type="http://schemas.openxmlformats.org/officeDocument/2006/relationships/tags" Target="../tags/tag283.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tags" Target="../tags/tag335.xml"/><Relationship Id="rId14" Type="http://schemas.openxmlformats.org/officeDocument/2006/relationships/tags" Target="../tags/tag336.xml"/><Relationship Id="rId15" Type="http://schemas.openxmlformats.org/officeDocument/2006/relationships/tags" Target="../tags/tag337.xml"/><Relationship Id="rId16" Type="http://schemas.openxmlformats.org/officeDocument/2006/relationships/tags" Target="../tags/tag338.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normAutofit fontScale="94167"/>
          </a:bodyPr>
          <a:p>
            <a:r>
              <a:rPr altLang="en-US" dirty="0" lang="zh-CN"/>
              <a:t>2024年航空行业市场分析与投资前景预测</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a:t>
            </a:r>
            <a:endParaRPr altLang="en-US" dirty="0"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cxnSp>
        <p:nvCxnSpPr>
          <p:cNvPr id="3145755" name="直接连接符 2"/>
          <p:cNvCxnSpPr>
            <a:cxnSpLocks/>
          </p:cNvCxnSpPr>
          <p:nvPr>
            <p:custDataLst>
              <p:tags r:id="rId3"/>
            </p:custDataLst>
          </p:nvPr>
        </p:nvCxnSpPr>
        <p:spPr>
          <a:xfrm>
            <a:off x="2860778"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8"/>
          <p:cNvCxnSpPr>
            <a:cxnSpLocks/>
          </p:cNvCxnSpPr>
          <p:nvPr>
            <p:custDataLst>
              <p:tags r:id="rId4"/>
            </p:custDataLst>
          </p:nvPr>
        </p:nvCxnSpPr>
        <p:spPr>
          <a:xfrm>
            <a:off x="5024395"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9"/>
          <p:cNvCxnSpPr>
            <a:cxnSpLocks/>
          </p:cNvCxnSpPr>
          <p:nvPr>
            <p:custDataLst>
              <p:tags r:id="rId5"/>
            </p:custDataLst>
          </p:nvPr>
        </p:nvCxnSpPr>
        <p:spPr>
          <a:xfrm>
            <a:off x="7188012"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40" name="序号"/>
          <p:cNvSpPr txBox="1">
            <a:spLocks noChangeAspect="1"/>
          </p:cNvSpPr>
          <p:nvPr>
            <p:custDataLst>
              <p:tags r:id="rId6"/>
            </p:custDataLst>
          </p:nvPr>
        </p:nvSpPr>
        <p:spPr>
          <a:xfrm>
            <a:off x="10433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7"/>
            </p:custDataLst>
          </p:nvPr>
        </p:nvSpPr>
        <p:spPr>
          <a:xfrm>
            <a:off x="1062390" y="4909915"/>
            <a:ext cx="1782409" cy="919029"/>
          </a:xfrm>
          <a:prstGeom prst="rect"/>
          <a:noFill/>
        </p:spPr>
        <p:txBody>
          <a:bodyPr anchor="t" bIns="0" lIns="0" rIns="0" rtlCol="0" tIns="0" wrap="square">
            <a:normAutofit/>
          </a:bodyPr>
          <a:p>
            <a:pPr>
              <a:lnSpc>
                <a:spcPct val="100000"/>
              </a:lnSpc>
            </a:pPr>
            <a:r>
              <a:rPr altLang="en-US" b="1" dirty="0" sz="2200" lang="zh-CN" spc="300">
                <a:solidFill>
                  <a:schemeClr val="tx1">
                    <a:lumMod val="85000"/>
                    <a:lumOff val="15000"/>
                  </a:schemeClr>
                </a:solidFill>
                <a:latin typeface="+mj-ea"/>
                <a:ea typeface="+mj-ea"/>
              </a:rPr>
              <a:t>航空行业概述</a:t>
            </a:r>
            <a:endParaRPr altLang="en-US" b="1" dirty="0" sz="22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8"/>
            </p:custDataLst>
          </p:nvPr>
        </p:nvSpPr>
        <p:spPr>
          <a:xfrm>
            <a:off x="537057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46" name="项标题"/>
          <p:cNvSpPr txBox="1"/>
          <p:nvPr>
            <p:custDataLst>
              <p:tags r:id="rId9"/>
            </p:custDataLst>
          </p:nvPr>
        </p:nvSpPr>
        <p:spPr>
          <a:xfrm>
            <a:off x="5389624" y="4909915"/>
            <a:ext cx="1782409" cy="919029"/>
          </a:xfrm>
          <a:prstGeom prst="rect"/>
          <a:noFill/>
        </p:spPr>
        <p:txBody>
          <a:bodyPr anchor="t" bIns="0" lIns="0" rIns="0" rtlCol="0" tIns="0" wrap="square">
            <a:normAutofit/>
          </a:bodyPr>
          <a:p>
            <a:pPr>
              <a:lnSpc>
                <a:spcPct val="100000"/>
              </a:lnSpc>
            </a:pPr>
            <a:r>
              <a:rPr altLang="en-US" b="1" dirty="0" sz="2200" lang="zh-CN" spc="300">
                <a:solidFill>
                  <a:schemeClr val="tx1">
                    <a:lumMod val="85000"/>
                    <a:lumOff val="15000"/>
                  </a:schemeClr>
                </a:solidFill>
                <a:latin typeface="+mj-ea"/>
                <a:ea typeface="+mj-ea"/>
              </a:rPr>
              <a:t>航空行业投资前景预测</a:t>
            </a:r>
            <a:endParaRPr altLang="en-US" b="1" dirty="0" sz="22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10"/>
            </p:custDataLst>
          </p:nvPr>
        </p:nvSpPr>
        <p:spPr>
          <a:xfrm>
            <a:off x="320695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50" name="项标题"/>
          <p:cNvSpPr txBox="1"/>
          <p:nvPr>
            <p:custDataLst>
              <p:tags r:id="rId11"/>
            </p:custDataLst>
          </p:nvPr>
        </p:nvSpPr>
        <p:spPr>
          <a:xfrm>
            <a:off x="3226007" y="4909915"/>
            <a:ext cx="1782409" cy="919029"/>
          </a:xfrm>
          <a:prstGeom prst="rect"/>
          <a:noFill/>
        </p:spPr>
        <p:txBody>
          <a:bodyPr anchor="t" bIns="0" lIns="0" rIns="0" rtlCol="0" tIns="0" wrap="square">
            <a:normAutofit/>
          </a:bodyPr>
          <a:p>
            <a:pPr>
              <a:lnSpc>
                <a:spcPct val="100000"/>
              </a:lnSpc>
            </a:pPr>
            <a:r>
              <a:rPr altLang="en-US" b="1" dirty="0" sz="2200" lang="zh-CN" spc="300">
                <a:solidFill>
                  <a:schemeClr val="tx1">
                    <a:lumMod val="85000"/>
                    <a:lumOff val="15000"/>
                  </a:schemeClr>
                </a:solidFill>
                <a:latin typeface="+mj-ea"/>
                <a:ea typeface="+mj-ea"/>
              </a:rPr>
              <a:t>2024年航空市场分析</a:t>
            </a:r>
            <a:endParaRPr altLang="en-US" b="1" dirty="0" sz="22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12"/>
            </p:custDataLst>
          </p:nvPr>
        </p:nvSpPr>
        <p:spPr>
          <a:xfrm>
            <a:off x="753419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3"/>
            </p:custDataLst>
          </p:nvPr>
        </p:nvSpPr>
        <p:spPr>
          <a:xfrm>
            <a:off x="7553241" y="4909915"/>
            <a:ext cx="1782409" cy="919029"/>
          </a:xfrm>
          <a:prstGeom prst="rect"/>
          <a:noFill/>
        </p:spPr>
        <p:txBody>
          <a:bodyPr anchor="t" bIns="0" lIns="0" rIns="0" rtlCol="0" tIns="0" wrap="square">
            <a:normAutofit fontScale="94167" lnSpcReduction="20000"/>
          </a:bodyPr>
          <a:p>
            <a:pPr>
              <a:lnSpc>
                <a:spcPct val="100000"/>
              </a:lnSpc>
            </a:pPr>
            <a:r>
              <a:rPr altLang="en-US" b="1" dirty="0" sz="2400" lang="zh-CN" spc="300">
                <a:solidFill>
                  <a:schemeClr val="tx1">
                    <a:lumMod val="85000"/>
                    <a:lumOff val="15000"/>
                  </a:schemeClr>
                </a:solidFill>
                <a:latin typeface="+mj-ea"/>
                <a:ea typeface="+mj-ea"/>
              </a:rPr>
              <a:t>航空行业的发展趋势与展望</a:t>
            </a:r>
            <a:endParaRPr altLang="en-US" b="1" dirty="0" sz="24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4"/>
            </p:custDataLst>
          </p:nvPr>
        </p:nvSpPr>
        <p:spPr>
          <a:xfrm>
            <a:off x="969781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5"/>
            </p:custDataLst>
          </p:nvPr>
        </p:nvSpPr>
        <p:spPr>
          <a:xfrm>
            <a:off x="9716860" y="4909915"/>
            <a:ext cx="1782409" cy="919029"/>
          </a:xfrm>
          <a:prstGeom prst="rect"/>
          <a:noFill/>
        </p:spPr>
        <p:txBody>
          <a:bodyPr anchor="t" bIns="0" lIns="0" rIns="0" rtlCol="0" tIns="0" wrap="square">
            <a:normAutofit fontScale="94167" lnSpcReduction="20000"/>
          </a:bodyPr>
          <a:p>
            <a:pPr>
              <a:lnSpc>
                <a:spcPct val="100000"/>
              </a:lnSpc>
            </a:pPr>
            <a:r>
              <a:rPr altLang="en-US" b="1" dirty="0" sz="2400" lang="zh-CN" spc="300">
                <a:solidFill>
                  <a:schemeClr val="tx1">
                    <a:lumMod val="85000"/>
                    <a:lumOff val="15000"/>
                  </a:schemeClr>
                </a:solidFill>
                <a:latin typeface="+mj-ea"/>
                <a:ea typeface="+mj-ea"/>
              </a:rPr>
              <a:t>航空行业的政策与法规影响</a:t>
            </a:r>
            <a:endParaRPr altLang="en-US" b="1" dirty="0" sz="2400" lang="zh-CN" spc="300">
              <a:solidFill>
                <a:schemeClr val="tx1">
                  <a:lumMod val="85000"/>
                  <a:lumOff val="15000"/>
                </a:schemeClr>
              </a:solidFill>
              <a:latin typeface="+mj-ea"/>
              <a:ea typeface="+mj-ea"/>
            </a:endParaRPr>
          </a:p>
        </p:txBody>
      </p:sp>
      <p:cxnSp>
        <p:nvCxnSpPr>
          <p:cNvPr id="3145761" name="直接连接符 21"/>
          <p:cNvCxnSpPr>
            <a:cxnSpLocks/>
          </p:cNvCxnSpPr>
          <p:nvPr>
            <p:custDataLst>
              <p:tags r:id="rId16"/>
            </p:custDataLst>
          </p:nvPr>
        </p:nvCxnSpPr>
        <p:spPr>
          <a:xfrm>
            <a:off x="9351629"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2" name="标题"/>
          <p:cNvSpPr>
            <a:spLocks noGrp="1"/>
          </p:cNvSpPr>
          <p:nvPr>
            <p:ph type="title"/>
            <p:custDataLst>
              <p:tags r:id="rId1"/>
            </p:custDataLst>
          </p:nvPr>
        </p:nvSpPr>
        <p:spPr>
          <a:xfrm>
            <a:off x="833988" y="2276550"/>
            <a:ext cx="7557025" cy="787008"/>
          </a:xfrm>
        </p:spPr>
        <p:txBody>
          <a:bodyPr/>
          <a:p>
            <a:r>
              <a:rPr altLang="en-US" dirty="0" lang="zh-CN"/>
              <a:t>航空行业概述</a:t>
            </a:r>
            <a:endParaRPr altLang="en-US" dirty="0" lang="zh-CN"/>
          </a:p>
        </p:txBody>
      </p:sp>
      <p:sp>
        <p:nvSpPr>
          <p:cNvPr id="1048894"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0" name="标题 1"/>
          <p:cNvSpPr>
            <a:spLocks noGrp="1"/>
          </p:cNvSpPr>
          <p:nvPr>
            <p:ph type="title"/>
          </p:nvPr>
        </p:nvSpPr>
        <p:spPr/>
        <p:txBody>
          <a:bodyPr/>
          <a:p>
            <a:r>
              <a:rPr altLang="en-US" lang="zh-CN"/>
              <a:t>航空行业的定义与分类</a:t>
            </a:r>
            <a:endParaRPr altLang="en-US" lang="zh-CN"/>
          </a:p>
        </p:txBody>
      </p:sp>
      <p:sp>
        <p:nvSpPr>
          <p:cNvPr id="1048942" name="正文"/>
          <p:cNvSpPr txBox="1"/>
          <p:nvPr>
            <p:custDataLst>
              <p:tags r:id="rId1"/>
            </p:custDataLst>
          </p:nvPr>
        </p:nvSpPr>
        <p:spPr>
          <a:xfrm>
            <a:off x="2332545" y="2113223"/>
            <a:ext cx="7527684" cy="1582518"/>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定义：航空行业是指从事民用航空活动的企业集合，包括航空运输、航空制造、航空维修等业务。</a:t>
            </a:r>
            <a:endParaRPr altLang="en-US" dirty="0" sz="1400" lang="zh-CN" spc="150">
              <a:solidFill>
                <a:schemeClr val="tx1">
                  <a:lumMod val="65000"/>
                  <a:lumOff val="35000"/>
                </a:schemeClr>
              </a:solidFill>
              <a:latin typeface="+mn-ea"/>
              <a:sym typeface="+mn-ea"/>
            </a:endParaRPr>
          </a:p>
        </p:txBody>
      </p:sp>
      <p:sp>
        <p:nvSpPr>
          <p:cNvPr id="1048944" name="标题"/>
          <p:cNvSpPr txBox="1"/>
          <p:nvPr>
            <p:custDataLst>
              <p:tags r:id="rId2"/>
            </p:custDataLst>
          </p:nvPr>
        </p:nvSpPr>
        <p:spPr>
          <a:xfrm>
            <a:off x="2332545" y="1364400"/>
            <a:ext cx="7527684" cy="594108"/>
          </a:xfrm>
          <a:prstGeom prst="rect"/>
          <a:noFill/>
        </p:spPr>
        <p:txBody>
          <a:bodyPr anchor="b" bIns="0" lIns="0" rIns="0" rtlCol="0" tIns="0" wrap="square">
            <a:normAutofit/>
          </a:bodyPr>
          <a:p>
            <a:r>
              <a:rPr altLang="en-US" b="1" dirty="0" sz="2400" lang="zh-CN" spc="300">
                <a:solidFill>
                  <a:schemeClr val="tx1">
                    <a:lumMod val="85000"/>
                    <a:lumOff val="15000"/>
                  </a:schemeClr>
                </a:solidFill>
                <a:latin typeface="+mj-ea"/>
                <a:ea typeface="+mj-ea"/>
              </a:rPr>
              <a:t>单击此处添加标题</a:t>
            </a:r>
            <a:endParaRPr altLang="en-US" b="1" dirty="0" sz="2400" lang="zh-CN" spc="300">
              <a:solidFill>
                <a:schemeClr val="tx1">
                  <a:lumMod val="85000"/>
                  <a:lumOff val="15000"/>
                </a:schemeClr>
              </a:solidFill>
              <a:latin typeface="+mj-ea"/>
              <a:ea typeface="+mj-ea"/>
            </a:endParaRPr>
          </a:p>
        </p:txBody>
      </p:sp>
      <p:sp>
        <p:nvSpPr>
          <p:cNvPr id="1048946" name="正文"/>
          <p:cNvSpPr txBox="1"/>
          <p:nvPr>
            <p:custDataLst>
              <p:tags r:id="rId3"/>
            </p:custDataLst>
          </p:nvPr>
        </p:nvSpPr>
        <p:spPr>
          <a:xfrm>
            <a:off x="2332545" y="4594860"/>
            <a:ext cx="7527684" cy="1582518"/>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分类：按照业务类型，航空行业可分为航空运输、航空制造、航空维修等三大类。其中，航空运输是主体，包括民航、通用航空等领域；航空制造是关键，涉及飞机、发动机等核心产品的研发、生产和销售；航空维修是保障，包括飞机维护、修理和改装等服务。</a:t>
            </a:r>
            <a:endParaRPr altLang="en-US" dirty="0" sz="1400" lang="zh-CN" spc="150">
              <a:solidFill>
                <a:schemeClr val="tx1">
                  <a:lumMod val="65000"/>
                  <a:lumOff val="35000"/>
                </a:schemeClr>
              </a:solidFill>
              <a:latin typeface="+mn-ea"/>
              <a:sym typeface="+mn-ea"/>
            </a:endParaRPr>
          </a:p>
        </p:txBody>
      </p:sp>
      <p:sp>
        <p:nvSpPr>
          <p:cNvPr id="1048948" name="标题"/>
          <p:cNvSpPr txBox="1"/>
          <p:nvPr>
            <p:custDataLst>
              <p:tags r:id="rId4"/>
            </p:custDataLst>
          </p:nvPr>
        </p:nvSpPr>
        <p:spPr>
          <a:xfrm>
            <a:off x="2332545" y="3846037"/>
            <a:ext cx="7527684" cy="594108"/>
          </a:xfrm>
          <a:prstGeom prst="rect"/>
          <a:noFill/>
        </p:spPr>
        <p:txBody>
          <a:bodyPr anchor="b" bIns="0" lIns="0" rIns="0" rtlCol="0" tIns="0" wrap="square">
            <a:normAutofit/>
          </a:bodyPr>
          <a:p>
            <a:r>
              <a:rPr altLang="en-US" b="1" dirty="0" sz="2400" lang="zh-CN" spc="300">
                <a:solidFill>
                  <a:schemeClr val="tx1">
                    <a:lumMod val="85000"/>
                    <a:lumOff val="15000"/>
                  </a:schemeClr>
                </a:solidFill>
                <a:latin typeface="+mj-ea"/>
                <a:ea typeface="+mj-ea"/>
              </a:rPr>
              <a:t>单击此处添加标题</a:t>
            </a:r>
            <a:endParaRPr altLang="en-US" b="1" dirty="0" sz="2400" lang="zh-CN" spc="300">
              <a:solidFill>
                <a:schemeClr val="tx1">
                  <a:lumMod val="85000"/>
                  <a:lumOff val="15000"/>
                </a:schemeClr>
              </a:solidFill>
              <a:latin typeface="+mj-ea"/>
              <a:ea typeface="+mj-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82" name="标题 1"/>
          <p:cNvSpPr>
            <a:spLocks noGrp="1"/>
          </p:cNvSpPr>
          <p:nvPr>
            <p:ph type="title"/>
          </p:nvPr>
        </p:nvSpPr>
        <p:spPr/>
        <p:txBody>
          <a:bodyPr/>
          <a:p>
            <a:r>
              <a:rPr altLang="en-US" lang="zh-CN"/>
              <a:t>航空行业的发展历程</a:t>
            </a:r>
            <a:endParaRPr altLang="en-US" lang="zh-CN"/>
          </a:p>
        </p:txBody>
      </p:sp>
      <p:sp>
        <p:nvSpPr>
          <p:cNvPr id="104898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8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8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初期发展：20世纪初，飞机诞生，主要用于军事用途。</a:t>
            </a:r>
            <a:endParaRPr altLang="en-US" dirty="0" sz="2000" lang="zh-CN" spc="200">
              <a:solidFill>
                <a:schemeClr val="tx1">
                  <a:lumMod val="85000"/>
                  <a:lumOff val="15000"/>
                </a:schemeClr>
              </a:solidFill>
              <a:latin typeface="+mn-ea"/>
              <a:sym typeface="+mn-ea"/>
            </a:endParaRPr>
          </a:p>
        </p:txBody>
      </p:sp>
      <p:sp>
        <p:nvSpPr>
          <p:cNvPr id="104899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9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9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商业航空：20世纪中叶，随着喷气式飞机的出现，航空公司开始提供商业航班。</a:t>
            </a:r>
            <a:endParaRPr altLang="en-US" dirty="0" sz="2000" lang="zh-CN" spc="200">
              <a:solidFill>
                <a:schemeClr val="tx1">
                  <a:lumMod val="85000"/>
                  <a:lumOff val="15000"/>
                </a:schemeClr>
              </a:solidFill>
              <a:latin typeface="+mn-ea"/>
              <a:sym typeface="+mn-ea"/>
            </a:endParaRPr>
          </a:p>
        </p:txBody>
      </p:sp>
      <p:sp>
        <p:nvSpPr>
          <p:cNvPr id="104899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9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0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航空业壮大：21世纪初，航空业逐渐壮大，成为全球交通运输的重要组成部分。</a:t>
            </a:r>
            <a:endParaRPr altLang="en-US" dirty="0" sz="2000" lang="zh-CN" spc="200">
              <a:solidFill>
                <a:schemeClr val="tx1">
                  <a:lumMod val="85000"/>
                  <a:lumOff val="15000"/>
                </a:schemeClr>
              </a:solidFill>
              <a:latin typeface="+mn-ea"/>
              <a:sym typeface="+mn-ea"/>
            </a:endParaRPr>
          </a:p>
        </p:txBody>
      </p:sp>
      <p:sp>
        <p:nvSpPr>
          <p:cNvPr id="104900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0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0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航空业变革：近年来，随着环保意识的提高和技术的进步，航空业正在经历重大变革。</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0" name="标题 1"/>
          <p:cNvSpPr>
            <a:spLocks noGrp="1"/>
          </p:cNvSpPr>
          <p:nvPr>
            <p:ph type="title"/>
          </p:nvPr>
        </p:nvSpPr>
        <p:spPr/>
        <p:txBody>
          <a:bodyPr/>
          <a:p>
            <a:r>
              <a:rPr altLang="en-US" lang="zh-CN"/>
              <a:t>航空行业的市场规模与增长趋势</a:t>
            </a:r>
            <a:endParaRPr altLang="en-US" lang="zh-CN"/>
          </a:p>
        </p:txBody>
      </p:sp>
      <p:sp>
        <p:nvSpPr>
          <p:cNvPr id="1049042" name="图形"/>
          <p:cNvSpPr/>
          <p:nvPr>
            <p:custDataLst>
              <p:tags r:id="rId1"/>
            </p:custDataLst>
          </p:nvPr>
        </p:nvSpPr>
        <p:spPr>
          <a:xfrm>
            <a:off x="838200" y="1558615"/>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044" name="任意多边形 18"/>
          <p:cNvSpPr/>
          <p:nvPr>
            <p:custDataLst>
              <p:tags r:id="rId2"/>
            </p:custDataLst>
          </p:nvPr>
        </p:nvSpPr>
        <p:spPr>
          <a:xfrm>
            <a:off x="10454115" y="1558615"/>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046" name="标题"/>
          <p:cNvSpPr txBox="1"/>
          <p:nvPr>
            <p:custDataLst>
              <p:tags r:id="rId3"/>
            </p:custDataLst>
          </p:nvPr>
        </p:nvSpPr>
        <p:spPr>
          <a:xfrm>
            <a:off x="866810" y="1626183"/>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048" name="正文"/>
          <p:cNvSpPr txBox="1"/>
          <p:nvPr>
            <p:custDataLst>
              <p:tags r:id="rId4"/>
            </p:custDataLst>
          </p:nvPr>
        </p:nvSpPr>
        <p:spPr>
          <a:xfrm>
            <a:off x="1940588" y="1626183"/>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全球航空业市场规模：根据国际航空运输协会（IATA）数据，2024年全球航空业市场规模预计将达到8790亿美元，较2019年的7390亿美元增长19.0%。</a:t>
            </a:r>
            <a:endParaRPr altLang="en-US" dirty="0" sz="1600" lang="zh-CN">
              <a:solidFill>
                <a:schemeClr val="tx1">
                  <a:lumMod val="65000"/>
                  <a:lumOff val="35000"/>
                </a:schemeClr>
              </a:solidFill>
              <a:latin typeface="+中文正文" charset="0"/>
            </a:endParaRPr>
          </a:p>
        </p:txBody>
      </p:sp>
      <p:cxnSp>
        <p:nvCxnSpPr>
          <p:cNvPr id="3145767" name="直接连接符 42"/>
          <p:cNvCxnSpPr>
            <a:cxnSpLocks/>
          </p:cNvCxnSpPr>
          <p:nvPr>
            <p:custDataLst>
              <p:tags r:id="rId5"/>
            </p:custDataLst>
          </p:nvPr>
        </p:nvCxnSpPr>
        <p:spPr>
          <a:xfrm>
            <a:off x="1848063" y="1719925"/>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050" name="图形"/>
          <p:cNvSpPr/>
          <p:nvPr>
            <p:custDataLst>
              <p:tags r:id="rId6"/>
            </p:custDataLst>
          </p:nvPr>
        </p:nvSpPr>
        <p:spPr>
          <a:xfrm>
            <a:off x="838200" y="2710309"/>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052" name="任意多边形 22"/>
          <p:cNvSpPr/>
          <p:nvPr>
            <p:custDataLst>
              <p:tags r:id="rId7"/>
            </p:custDataLst>
          </p:nvPr>
        </p:nvSpPr>
        <p:spPr>
          <a:xfrm>
            <a:off x="10454115" y="2710309"/>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054" name="标题"/>
          <p:cNvSpPr txBox="1"/>
          <p:nvPr>
            <p:custDataLst>
              <p:tags r:id="rId8"/>
            </p:custDataLst>
          </p:nvPr>
        </p:nvSpPr>
        <p:spPr>
          <a:xfrm>
            <a:off x="866810" y="2777877"/>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056" name="正文"/>
          <p:cNvSpPr txBox="1"/>
          <p:nvPr>
            <p:custDataLst>
              <p:tags r:id="rId9"/>
            </p:custDataLst>
          </p:nvPr>
        </p:nvSpPr>
        <p:spPr>
          <a:xfrm>
            <a:off x="1940588" y="2777877"/>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亚太地区航空市场增长趋势：亚太地区的航空市场增长迅速，预计到2024年，亚太地区的航空市场将占据全球市场份额的30%以上，成为全球最大的航空市场。</a:t>
            </a:r>
            <a:endParaRPr altLang="en-US" dirty="0" sz="1600" lang="zh-CN">
              <a:solidFill>
                <a:schemeClr val="tx1">
                  <a:lumMod val="65000"/>
                  <a:lumOff val="35000"/>
                </a:schemeClr>
              </a:solidFill>
              <a:latin typeface="+中文正文" charset="0"/>
            </a:endParaRPr>
          </a:p>
        </p:txBody>
      </p:sp>
      <p:cxnSp>
        <p:nvCxnSpPr>
          <p:cNvPr id="3145769" name="直接连接符 49"/>
          <p:cNvCxnSpPr>
            <a:cxnSpLocks/>
          </p:cNvCxnSpPr>
          <p:nvPr>
            <p:custDataLst>
              <p:tags r:id="rId10"/>
            </p:custDataLst>
          </p:nvPr>
        </p:nvCxnSpPr>
        <p:spPr>
          <a:xfrm>
            <a:off x="1848063" y="2871011"/>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058" name="图形"/>
          <p:cNvSpPr/>
          <p:nvPr>
            <p:custDataLst>
              <p:tags r:id="rId11"/>
            </p:custDataLst>
          </p:nvPr>
        </p:nvSpPr>
        <p:spPr>
          <a:xfrm>
            <a:off x="838200" y="3862003"/>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060" name="任意多边形 22"/>
          <p:cNvSpPr/>
          <p:nvPr>
            <p:custDataLst>
              <p:tags r:id="rId12"/>
            </p:custDataLst>
          </p:nvPr>
        </p:nvSpPr>
        <p:spPr>
          <a:xfrm>
            <a:off x="10454115" y="3862003"/>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062" name="标题"/>
          <p:cNvSpPr txBox="1"/>
          <p:nvPr>
            <p:custDataLst>
              <p:tags r:id="rId13"/>
            </p:custDataLst>
          </p:nvPr>
        </p:nvSpPr>
        <p:spPr>
          <a:xfrm>
            <a:off x="866810" y="3929571"/>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064" name="正文"/>
          <p:cNvSpPr txBox="1"/>
          <p:nvPr>
            <p:custDataLst>
              <p:tags r:id="rId14"/>
            </p:custDataLst>
          </p:nvPr>
        </p:nvSpPr>
        <p:spPr>
          <a:xfrm>
            <a:off x="1940588" y="3929571"/>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中国航空市场增长趋势：中国航空市场在过去的几年中一直保持着两位数的增长速度，预计到2024年，中国航空市场的规模将超过美国，成为全球最大的航空市场。</a:t>
            </a:r>
            <a:endParaRPr altLang="en-US" dirty="0" sz="1600" lang="zh-CN">
              <a:solidFill>
                <a:schemeClr val="tx1">
                  <a:lumMod val="65000"/>
                  <a:lumOff val="35000"/>
                </a:schemeClr>
              </a:solidFill>
              <a:latin typeface="+中文正文" charset="0"/>
            </a:endParaRPr>
          </a:p>
        </p:txBody>
      </p:sp>
      <p:cxnSp>
        <p:nvCxnSpPr>
          <p:cNvPr id="3145771" name="直接连接符 66"/>
          <p:cNvCxnSpPr>
            <a:cxnSpLocks/>
          </p:cNvCxnSpPr>
          <p:nvPr>
            <p:custDataLst>
              <p:tags r:id="rId15"/>
            </p:custDataLst>
          </p:nvPr>
        </p:nvCxnSpPr>
        <p:spPr>
          <a:xfrm>
            <a:off x="1848063" y="4022705"/>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066" name="图形"/>
          <p:cNvSpPr/>
          <p:nvPr>
            <p:custDataLst>
              <p:tags r:id="rId16"/>
            </p:custDataLst>
          </p:nvPr>
        </p:nvSpPr>
        <p:spPr>
          <a:xfrm>
            <a:off x="838200" y="5013089"/>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068" name="任意多边形 22"/>
          <p:cNvSpPr/>
          <p:nvPr>
            <p:custDataLst>
              <p:tags r:id="rId17"/>
            </p:custDataLst>
          </p:nvPr>
        </p:nvSpPr>
        <p:spPr>
          <a:xfrm>
            <a:off x="10454115" y="5013089"/>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070" name="标题"/>
          <p:cNvSpPr txBox="1"/>
          <p:nvPr>
            <p:custDataLst>
              <p:tags r:id="rId18"/>
            </p:custDataLst>
          </p:nvPr>
        </p:nvSpPr>
        <p:spPr>
          <a:xfrm>
            <a:off x="866810" y="5081265"/>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072" name="正文"/>
          <p:cNvSpPr txBox="1"/>
          <p:nvPr>
            <p:custDataLst>
              <p:tags r:id="rId19"/>
            </p:custDataLst>
          </p:nvPr>
        </p:nvSpPr>
        <p:spPr>
          <a:xfrm>
            <a:off x="1940588" y="5081265"/>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航空业投资前景：随着全球经济的复苏和航空市场的不断扩大，航空业投资前景看好。投资者可以关注航空公司、机场、飞机制造商等相关领域的投资机会。</a:t>
            </a:r>
            <a:endParaRPr altLang="en-US" dirty="0" sz="1600" lang="zh-CN">
              <a:solidFill>
                <a:schemeClr val="tx1">
                  <a:lumMod val="65000"/>
                  <a:lumOff val="35000"/>
                </a:schemeClr>
              </a:solidFill>
              <a:latin typeface="+中文正文" charset="0"/>
            </a:endParaRPr>
          </a:p>
        </p:txBody>
      </p:sp>
      <p:cxnSp>
        <p:nvCxnSpPr>
          <p:cNvPr id="3145773" name="直接连接符 78"/>
          <p:cNvCxnSpPr>
            <a:cxnSpLocks/>
          </p:cNvCxnSpPr>
          <p:nvPr>
            <p:custDataLst>
              <p:tags r:id="rId20"/>
            </p:custDataLst>
          </p:nvPr>
        </p:nvCxnSpPr>
        <p:spPr>
          <a:xfrm>
            <a:off x="1848063" y="5174399"/>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06" name="标题"/>
          <p:cNvSpPr>
            <a:spLocks noGrp="1"/>
          </p:cNvSpPr>
          <p:nvPr>
            <p:ph type="title"/>
            <p:custDataLst>
              <p:tags r:id="rId1"/>
            </p:custDataLst>
          </p:nvPr>
        </p:nvSpPr>
        <p:spPr>
          <a:xfrm>
            <a:off x="833988" y="2276550"/>
            <a:ext cx="7557025" cy="787008"/>
          </a:xfrm>
        </p:spPr>
        <p:txBody>
          <a:bodyPr/>
          <a:p>
            <a:r>
              <a:rPr altLang="en-US" dirty="0" lang="zh-CN"/>
              <a:t>2024年航空市场分析</a:t>
            </a:r>
            <a:endParaRPr altLang="en-US" dirty="0" lang="zh-CN"/>
          </a:p>
        </p:txBody>
      </p:sp>
      <p:sp>
        <p:nvSpPr>
          <p:cNvPr id="1049108"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4" name="标题 1"/>
          <p:cNvSpPr>
            <a:spLocks noGrp="1"/>
          </p:cNvSpPr>
          <p:nvPr>
            <p:ph type="title"/>
          </p:nvPr>
        </p:nvSpPr>
        <p:spPr/>
        <p:txBody>
          <a:bodyPr/>
          <a:p>
            <a:r>
              <a:rPr altLang="en-US" lang="zh-CN"/>
              <a:t>航空客运市场分析</a:t>
            </a:r>
            <a:endParaRPr altLang="en-US" lang="zh-CN"/>
          </a:p>
        </p:txBody>
      </p:sp>
      <p:sp>
        <p:nvSpPr>
          <p:cNvPr id="104915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2024年航空客运市场概况：旅客数量、航线网络覆盖等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未来发展趋势：新技术应用、绿色发展等</a:t>
            </a:r>
            <a:endParaRPr dirty="0" sz="2000" err="1">
              <a:solidFill>
                <a:schemeClr val="tx1">
                  <a:lumMod val="75000"/>
                  <a:lumOff val="25000"/>
                </a:schemeClr>
              </a:solidFill>
              <a:latin typeface="+mn-ea"/>
              <a:ea typeface="+mn-ea"/>
              <a:cs typeface="+mn-ea"/>
              <a:sym typeface="+mn-lt"/>
            </a:endParaRPr>
          </a:p>
        </p:txBody>
      </p:sp>
      <p:sp>
        <p:nvSpPr>
          <p:cNvPr id="104917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8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政策影响：航空安全、环保政策等</a:t>
            </a:r>
            <a:endParaRPr dirty="0" sz="2000" err="1">
              <a:solidFill>
                <a:schemeClr val="tx1">
                  <a:lumMod val="75000"/>
                  <a:lumOff val="25000"/>
                </a:schemeClr>
              </a:solidFill>
              <a:latin typeface="+mn-ea"/>
              <a:ea typeface="+mn-ea"/>
              <a:cs typeface="+mn-ea"/>
              <a:sym typeface="+mn-lt"/>
            </a:endParaRPr>
          </a:p>
        </p:txBody>
      </p:sp>
      <p:sp>
        <p:nvSpPr>
          <p:cNvPr id="10491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竞争格局：主要航空公司、市场份额等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28" name="标题 1"/>
          <p:cNvSpPr>
            <a:spLocks noGrp="1"/>
          </p:cNvSpPr>
          <p:nvPr>
            <p:ph type="title"/>
          </p:nvPr>
        </p:nvSpPr>
        <p:spPr/>
        <p:txBody>
          <a:bodyPr/>
          <a:p>
            <a:r>
              <a:rPr altLang="en-US" lang="zh-CN"/>
              <a:t>航空货运市场分析</a:t>
            </a:r>
            <a:endParaRPr altLang="en-US" lang="zh-CN"/>
          </a:p>
        </p:txBody>
      </p:sp>
      <p:sp>
        <p:nvSpPr>
          <p:cNvPr id="104923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3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2024年航空货运市场主要影响因素：全球经济复苏、电子商务的快速发展、供应链中断的缓解以及航空货运需求的增加。</a:t>
            </a:r>
            <a:endParaRPr altLang="en-US" sz="1400" lang="zh-CN" spc="150">
              <a:solidFill>
                <a:schemeClr val="tx1"/>
              </a:solidFill>
              <a:effectLst/>
              <a:latin typeface="+mn-ea"/>
              <a:sym typeface="+mn-ea"/>
            </a:endParaRPr>
          </a:p>
        </p:txBody>
      </p:sp>
      <p:sp>
        <p:nvSpPr>
          <p:cNvPr id="104924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2024年航空货运市场概况：全球航空货运市场在2024年有望恢复增长，主要受益于贸易和制造业的复苏。</a:t>
            </a:r>
            <a:endParaRPr altLang="en-US" dirty="0" sz="1400" lang="zh-CN" spc="150">
              <a:solidFill>
                <a:schemeClr val="tx1"/>
              </a:solidFill>
              <a:effectLst/>
              <a:latin typeface="+mn-ea"/>
              <a:sym typeface="+mn-ea"/>
            </a:endParaRPr>
          </a:p>
        </p:txBody>
      </p:sp>
      <p:sp>
        <p:nvSpPr>
          <p:cNvPr id="104924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2024年航空货运市场发展趋势：数字化、自动化和智能化将成为航空货运市场的主要发展趋势，提高运营效率和降低成本。</a:t>
            </a:r>
            <a:endParaRPr altLang="en-US" sz="1400" lang="zh-CN" spc="150">
              <a:solidFill>
                <a:schemeClr val="tx1"/>
              </a:solidFill>
              <a:effectLst/>
              <a:latin typeface="+mn-ea"/>
              <a:sym typeface="+mn-ea"/>
            </a:endParaRPr>
          </a:p>
        </p:txBody>
      </p:sp>
      <p:sp>
        <p:nvSpPr>
          <p:cNvPr id="104924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2024年航空货运市场面临的挑战：全球贸易紧张局势、燃油价格波动、劳动力成本上升以及安全和环保法规的严格实施。</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78" name="标题 1"/>
          <p:cNvSpPr>
            <a:spLocks noGrp="1"/>
          </p:cNvSpPr>
          <p:nvPr>
            <p:ph type="title"/>
          </p:nvPr>
        </p:nvSpPr>
        <p:spPr/>
        <p:txBody>
          <a:bodyPr/>
          <a:p>
            <a:r>
              <a:rPr altLang="en-US" lang="zh-CN"/>
              <a:t>航空市场竞争格局分析</a:t>
            </a:r>
            <a:endParaRPr altLang="en-US" lang="zh-CN"/>
          </a:p>
        </p:txBody>
      </p:sp>
      <p:sp>
        <p:nvSpPr>
          <p:cNvPr id="104928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竞争策略：价格战、品牌建设、服务创新等方面的策略分析</a:t>
            </a:r>
            <a:endParaRPr altLang="zh-CN" dirty="0" lang="en-US">
              <a:solidFill>
                <a:schemeClr val="dk1">
                  <a:lumMod val="80000"/>
                  <a:lumOff val="20000"/>
                </a:schemeClr>
              </a:solidFill>
              <a:latin typeface="+mn-ea"/>
              <a:sym typeface="+mn-ea"/>
            </a:endParaRPr>
          </a:p>
        </p:txBody>
      </p:sp>
      <p:sp>
        <p:nvSpPr>
          <p:cNvPr id="104928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主要竞争者：全球各大航空公司</a:t>
            </a:r>
            <a:endParaRPr altLang="en-US" dirty="0" lang="zh-CN">
              <a:solidFill>
                <a:schemeClr val="dk1">
                  <a:lumMod val="80000"/>
                  <a:lumOff val="20000"/>
                </a:schemeClr>
              </a:solidFill>
              <a:latin typeface="+mn-ea"/>
              <a:sym typeface="+mn-ea"/>
            </a:endParaRPr>
          </a:p>
        </p:txBody>
      </p:sp>
      <p:sp>
        <p:nvSpPr>
          <p:cNvPr id="104929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竞争格局：市场份额、航线覆盖、服务质量等方面的比较</a:t>
            </a:r>
            <a:endParaRPr altLang="en-US" dirty="0" lang="zh-CN">
              <a:solidFill>
                <a:schemeClr val="dk1">
                  <a:lumMod val="80000"/>
                  <a:lumOff val="20000"/>
                </a:schemeClr>
              </a:solidFill>
              <a:latin typeface="+mn-ea"/>
              <a:sym typeface="+mn-ea"/>
            </a:endParaRPr>
          </a:p>
        </p:txBody>
      </p:sp>
      <p:sp>
        <p:nvSpPr>
          <p:cNvPr id="104930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未来竞争趋势：技术进步、市场变化等因素对竞争格局的影响</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44" name="标题 1"/>
          <p:cNvSpPr>
            <a:spLocks noGrp="1"/>
          </p:cNvSpPr>
          <p:nvPr>
            <p:ph type="title"/>
          </p:nvPr>
        </p:nvSpPr>
        <p:spPr/>
        <p:txBody>
          <a:bodyPr/>
          <a:p>
            <a:r>
              <a:rPr altLang="en-US" lang="zh-CN"/>
              <a:t>航空市场的主要参与者分析</a:t>
            </a:r>
            <a:endParaRPr altLang="en-US" lang="zh-CN"/>
          </a:p>
        </p:txBody>
      </p:sp>
      <p:sp>
        <p:nvSpPr>
          <p:cNvPr id="104934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航空公司：提供航空运输服务，是航空市场的主要服务提供商。</a:t>
            </a:r>
            <a:endParaRPr altLang="en-US" dirty="0" sz="2000" lang="zh-CN" spc="150">
              <a:solidFill>
                <a:schemeClr val="tx1">
                  <a:lumMod val="85000"/>
                  <a:lumOff val="15000"/>
                </a:schemeClr>
              </a:solidFill>
              <a:latin typeface="+mn-ea"/>
              <a:sym typeface="+mn-ea"/>
            </a:endParaRPr>
          </a:p>
        </p:txBody>
      </p:sp>
      <p:sp>
        <p:nvSpPr>
          <p:cNvPr id="104935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机场管理机构：负责机场的运营和管理，提供航空起降和地面服务。</a:t>
            </a:r>
            <a:endParaRPr altLang="en-US" dirty="0" sz="2000" lang="zh-CN" spc="150">
              <a:solidFill>
                <a:schemeClr val="tx1">
                  <a:lumMod val="85000"/>
                  <a:lumOff val="15000"/>
                </a:schemeClr>
              </a:solidFill>
              <a:latin typeface="+mn-ea"/>
              <a:sym typeface="+mn-ea"/>
            </a:endParaRPr>
          </a:p>
        </p:txBody>
      </p:sp>
      <p:sp>
        <p:nvSpPr>
          <p:cNvPr id="104935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政府监管机构：负责制定航空政策和监管航空安全，维护航空市场秩序。</a:t>
            </a:r>
            <a:endParaRPr altLang="en-US" dirty="0" sz="2000" lang="zh-CN" spc="150">
              <a:solidFill>
                <a:schemeClr val="tx1">
                  <a:lumMod val="85000"/>
                  <a:lumOff val="15000"/>
                </a:schemeClr>
              </a:solidFill>
              <a:latin typeface="+mn-ea"/>
              <a:sym typeface="+mn-ea"/>
            </a:endParaRPr>
          </a:p>
        </p:txBody>
      </p:sp>
      <p:sp>
        <p:nvSpPr>
          <p:cNvPr id="104936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航空制造业：生产制造飞机和航空器的企业，是航空市场的重要参与者。</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02" name="标题"/>
          <p:cNvSpPr>
            <a:spLocks noGrp="1"/>
          </p:cNvSpPr>
          <p:nvPr>
            <p:ph type="title"/>
            <p:custDataLst>
              <p:tags r:id="rId1"/>
            </p:custDataLst>
          </p:nvPr>
        </p:nvSpPr>
        <p:spPr>
          <a:xfrm>
            <a:off x="833988" y="2276550"/>
            <a:ext cx="7557025" cy="787008"/>
          </a:xfrm>
        </p:spPr>
        <p:txBody>
          <a:bodyPr/>
          <a:p>
            <a:r>
              <a:rPr altLang="en-US" dirty="0" lang="zh-CN"/>
              <a:t>航空行业投资前景预测</a:t>
            </a:r>
            <a:endParaRPr altLang="en-US" dirty="0" lang="zh-CN"/>
          </a:p>
        </p:txBody>
      </p:sp>
      <p:sp>
        <p:nvSpPr>
          <p:cNvPr id="1049404"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50" name="标题 1"/>
          <p:cNvSpPr>
            <a:spLocks noGrp="1"/>
          </p:cNvSpPr>
          <p:nvPr>
            <p:ph type="title"/>
          </p:nvPr>
        </p:nvSpPr>
        <p:spPr/>
        <p:txBody>
          <a:bodyPr/>
          <a:p>
            <a:r>
              <a:rPr altLang="en-US" lang="zh-CN"/>
              <a:t>航空行业投资环境分析</a:t>
            </a:r>
            <a:endParaRPr altLang="en-US" lang="zh-CN"/>
          </a:p>
        </p:txBody>
      </p:sp>
      <p:sp>
        <p:nvSpPr>
          <p:cNvPr id="104945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政策环境：政府对航空业发展的政策支持与鼓励措施</a:t>
            </a:r>
            <a:endParaRPr altLang="en-US" dirty="0" sz="1200" lang="zh-CN" spc="150">
              <a:solidFill>
                <a:schemeClr val="tx1">
                  <a:lumMod val="65000"/>
                  <a:lumOff val="35000"/>
                </a:schemeClr>
              </a:solidFill>
              <a:latin typeface="+mn-ea"/>
              <a:sym typeface="+mn-ea"/>
            </a:endParaRPr>
          </a:p>
        </p:txBody>
      </p:sp>
      <p:sp>
        <p:nvSpPr>
          <p:cNvPr id="104945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经济环境：经济增长对航空业的影响，航空业对经济的贡献</a:t>
            </a:r>
            <a:endParaRPr altLang="en-US" dirty="0" sz="1200" lang="zh-CN" spc="150">
              <a:solidFill>
                <a:schemeClr val="tx1">
                  <a:lumMod val="65000"/>
                  <a:lumOff val="35000"/>
                </a:schemeClr>
              </a:solidFill>
              <a:latin typeface="+mn-ea"/>
              <a:sym typeface="+mn-ea"/>
            </a:endParaRPr>
          </a:p>
        </p:txBody>
      </p:sp>
      <p:sp>
        <p:nvSpPr>
          <p:cNvPr id="104945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技术环境：航空技术的创新与发展，航空业的技术进步与变革</a:t>
            </a:r>
            <a:endParaRPr altLang="en-US" dirty="0" sz="1200" lang="zh-CN" spc="150">
              <a:solidFill>
                <a:schemeClr val="tx1">
                  <a:lumMod val="65000"/>
                  <a:lumOff val="35000"/>
                </a:schemeClr>
              </a:solidFill>
              <a:latin typeface="+mn-ea"/>
              <a:sym typeface="+mn-ea"/>
            </a:endParaRPr>
          </a:p>
        </p:txBody>
      </p:sp>
      <p:sp>
        <p:nvSpPr>
          <p:cNvPr id="104945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竞争环境：航空业的竞争格局，主要竞争对手的市场份额与竞争优势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92" name="标题 1"/>
          <p:cNvSpPr>
            <a:spLocks noGrp="1"/>
          </p:cNvSpPr>
          <p:nvPr>
            <p:ph type="title"/>
          </p:nvPr>
        </p:nvSpPr>
        <p:spPr/>
        <p:txBody>
          <a:bodyPr/>
          <a:p>
            <a:r>
              <a:rPr altLang="en-US" lang="zh-CN"/>
              <a:t>航空行业投资机会分析</a:t>
            </a:r>
            <a:endParaRPr altLang="en-US" lang="zh-CN"/>
          </a:p>
        </p:txBody>
      </p:sp>
      <p:sp>
        <p:nvSpPr>
          <p:cNvPr id="104949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9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0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航空制造领域：受益于全球航空市场的复苏，航空制造领域将迎来新的发展机遇。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航空旅游领域：随着全球经济的复苏，航空旅游领域将迎来新的增长点。</a:t>
            </a:r>
            <a:endParaRPr dirty="0" sz="2000" err="1">
              <a:solidFill>
                <a:schemeClr val="tx1">
                  <a:lumMod val="75000"/>
                  <a:lumOff val="25000"/>
                </a:schemeClr>
              </a:solidFill>
              <a:latin typeface="+mn-ea"/>
              <a:ea typeface="+mn-ea"/>
              <a:cs typeface="+mn-ea"/>
              <a:sym typeface="+mn-lt"/>
            </a:endParaRPr>
          </a:p>
        </p:txBody>
      </p:sp>
      <p:sp>
        <p:nvSpPr>
          <p:cNvPr id="104951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2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通用航空领域：随着低空空域的逐步开放，通用航空领域将有更大的发展空间。</a:t>
            </a:r>
            <a:endParaRPr dirty="0" sz="2000" err="1">
              <a:solidFill>
                <a:schemeClr val="tx1">
                  <a:lumMod val="75000"/>
                  <a:lumOff val="25000"/>
                </a:schemeClr>
              </a:solidFill>
              <a:latin typeface="+mn-ea"/>
              <a:ea typeface="+mn-ea"/>
              <a:cs typeface="+mn-ea"/>
              <a:sym typeface="+mn-lt"/>
            </a:endParaRPr>
          </a:p>
        </p:txBody>
      </p:sp>
      <p:sp>
        <p:nvSpPr>
          <p:cNvPr id="10495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航空物流领域：随着电商市场的不断扩大，航空物流领域将有更大的发展空间。</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66" name="标题 1"/>
          <p:cNvSpPr>
            <a:spLocks noGrp="1"/>
          </p:cNvSpPr>
          <p:nvPr>
            <p:ph type="title"/>
          </p:nvPr>
        </p:nvSpPr>
        <p:spPr/>
        <p:txBody>
          <a:bodyPr/>
          <a:p>
            <a:r>
              <a:rPr altLang="en-US" lang="zh-CN"/>
              <a:t>航空行业投资风险分析</a:t>
            </a:r>
            <a:endParaRPr altLang="en-US" lang="zh-CN"/>
          </a:p>
        </p:txBody>
      </p:sp>
      <p:sp>
        <p:nvSpPr>
          <p:cNvPr id="104956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7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57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政策风险：航空业受到严格的政策监管，政策变化可能对投资产生影响。</a:t>
            </a:r>
            <a:endParaRPr altLang="en-US" dirty="0" sz="2000" lang="zh-CN" spc="200">
              <a:solidFill>
                <a:schemeClr val="tx1">
                  <a:lumMod val="85000"/>
                  <a:lumOff val="15000"/>
                </a:schemeClr>
              </a:solidFill>
              <a:latin typeface="+mn-ea"/>
              <a:sym typeface="+mn-ea"/>
            </a:endParaRPr>
          </a:p>
        </p:txBody>
      </p:sp>
      <p:sp>
        <p:nvSpPr>
          <p:cNvPr id="104957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7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7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经济风险：航空业受经济周期波动影响较大，市场波动可能影响投资收益。</a:t>
            </a:r>
            <a:endParaRPr altLang="en-US" dirty="0" sz="2000" lang="zh-CN" spc="200">
              <a:solidFill>
                <a:schemeClr val="tx1">
                  <a:lumMod val="85000"/>
                  <a:lumOff val="15000"/>
                </a:schemeClr>
              </a:solidFill>
              <a:latin typeface="+mn-ea"/>
              <a:sym typeface="+mn-ea"/>
            </a:endParaRPr>
          </a:p>
        </p:txBody>
      </p:sp>
      <p:sp>
        <p:nvSpPr>
          <p:cNvPr id="104958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8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8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竞争风险：航空市场竞争激烈，投资者需关注市场变化和竞争态势。</a:t>
            </a:r>
            <a:endParaRPr altLang="en-US" dirty="0" sz="2000" lang="zh-CN" spc="200">
              <a:solidFill>
                <a:schemeClr val="tx1">
                  <a:lumMod val="85000"/>
                  <a:lumOff val="15000"/>
                </a:schemeClr>
              </a:solidFill>
              <a:latin typeface="+mn-ea"/>
              <a:sym typeface="+mn-ea"/>
            </a:endParaRPr>
          </a:p>
        </p:txBody>
      </p:sp>
      <p:sp>
        <p:nvSpPr>
          <p:cNvPr id="104958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8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9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技术风险：航空业技术更新换代迅速，投资者需关注技术发展趋势和风险。</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24" name="标题 1"/>
          <p:cNvSpPr>
            <a:spLocks noGrp="1"/>
          </p:cNvSpPr>
          <p:nvPr>
            <p:ph type="title"/>
          </p:nvPr>
        </p:nvSpPr>
        <p:spPr/>
        <p:txBody>
          <a:bodyPr/>
          <a:p>
            <a:r>
              <a:rPr altLang="en-US" lang="zh-CN"/>
              <a:t>航空行业投资前景预测</a:t>
            </a:r>
            <a:endParaRPr altLang="en-US" lang="zh-CN"/>
          </a:p>
        </p:txBody>
      </p:sp>
      <p:sp>
        <p:nvSpPr>
          <p:cNvPr id="104962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未来航空市场增长趋势：随着全球经济的复苏，航空市场有望持续增长，但增速可能会放缓。</a:t>
            </a:r>
            <a:endParaRPr altLang="en-US" dirty="0" sz="2000" lang="zh-CN" spc="150">
              <a:solidFill>
                <a:schemeClr val="tx1">
                  <a:lumMod val="85000"/>
                  <a:lumOff val="15000"/>
                </a:schemeClr>
              </a:solidFill>
              <a:latin typeface="+mn-ea"/>
              <a:sym typeface="+mn-ea"/>
            </a:endParaRPr>
          </a:p>
        </p:txBody>
      </p:sp>
      <p:sp>
        <p:nvSpPr>
          <p:cNvPr id="104963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竞争格局变化：新兴市场航空公司崛起，传统航空公司面临挑战，需要不断创新以保持竞争优势。</a:t>
            </a:r>
            <a:endParaRPr altLang="en-US" dirty="0" sz="2000" lang="zh-CN" spc="150">
              <a:solidFill>
                <a:schemeClr val="tx1">
                  <a:lumMod val="85000"/>
                  <a:lumOff val="15000"/>
                </a:schemeClr>
              </a:solidFill>
              <a:latin typeface="+mn-ea"/>
              <a:sym typeface="+mn-ea"/>
            </a:endParaRPr>
          </a:p>
        </p:txBody>
      </p:sp>
      <p:sp>
        <p:nvSpPr>
          <p:cNvPr id="104963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技术创新：航空制造业的技术创新将推动行业变革，例如无人驾驶飞机、绿色能源等。</a:t>
            </a:r>
            <a:endParaRPr altLang="en-US" dirty="0" sz="2000" lang="zh-CN" spc="150">
              <a:solidFill>
                <a:schemeClr val="tx1">
                  <a:lumMod val="85000"/>
                  <a:lumOff val="15000"/>
                </a:schemeClr>
              </a:solidFill>
              <a:latin typeface="+mn-ea"/>
              <a:sym typeface="+mn-ea"/>
            </a:endParaRPr>
          </a:p>
        </p:txBody>
      </p:sp>
      <p:sp>
        <p:nvSpPr>
          <p:cNvPr id="104964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政策影响：国际政策对航空市场的影响不可忽视，例如贸易战、碳排放政策等。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82" name="标题"/>
          <p:cNvSpPr>
            <a:spLocks noGrp="1"/>
          </p:cNvSpPr>
          <p:nvPr>
            <p:ph type="title"/>
            <p:custDataLst>
              <p:tags r:id="rId1"/>
            </p:custDataLst>
          </p:nvPr>
        </p:nvSpPr>
        <p:spPr>
          <a:xfrm>
            <a:off x="833988" y="2276550"/>
            <a:ext cx="7557025" cy="787008"/>
          </a:xfrm>
        </p:spPr>
        <p:txBody>
          <a:bodyPr>
            <a:normAutofit fontScale="98000"/>
          </a:bodyPr>
          <a:p>
            <a:r>
              <a:rPr altLang="en-US" dirty="0" lang="zh-CN"/>
              <a:t>航空行业的发展趋势与展望</a:t>
            </a:r>
            <a:endParaRPr altLang="en-US" dirty="0" lang="zh-CN"/>
          </a:p>
        </p:txBody>
      </p:sp>
      <p:sp>
        <p:nvSpPr>
          <p:cNvPr id="1049684"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30" name="标题 1"/>
          <p:cNvSpPr>
            <a:spLocks noGrp="1"/>
          </p:cNvSpPr>
          <p:nvPr>
            <p:ph type="title"/>
          </p:nvPr>
        </p:nvSpPr>
        <p:spPr/>
        <p:txBody>
          <a:bodyPr/>
          <a:p>
            <a:r>
              <a:rPr altLang="en-US" lang="zh-CN"/>
              <a:t>航空行业的发展趋势分析</a:t>
            </a:r>
            <a:endParaRPr altLang="en-US" lang="zh-CN"/>
          </a:p>
        </p:txBody>
      </p:sp>
      <p:sp>
        <p:nvSpPr>
          <p:cNvPr id="104973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人工智能与自动化：人工智能和自动化技术将在航空业中得到广泛应用，包括飞行员辅助系统、无人驾驶航空器、智能机场等，提高航空运输的效率和安全性。</a:t>
            </a:r>
            <a:endParaRPr altLang="zh-CN" dirty="0" lang="en-US">
              <a:solidFill>
                <a:schemeClr val="dk1">
                  <a:lumMod val="80000"/>
                  <a:lumOff val="20000"/>
                </a:schemeClr>
              </a:solidFill>
              <a:latin typeface="+mn-ea"/>
              <a:sym typeface="+mn-ea"/>
            </a:endParaRPr>
          </a:p>
        </p:txBody>
      </p:sp>
      <p:sp>
        <p:nvSpPr>
          <p:cNvPr id="104974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绿色可持续发展：随着环保意识的增强，航空业将更加注重绿色可持续发展，减少碳排放，提高能源利用效率。</a:t>
            </a:r>
            <a:endParaRPr altLang="en-US" dirty="0" lang="zh-CN">
              <a:solidFill>
                <a:schemeClr val="dk1">
                  <a:lumMod val="80000"/>
                  <a:lumOff val="20000"/>
                </a:schemeClr>
              </a:solidFill>
              <a:latin typeface="+mn-ea"/>
              <a:sym typeface="+mn-ea"/>
            </a:endParaRPr>
          </a:p>
        </p:txBody>
      </p:sp>
      <p:sp>
        <p:nvSpPr>
          <p:cNvPr id="104974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5G技术应用：5G技术的应用将为航空业带来革命性的变革，实现更快速、更可靠的数据传输和处理，提高航空器的运行效率和安全性。</a:t>
            </a:r>
            <a:endParaRPr altLang="en-US" dirty="0" lang="zh-CN">
              <a:solidFill>
                <a:schemeClr val="dk1">
                  <a:lumMod val="80000"/>
                  <a:lumOff val="20000"/>
                </a:schemeClr>
              </a:solidFill>
              <a:latin typeface="+mn-ea"/>
              <a:sym typeface="+mn-ea"/>
            </a:endParaRPr>
          </a:p>
        </p:txBody>
      </p:sp>
      <p:sp>
        <p:nvSpPr>
          <p:cNvPr id="104975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多元化商业模式：航空业将探索多元化的商业模式，包括共享经济、按需服务、数字化营销等，以满足消费者多样化的出行需求。</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96" name="标题 1"/>
          <p:cNvSpPr>
            <a:spLocks noGrp="1"/>
          </p:cNvSpPr>
          <p:nvPr>
            <p:ph type="title"/>
          </p:nvPr>
        </p:nvSpPr>
        <p:spPr/>
        <p:txBody>
          <a:bodyPr/>
          <a:p>
            <a:r>
              <a:rPr altLang="en-US" lang="zh-CN"/>
              <a:t>航空行业的未来展望与预测</a:t>
            </a:r>
            <a:endParaRPr altLang="en-US" lang="zh-CN"/>
          </a:p>
        </p:txBody>
      </p:sp>
      <p:sp>
        <p:nvSpPr>
          <p:cNvPr id="104979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航空市场将不断扩大，为投资者提供更多机会。</a:t>
            </a:r>
            <a:endParaRPr altLang="en-US" sz="1400" lang="zh-CN" spc="150">
              <a:solidFill>
                <a:schemeClr val="tx1"/>
              </a:solidFill>
              <a:effectLst/>
              <a:latin typeface="+mn-ea"/>
              <a:sym typeface="+mn-ea"/>
            </a:endParaRPr>
          </a:p>
        </p:txBody>
      </p:sp>
      <p:sp>
        <p:nvSpPr>
          <p:cNvPr id="104980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航空技术不断创新，将推动航空行业持续发展。</a:t>
            </a:r>
            <a:endParaRPr altLang="en-US" dirty="0" sz="1400" lang="zh-CN" spc="150">
              <a:solidFill>
                <a:schemeClr val="tx1"/>
              </a:solidFill>
              <a:effectLst/>
              <a:latin typeface="+mn-ea"/>
              <a:sym typeface="+mn-ea"/>
            </a:endParaRPr>
          </a:p>
        </p:txBody>
      </p:sp>
      <p:sp>
        <p:nvSpPr>
          <p:cNvPr id="104981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航空公司将更加注重可持续发展，以应对环保压力。</a:t>
            </a:r>
            <a:endParaRPr altLang="en-US" sz="1400" lang="zh-CN" spc="150">
              <a:solidFill>
                <a:schemeClr val="tx1"/>
              </a:solidFill>
              <a:effectLst/>
              <a:latin typeface="+mn-ea"/>
              <a:sym typeface="+mn-ea"/>
            </a:endParaRPr>
          </a:p>
        </p:txBody>
      </p:sp>
      <p:sp>
        <p:nvSpPr>
          <p:cNvPr id="104981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航空安全将得到进一步加强，确保乘客安全出行。</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46" name="标题 1"/>
          <p:cNvSpPr>
            <a:spLocks noGrp="1"/>
          </p:cNvSpPr>
          <p:nvPr>
            <p:ph type="title"/>
          </p:nvPr>
        </p:nvSpPr>
        <p:spPr/>
        <p:txBody>
          <a:bodyPr/>
          <a:p>
            <a:r>
              <a:rPr altLang="en-US" lang="zh-CN"/>
              <a:t>航空行业的发展机遇与挑战</a:t>
            </a:r>
            <a:endParaRPr altLang="en-US" lang="zh-CN"/>
          </a:p>
        </p:txBody>
      </p:sp>
      <p:sp>
        <p:nvSpPr>
          <p:cNvPr id="104984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发展机遇：随着全球经济的复苏，航空业有望迎来新的增长点</a:t>
            </a:r>
            <a:endParaRPr altLang="en-US" dirty="0" sz="1200" lang="zh-CN" spc="150">
              <a:solidFill>
                <a:schemeClr val="tx1">
                  <a:lumMod val="65000"/>
                  <a:lumOff val="35000"/>
                </a:schemeClr>
              </a:solidFill>
              <a:latin typeface="+mn-ea"/>
              <a:sym typeface="+mn-ea"/>
            </a:endParaRPr>
          </a:p>
        </p:txBody>
      </p:sp>
      <p:sp>
        <p:nvSpPr>
          <p:cNvPr id="104985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挑战：环保压力、油价波动、安全问题等对航空业的影响</a:t>
            </a:r>
            <a:endParaRPr altLang="en-US" dirty="0" sz="1200" lang="zh-CN" spc="150">
              <a:solidFill>
                <a:schemeClr val="tx1">
                  <a:lumMod val="65000"/>
                  <a:lumOff val="35000"/>
                </a:schemeClr>
              </a:solidFill>
              <a:latin typeface="+mn-ea"/>
              <a:sym typeface="+mn-ea"/>
            </a:endParaRPr>
          </a:p>
        </p:txBody>
      </p:sp>
      <p:sp>
        <p:nvSpPr>
          <p:cNvPr id="104985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机遇：技术创新推动航空业变革，如无人机、电动飞机等</a:t>
            </a:r>
            <a:endParaRPr altLang="en-US" dirty="0" sz="1200" lang="zh-CN" spc="150">
              <a:solidFill>
                <a:schemeClr val="tx1">
                  <a:lumMod val="65000"/>
                  <a:lumOff val="35000"/>
                </a:schemeClr>
              </a:solidFill>
              <a:latin typeface="+mn-ea"/>
              <a:sym typeface="+mn-ea"/>
            </a:endParaRPr>
          </a:p>
        </p:txBody>
      </p:sp>
      <p:sp>
        <p:nvSpPr>
          <p:cNvPr id="104985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挑战：市场竞争加剧，航空企业需不断提升服务质量与品牌影响力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88" name="标题 1"/>
          <p:cNvSpPr>
            <a:spLocks noGrp="1"/>
          </p:cNvSpPr>
          <p:nvPr>
            <p:ph type="title"/>
          </p:nvPr>
        </p:nvSpPr>
        <p:spPr/>
        <p:txBody>
          <a:bodyPr/>
          <a:p>
            <a:r>
              <a:rPr altLang="en-US" lang="zh-CN"/>
              <a:t>航空行业的创新与变革</a:t>
            </a:r>
            <a:endParaRPr altLang="en-US" lang="zh-CN"/>
          </a:p>
        </p:txBody>
      </p:sp>
      <p:sp>
        <p:nvSpPr>
          <p:cNvPr id="104989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航空技术：如无人机、电动飞机等新型航空器的研发和应用</a:t>
            </a:r>
            <a:endParaRPr altLang="en-US" dirty="0" sz="1200" lang="zh-CN" spc="150">
              <a:solidFill>
                <a:schemeClr val="tx1">
                  <a:lumMod val="85000"/>
                  <a:lumOff val="15000"/>
                </a:schemeClr>
              </a:solidFill>
              <a:latin typeface="+mn-ea"/>
              <a:sym typeface="+mn-ea"/>
            </a:endParaRPr>
          </a:p>
        </p:txBody>
      </p:sp>
      <p:sp>
        <p:nvSpPr>
          <p:cNvPr id="104989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运营模式：如共享经济在航空领域的拓展，如拼机、飞机租赁等</a:t>
            </a:r>
            <a:endParaRPr altLang="en-US" dirty="0" sz="1200" lang="zh-CN" spc="150">
              <a:solidFill>
                <a:schemeClr val="tx1">
                  <a:lumMod val="85000"/>
                  <a:lumOff val="15000"/>
                </a:schemeClr>
              </a:solidFill>
              <a:latin typeface="+mn-ea"/>
              <a:sym typeface="+mn-ea"/>
            </a:endParaRPr>
          </a:p>
        </p:txBody>
      </p:sp>
      <p:sp>
        <p:nvSpPr>
          <p:cNvPr id="104989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绿色环保：可持续发展理念在航空领域的体现，如生物燃料的使用</a:t>
            </a:r>
            <a:endParaRPr altLang="en-US" dirty="0" sz="1200" lang="zh-CN" spc="150">
              <a:solidFill>
                <a:schemeClr val="tx1">
                  <a:lumMod val="85000"/>
                  <a:lumOff val="15000"/>
                </a:schemeClr>
              </a:solidFill>
              <a:latin typeface="+mn-ea"/>
              <a:sym typeface="+mn-ea"/>
            </a:endParaRPr>
          </a:p>
        </p:txBody>
      </p:sp>
      <p:sp>
        <p:nvSpPr>
          <p:cNvPr id="104990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智能化：人工智能、大数据等技术在航空领域的运用，提高运营效率</a:t>
            </a:r>
            <a:endParaRPr altLang="en-US" dirty="0" sz="1200" lang="zh-CN" spc="150">
              <a:solidFill>
                <a:schemeClr val="tx1">
                  <a:lumMod val="85000"/>
                  <a:lumOff val="15000"/>
                </a:schemeClr>
              </a:solidFill>
              <a:latin typeface="+mn-ea"/>
              <a:sym typeface="+mn-ea"/>
            </a:endParaRPr>
          </a:p>
        </p:txBody>
      </p:sp>
      <p:sp>
        <p:nvSpPr>
          <p:cNvPr id="104991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46" name="标题"/>
          <p:cNvSpPr>
            <a:spLocks noGrp="1"/>
          </p:cNvSpPr>
          <p:nvPr>
            <p:ph type="title"/>
            <p:custDataLst>
              <p:tags r:id="rId1"/>
            </p:custDataLst>
          </p:nvPr>
        </p:nvSpPr>
        <p:spPr>
          <a:xfrm>
            <a:off x="833988" y="2276550"/>
            <a:ext cx="7557025" cy="787008"/>
          </a:xfrm>
        </p:spPr>
        <p:txBody>
          <a:bodyPr>
            <a:normAutofit fontScale="98000"/>
          </a:bodyPr>
          <a:p>
            <a:r>
              <a:rPr altLang="en-US" dirty="0" lang="zh-CN"/>
              <a:t>航空行业的政策与法规影响</a:t>
            </a:r>
            <a:endParaRPr altLang="en-US" dirty="0" lang="zh-CN"/>
          </a:p>
        </p:txBody>
      </p:sp>
      <p:sp>
        <p:nvSpPr>
          <p:cNvPr id="1049948"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94" name="标题 1"/>
          <p:cNvSpPr>
            <a:spLocks noGrp="1"/>
          </p:cNvSpPr>
          <p:nvPr>
            <p:ph type="title"/>
          </p:nvPr>
        </p:nvSpPr>
        <p:spPr/>
        <p:txBody>
          <a:bodyPr/>
          <a:p>
            <a:r>
              <a:rPr altLang="en-US" lang="zh-CN"/>
              <a:t>国际航空政策与法规的影响</a:t>
            </a:r>
            <a:endParaRPr altLang="en-US" lang="zh-CN"/>
          </a:p>
        </p:txBody>
      </p:sp>
      <p:sp>
        <p:nvSpPr>
          <p:cNvPr id="104999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9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0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航空政策与法规对航空行业的发展具有重要影响</a:t>
            </a:r>
            <a:endParaRPr altLang="en-US" dirty="0" sz="2000" lang="zh-CN" spc="200">
              <a:solidFill>
                <a:schemeClr val="tx1">
                  <a:lumMod val="85000"/>
                  <a:lumOff val="15000"/>
                </a:schemeClr>
              </a:solidFill>
              <a:latin typeface="+mn-ea"/>
              <a:sym typeface="+mn-ea"/>
            </a:endParaRPr>
          </a:p>
        </p:txBody>
      </p:sp>
      <p:sp>
        <p:nvSpPr>
          <p:cNvPr id="105000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0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0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国际航空政策与法规的制定和调整对航空公司运营成本、市场竞争力等方面产生影响</a:t>
            </a:r>
            <a:endParaRPr altLang="en-US" dirty="0" sz="2000" lang="zh-CN" spc="200">
              <a:solidFill>
                <a:schemeClr val="tx1">
                  <a:lumMod val="85000"/>
                  <a:lumOff val="15000"/>
                </a:schemeClr>
              </a:solidFill>
              <a:latin typeface="+mn-ea"/>
              <a:sym typeface="+mn-ea"/>
            </a:endParaRPr>
          </a:p>
        </p:txBody>
      </p:sp>
      <p:sp>
        <p:nvSpPr>
          <p:cNvPr id="105000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1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1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国际航空政策与法规的变化对航空公司的经营策略和投资决策产生影响</a:t>
            </a:r>
            <a:endParaRPr altLang="en-US" dirty="0" sz="2000" lang="zh-CN" spc="200">
              <a:solidFill>
                <a:schemeClr val="tx1">
                  <a:lumMod val="85000"/>
                  <a:lumOff val="15000"/>
                </a:schemeClr>
              </a:solidFill>
              <a:latin typeface="+mn-ea"/>
              <a:sym typeface="+mn-ea"/>
            </a:endParaRPr>
          </a:p>
        </p:txBody>
      </p:sp>
      <p:sp>
        <p:nvSpPr>
          <p:cNvPr id="105001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1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1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国际航空政策与法规的完善有利于推动航空行业的可持续发展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52" name="标题 1"/>
          <p:cNvSpPr>
            <a:spLocks noGrp="1"/>
          </p:cNvSpPr>
          <p:nvPr>
            <p:ph type="title"/>
          </p:nvPr>
        </p:nvSpPr>
        <p:spPr/>
        <p:txBody>
          <a:bodyPr/>
          <a:p>
            <a:r>
              <a:rPr altLang="en-US" lang="zh-CN"/>
              <a:t>中国航空政策与法规的影响</a:t>
            </a:r>
            <a:endParaRPr altLang="en-US" lang="zh-CN"/>
          </a:p>
        </p:txBody>
      </p:sp>
      <p:sp>
        <p:nvSpPr>
          <p:cNvPr id="105005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政策与法规的调整对投资的影响</a:t>
            </a:r>
            <a:endParaRPr altLang="zh-CN" dirty="0" lang="en-US">
              <a:solidFill>
                <a:schemeClr val="dk1">
                  <a:lumMod val="80000"/>
                  <a:lumOff val="20000"/>
                </a:schemeClr>
              </a:solidFill>
              <a:latin typeface="+mn-ea"/>
              <a:sym typeface="+mn-ea"/>
            </a:endParaRPr>
          </a:p>
        </p:txBody>
      </p:sp>
      <p:sp>
        <p:nvSpPr>
          <p:cNvPr id="105006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航空政策对市场发展的影响</a:t>
            </a:r>
            <a:endParaRPr altLang="en-US" dirty="0" lang="zh-CN">
              <a:solidFill>
                <a:schemeClr val="dk1">
                  <a:lumMod val="80000"/>
                  <a:lumOff val="20000"/>
                </a:schemeClr>
              </a:solidFill>
              <a:latin typeface="+mn-ea"/>
              <a:sym typeface="+mn-ea"/>
            </a:endParaRPr>
          </a:p>
        </p:txBody>
      </p:sp>
      <p:sp>
        <p:nvSpPr>
          <p:cNvPr id="105007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航空法规对行业规范的作用</a:t>
            </a:r>
            <a:endParaRPr altLang="en-US" dirty="0" lang="zh-CN">
              <a:solidFill>
                <a:schemeClr val="dk1">
                  <a:lumMod val="80000"/>
                  <a:lumOff val="20000"/>
                </a:schemeClr>
              </a:solidFill>
              <a:latin typeface="+mn-ea"/>
              <a:sym typeface="+mn-ea"/>
            </a:endParaRPr>
          </a:p>
        </p:txBody>
      </p:sp>
      <p:sp>
        <p:nvSpPr>
          <p:cNvPr id="105007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中国航空政策与国际接轨的情况</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18" name="标题 1"/>
          <p:cNvSpPr>
            <a:spLocks noGrp="1"/>
          </p:cNvSpPr>
          <p:nvPr>
            <p:ph type="title"/>
          </p:nvPr>
        </p:nvSpPr>
        <p:spPr/>
        <p:txBody>
          <a:bodyPr/>
          <a:p>
            <a:r>
              <a:rPr altLang="en-US" lang="zh-CN"/>
              <a:t>航空政策与法规的未来发展趋势</a:t>
            </a:r>
            <a:endParaRPr altLang="en-US" lang="zh-CN"/>
          </a:p>
        </p:txBody>
      </p:sp>
      <p:sp>
        <p:nvSpPr>
          <p:cNvPr id="105012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放宽航空市场准入，促进竞争</a:t>
            </a:r>
            <a:endParaRPr altLang="en-US" dirty="0" sz="2000" lang="zh-CN" spc="150">
              <a:solidFill>
                <a:schemeClr val="tx1">
                  <a:lumMod val="85000"/>
                  <a:lumOff val="15000"/>
                </a:schemeClr>
              </a:solidFill>
              <a:latin typeface="+mn-ea"/>
              <a:sym typeface="+mn-ea"/>
            </a:endParaRPr>
          </a:p>
        </p:txBody>
      </p:sp>
      <p:sp>
        <p:nvSpPr>
          <p:cNvPr id="105012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推动航空科技创新，提高安全性能</a:t>
            </a:r>
            <a:endParaRPr altLang="en-US" dirty="0" sz="2000" lang="zh-CN" spc="150">
              <a:solidFill>
                <a:schemeClr val="tx1">
                  <a:lumMod val="85000"/>
                  <a:lumOff val="15000"/>
                </a:schemeClr>
              </a:solidFill>
              <a:latin typeface="+mn-ea"/>
              <a:sym typeface="+mn-ea"/>
            </a:endParaRPr>
          </a:p>
        </p:txBody>
      </p:sp>
      <p:sp>
        <p:nvSpPr>
          <p:cNvPr id="105013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加强环保法规，降低碳排放</a:t>
            </a:r>
            <a:endParaRPr altLang="en-US" dirty="0" sz="2000" lang="zh-CN" spc="150">
              <a:solidFill>
                <a:schemeClr val="tx1">
                  <a:lumMod val="85000"/>
                  <a:lumOff val="15000"/>
                </a:schemeClr>
              </a:solidFill>
              <a:latin typeface="+mn-ea"/>
              <a:sym typeface="+mn-ea"/>
            </a:endParaRPr>
          </a:p>
        </p:txBody>
      </p:sp>
      <p:sp>
        <p:nvSpPr>
          <p:cNvPr id="105013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优化航权分配，提高国际航线网络覆盖率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76" name="标题 1"/>
          <p:cNvSpPr>
            <a:spLocks noGrp="1"/>
          </p:cNvSpPr>
          <p:nvPr>
            <p:ph type="title"/>
          </p:nvPr>
        </p:nvSpPr>
        <p:spPr/>
        <p:txBody>
          <a:bodyPr/>
          <a:p>
            <a:r>
              <a:rPr altLang="en-US" lang="zh-CN"/>
              <a:t>航空政策与法规对企业的影响与应对策略</a:t>
            </a:r>
            <a:endParaRPr altLang="en-US" lang="zh-CN"/>
          </a:p>
        </p:txBody>
      </p:sp>
      <p:sp>
        <p:nvSpPr>
          <p:cNvPr id="105017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航空政策与法规对企业经营的影响</a:t>
            </a:r>
            <a:endParaRPr altLang="en-US" dirty="0" sz="1200" lang="zh-CN" spc="150">
              <a:solidFill>
                <a:schemeClr val="tx1">
                  <a:lumMod val="65000"/>
                  <a:lumOff val="35000"/>
                </a:schemeClr>
              </a:solidFill>
              <a:latin typeface="+mn-ea"/>
              <a:sym typeface="+mn-ea"/>
            </a:endParaRPr>
          </a:p>
        </p:txBody>
      </p:sp>
      <p:sp>
        <p:nvSpPr>
          <p:cNvPr id="105018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航空政策与法规对企业投资的影响</a:t>
            </a:r>
            <a:endParaRPr altLang="en-US" dirty="0" sz="1200" lang="zh-CN" spc="150">
              <a:solidFill>
                <a:schemeClr val="tx1">
                  <a:lumMod val="65000"/>
                  <a:lumOff val="35000"/>
                </a:schemeClr>
              </a:solidFill>
              <a:latin typeface="+mn-ea"/>
              <a:sym typeface="+mn-ea"/>
            </a:endParaRPr>
          </a:p>
        </p:txBody>
      </p:sp>
      <p:sp>
        <p:nvSpPr>
          <p:cNvPr id="105018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企业如何应对航空政策与法规的变化</a:t>
            </a:r>
            <a:endParaRPr altLang="en-US" dirty="0" sz="1200" lang="zh-CN" spc="150">
              <a:solidFill>
                <a:schemeClr val="tx1">
                  <a:lumMod val="65000"/>
                  <a:lumOff val="35000"/>
                </a:schemeClr>
              </a:solidFill>
              <a:latin typeface="+mn-ea"/>
              <a:sym typeface="+mn-ea"/>
            </a:endParaRPr>
          </a:p>
        </p:txBody>
      </p:sp>
      <p:sp>
        <p:nvSpPr>
          <p:cNvPr id="105018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企业如何利用航空政策与法规的优势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18"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220" name="公司名"/>
          <p:cNvSpPr>
            <a:spLocks noGrp="1"/>
          </p:cNvSpPr>
          <p:nvPr>
            <p:ph type="body" sz="quarter" idx="13"/>
            <p:custDataLst>
              <p:tags r:id="rId2"/>
            </p:custDataLst>
          </p:nvPr>
        </p:nvSpPr>
        <p:spPr>
          <a:xfrm>
            <a:off x="838799" y="504000"/>
            <a:ext cx="2657069" cy="504000"/>
          </a:xfrm>
        </p:spPr>
        <p:txBody>
          <a:bodyPr/>
          <a:p>
            <a:r>
              <a:rPr altLang="en-US" dirty="0" lang="zh-CN"/>
              <a:t>稻壳学院</a:t>
            </a:r>
            <a:endParaRPr altLang="en-US" dirty="0" lang="zh-CN"/>
          </a:p>
        </p:txBody>
      </p:sp>
      <p:sp>
        <p:nvSpPr>
          <p:cNvPr id="1050222"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224"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5*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custom20230987_5*l_i*1_1"/>
  <p:tag name="KSO_WM_TEMPLATE_CATEGORY" val="custom"/>
  <p:tag name="KSO_WM_TEMPLATE_INDEX" val="20230987"/>
  <p:tag name="KSO_WM_UNIT_LAYERLEVEL" val="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987_5*l_h_i*1_2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987_5*l_h_i*1_3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987_5*l_h_i*1_4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5*l_h_i*1_1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5*l_h_a*1_1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7_5*l_h_i*1_3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5*l_h_a*1_3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7_5*l_h_i*1_2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5*l_h_a*1_2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7_5*l_h_i*1_4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5*l_h_a*1_4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5*l_h_i*1_5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5*l_h_a*1_5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0987_5*l_h_i*1_5_2"/>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SLIDE_ID" val="custom2023098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1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1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2*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2*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2*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2*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009765625,&quot;width&quot;:486.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1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2.04998779296875,&quot;width&quot;:865.75}"/>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3*l_h_i*1_1_3"/>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3"/>
  <p:tag name="KSO_WM_UNIT_FILL_TYPE" val="3"/>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2_3*l_h_a*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2_3*l_h_f*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3*l_h_i*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2.04998779296875,&quot;width&quot;:865.75}"/>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FILL_TYPE" val="3"/>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2_3*l_h_a*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2_3*l_h_f*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2.04998779296875,&quot;width&quot;:865.75}"/>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FILL_TYPE" val="3"/>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2_3*l_h_a*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2_3*l_h_f*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2.04998779296875,&quot;width&quot;:865.75}"/>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FILL_TYPE" val="3"/>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2_3*l_h_a*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2_3*l_h_f*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5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57.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216.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6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267.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0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310.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359.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2024-01-06T05:16:03Z</dcterms:created>
  <dcterms:modified xsi:type="dcterms:W3CDTF">2024-01-06T05:16:03Z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6392fb11d4b34ae6a1f8045695fb2323_21</vt:lpwstr>
  </property>
</Properties>
</file>