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67" r:id="rId1"/>
    <p:sldMasterId id="2147484304" r:id="rId2"/>
  </p:sldMasterIdLst>
  <p:notesMasterIdLst>
    <p:notesMasterId r:id="rId3"/>
  </p:notesMasterIdLst>
  <p:sldIdLst>
    <p:sldId id="552" r:id="rId4"/>
    <p:sldId id="557" r:id="rId5"/>
    <p:sldId id="561" r:id="rId6"/>
    <p:sldId id="564" r:id="rId7"/>
    <p:sldId id="567" r:id="rId8"/>
    <p:sldId id="570" r:id="rId9"/>
    <p:sldId id="573" r:id="rId10"/>
    <p:sldId id="576" r:id="rId11"/>
    <p:sldId id="579" r:id="rId12"/>
    <p:sldId id="582" r:id="rId13"/>
    <p:sldId id="585" r:id="rId14"/>
    <p:sldId id="588" r:id="rId15"/>
    <p:sldId id="591" r:id="rId16"/>
    <p:sldId id="594" r:id="rId17"/>
    <p:sldId id="597" r:id="rId18"/>
    <p:sldId id="600" r:id="rId19"/>
    <p:sldId id="603" r:id="rId20"/>
    <p:sldId id="606" r:id="rId21"/>
    <p:sldId id="609" r:id="rId22"/>
    <p:sldId id="612" r:id="rId23"/>
    <p:sldId id="615" r:id="rId24"/>
    <p:sldId id="618" r:id="rId25"/>
    <p:sldId id="62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tags" Target="../tags/tag56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 14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任意多边形 11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2" name="任意多边形 10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圆角矩形 24"/>
          <p:cNvSpPr/>
          <p:nvPr>
            <p:custDataLst>
              <p:tags r:id="rId4"/>
            </p:custDataLst>
          </p:nvPr>
        </p:nvSpPr>
        <p:spPr>
          <a:xfrm rot="10800000">
            <a:off x="5155565" y="3855720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2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300291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3421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7662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椭圆 21"/>
          <p:cNvSpPr/>
          <p:nvPr>
            <p:custDataLst>
              <p:tags r:id="rId8"/>
            </p:custDataLst>
          </p:nvPr>
        </p:nvSpPr>
        <p:spPr>
          <a:xfrm>
            <a:off x="10027285" y="4343400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椭圆 20"/>
          <p:cNvSpPr/>
          <p:nvPr>
            <p:custDataLst>
              <p:tags r:id="rId9"/>
            </p:custDataLst>
          </p:nvPr>
        </p:nvSpPr>
        <p:spPr>
          <a:xfrm>
            <a:off x="10133965" y="4450080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向下箭头"/>
          <p:cNvSpPr/>
          <p:nvPr>
            <p:custDataLst>
              <p:tags r:id="rId10"/>
            </p:custDataLst>
          </p:nvPr>
        </p:nvSpPr>
        <p:spPr>
          <a:xfrm>
            <a:off x="10238105" y="4542790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2273300" y="4438650"/>
            <a:ext cx="7589520" cy="66167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单击编辑文本</a:t>
            </a:r>
            <a:endParaRPr dirty="0">
              <a:sym typeface="+mn-ea"/>
            </a:endParaRPr>
          </a:p>
        </p:txBody>
      </p:sp>
      <p:sp>
        <p:nvSpPr>
          <p:cNvPr id="104868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73935" y="1953895"/>
            <a:ext cx="8413115" cy="556260"/>
          </a:xfrm>
          <a:prstGeom prst="rect"/>
          <a:noFill/>
        </p:spPr>
        <p:txBody>
          <a:bodyPr anchor="t" bIns="45720" lIns="91440" rIns="14414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400" i="0" kern="1200" kumimoji="0" lang="zh-CN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73300" y="2510155"/>
            <a:ext cx="8413750" cy="170942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98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直接连接符 59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509010" y="1475105"/>
            <a:ext cx="0" cy="4572000"/>
          </a:xfrm>
          <a:prstGeom prst="line"/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8" name="任意多边形 7"/>
          <p:cNvSpPr/>
          <p:nvPr>
            <p:custDataLst>
              <p:tags r:id="rId2"/>
            </p:custDataLst>
          </p:nvPr>
        </p:nvSpPr>
        <p:spPr>
          <a:xfrm>
            <a:off x="-18415" y="0"/>
            <a:ext cx="2251075" cy="87185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1165860" y="4138930"/>
            <a:ext cx="1375408" cy="195199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ju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2000" i="0" kern="1200" kumimoji="0" lang="en-US" noProof="1" normalizeH="0" spc="0" strike="noStrike" u="none">
                <a:solidFill>
                  <a:schemeClr val="bg1">
                    <a:lumMod val="8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ju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2122210"/>
          </a:xfrm>
          <a:prstGeom prst="rect"/>
          <a:noFill/>
        </p:spPr>
        <p:txBody>
          <a:bodyPr anchor="ctr" bIns="45720" lIns="91440" rIns="91440" rtlCol="0" tIns="45720" vert="eaVert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6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椭圆 11"/>
          <p:cNvSpPr/>
          <p:nvPr>
            <p:custDataLst>
              <p:tags r:id="rId1"/>
            </p:custDataLst>
          </p:nvPr>
        </p:nvSpPr>
        <p:spPr>
          <a:xfrm rot="16200000">
            <a:off x="977900" y="1336040"/>
            <a:ext cx="4351020" cy="43510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2" name="椭圆 10"/>
          <p:cNvSpPr/>
          <p:nvPr>
            <p:custDataLst>
              <p:tags r:id="rId2"/>
            </p:custDataLst>
          </p:nvPr>
        </p:nvSpPr>
        <p:spPr>
          <a:xfrm rot="16200000">
            <a:off x="1828800" y="2186940"/>
            <a:ext cx="2649220" cy="2649220"/>
          </a:xfrm>
          <a:prstGeom prst="ellipse"/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24" name="弧形 8"/>
          <p:cNvSpPr/>
          <p:nvPr>
            <p:custDataLst>
              <p:tags r:id="rId3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6" name="圆角矩形 9"/>
          <p:cNvSpPr/>
          <p:nvPr>
            <p:custDataLst>
              <p:tags r:id="rId4"/>
            </p:custDataLst>
          </p:nvPr>
        </p:nvSpPr>
        <p:spPr>
          <a:xfrm rot="10800000">
            <a:off x="6876415" y="3851910"/>
            <a:ext cx="2408555" cy="15938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8" name="任意多边形 13"/>
          <p:cNvSpPr/>
          <p:nvPr>
            <p:custDataLst>
              <p:tags r:id="rId5"/>
            </p:custDataLst>
          </p:nvPr>
        </p:nvSpPr>
        <p:spPr>
          <a:xfrm flipV="1">
            <a:off x="8945880" y="0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828800" y="3004185"/>
            <a:ext cx="2649220" cy="1208405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6000" i="0" kern="1200" kumimoji="0" lang="en-US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6732905" y="2092325"/>
            <a:ext cx="5005070" cy="168402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48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3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任意多边形 13"/>
          <p:cNvSpPr/>
          <p:nvPr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6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任意多边形 10"/>
          <p:cNvSpPr/>
          <p:nvPr>
            <p:custDataLst>
              <p:tags r:id="rId5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任意多边形 6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13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330" y="397510"/>
            <a:ext cx="10968990" cy="58591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2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 7"/>
          <p:cNvSpPr/>
          <p:nvPr>
            <p:custDataLst>
              <p:tags r:id="rId1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2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330" y="1075690"/>
            <a:ext cx="10968990" cy="47180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397510"/>
            <a:ext cx="10968990" cy="678815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任意多边形 22"/>
          <p:cNvSpPr/>
          <p:nvPr>
            <p:custDataLst>
              <p:tags r:id="rId1"/>
            </p:custDataLst>
          </p:nvPr>
        </p:nvSpPr>
        <p:spPr>
          <a:xfrm>
            <a:off x="-14605" y="-14605"/>
            <a:ext cx="6006465" cy="68973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任意多边形 23"/>
          <p:cNvSpPr/>
          <p:nvPr>
            <p:custDataLst>
              <p:tags r:id="rId2"/>
            </p:custDataLst>
          </p:nvPr>
        </p:nvSpPr>
        <p:spPr>
          <a:xfrm rot="16200000">
            <a:off x="-1402080" y="1361440"/>
            <a:ext cx="689483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1524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6" name="任意多边形 25"/>
          <p:cNvSpPr/>
          <p:nvPr>
            <p:custDataLst>
              <p:tags r:id="rId3"/>
            </p:custDataLst>
          </p:nvPr>
        </p:nvSpPr>
        <p:spPr>
          <a:xfrm rot="16200000">
            <a:off x="-1342039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algn="tl" blurRad="495300" dir="2700000" dist="381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18" name="圆角矩形 29"/>
          <p:cNvSpPr/>
          <p:nvPr>
            <p:custDataLst>
              <p:tags r:id="rId4"/>
            </p:custDataLst>
          </p:nvPr>
        </p:nvSpPr>
        <p:spPr>
          <a:xfrm rot="10800000">
            <a:off x="5155565" y="3089275"/>
            <a:ext cx="5383530" cy="111125"/>
          </a:xfrm>
          <a:prstGeom prst="round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3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97590" y="2981325"/>
            <a:ext cx="215900" cy="0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3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305540" y="1912620"/>
            <a:ext cx="0" cy="59499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305540" y="3455035"/>
            <a:ext cx="0" cy="636905"/>
          </a:xfrm>
          <a:prstGeom prst="line"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椭圆 36"/>
          <p:cNvSpPr/>
          <p:nvPr>
            <p:custDataLst>
              <p:tags r:id="rId8"/>
            </p:custDataLst>
          </p:nvPr>
        </p:nvSpPr>
        <p:spPr>
          <a:xfrm>
            <a:off x="10016490" y="3576955"/>
            <a:ext cx="538480" cy="538480"/>
          </a:xfrm>
          <a:prstGeom prst="ellipse"/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椭圆 37"/>
          <p:cNvSpPr/>
          <p:nvPr>
            <p:custDataLst>
              <p:tags r:id="rId9"/>
            </p:custDataLst>
          </p:nvPr>
        </p:nvSpPr>
        <p:spPr>
          <a:xfrm>
            <a:off x="10123170" y="3683635"/>
            <a:ext cx="325120" cy="325120"/>
          </a:xfrm>
          <a:prstGeom prst="ellipse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向下箭头"/>
          <p:cNvSpPr/>
          <p:nvPr>
            <p:custDataLst>
              <p:tags r:id="rId10"/>
            </p:custDataLst>
          </p:nvPr>
        </p:nvSpPr>
        <p:spPr>
          <a:xfrm>
            <a:off x="10227310" y="3776345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43"/>
          <p:cNvSpPr/>
          <p:nvPr>
            <p:custDataLst>
              <p:tags r:id="rId11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署名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7466330" y="3648075"/>
            <a:ext cx="2365375" cy="66738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3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275715"/>
            <a:ext cx="8250555" cy="170561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sz="7200" i="0" kern="1200" kumimoji="0" lang="en-US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3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77" r:id="rId10"/>
    <p:sldLayoutId id="21474842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6"/>
          <p:cNvSpPr/>
          <p:nvPr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6"/>
            <a:ext cx="10515600" cy="622618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237129"/>
            <a:ext cx="10515600" cy="493983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9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305" r:id="rId1"/>
    <p:sldLayoutId id="2147484306" r:id="rId2"/>
    <p:sldLayoutId id="2147484307" r:id="rId3"/>
    <p:sldLayoutId id="2147484308" r:id="rId4"/>
    <p:sldLayoutId id="2147484309" r:id="rId5"/>
    <p:sldLayoutId id="2147484310" r:id="rId6"/>
    <p:sldLayoutId id="2147484311" r:id="rId7"/>
    <p:sldLayoutId id="2147484312" r:id="rId8"/>
    <p:sldLayoutId id="2147484313" r:id="rId9"/>
    <p:sldLayoutId id="2147484314" r:id="rId10"/>
    <p:sldLayoutId id="214748431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初中教育2024：关注师生关系的优化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j-ea"/>
                <a:ea typeface="+mj-ea"/>
              </a:rPr>
              <a:t>CONTENTS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86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70" name="圆角矩形 1"/>
          <p:cNvSpPr/>
          <p:nvPr>
            <p:custDataLst>
              <p:tags r:id="rId3"/>
            </p:custDataLst>
          </p:nvPr>
        </p:nvSpPr>
        <p:spPr>
          <a:xfrm>
            <a:off x="4382770" y="1350645"/>
            <a:ext cx="5067935" cy="92773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4"/>
            </p:custDataLst>
          </p:nvPr>
        </p:nvSpPr>
        <p:spPr>
          <a:xfrm>
            <a:off x="4382770" y="1355090"/>
            <a:ext cx="920115" cy="92329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5"/>
            </p:custDataLst>
          </p:nvPr>
        </p:nvSpPr>
        <p:spPr>
          <a:xfrm>
            <a:off x="5624195" y="1355090"/>
            <a:ext cx="3827145" cy="934085"/>
          </a:xfrm>
          <a:prstGeom prst="rect"/>
          <a:noFill/>
        </p:spPr>
        <p:txBody>
          <a:bodyPr anchor="ctr" anchorCtr="0" bIns="0" lIns="91440" rIns="91440" rtlCol="0" tIns="0" wrap="square">
            <a:normAutofit fontScale="95833"/>
          </a:bodyPr>
          <a:p>
            <a:pPr algn="l" lvl="0"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初中教育中的师生关系现状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圆角矩形 7"/>
          <p:cNvSpPr/>
          <p:nvPr>
            <p:custDataLst>
              <p:tags r:id="rId6"/>
            </p:custDataLst>
          </p:nvPr>
        </p:nvSpPr>
        <p:spPr>
          <a:xfrm>
            <a:off x="4382770" y="2600960"/>
            <a:ext cx="5067935" cy="92773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7"/>
            </p:custDataLst>
          </p:nvPr>
        </p:nvSpPr>
        <p:spPr>
          <a:xfrm>
            <a:off x="4382770" y="2605405"/>
            <a:ext cx="920115" cy="92329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0" name="标题"/>
          <p:cNvSpPr txBox="1"/>
          <p:nvPr>
            <p:custDataLst>
              <p:tags r:id="rId8"/>
            </p:custDataLst>
          </p:nvPr>
        </p:nvSpPr>
        <p:spPr>
          <a:xfrm>
            <a:off x="5624195" y="2609850"/>
            <a:ext cx="3827145" cy="927735"/>
          </a:xfrm>
          <a:prstGeom prst="rect"/>
          <a:noFill/>
        </p:spPr>
        <p:txBody>
          <a:bodyPr anchor="ctr" anchorCtr="0" bIns="0" lIns="91440" rIns="91440" rtlCol="0" tIns="0" wrap="square">
            <a:normAutofit fontScale="95833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优化师生关系的策略与实践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2" name="圆角矩形 33"/>
          <p:cNvSpPr/>
          <p:nvPr>
            <p:custDataLst>
              <p:tags r:id="rId9"/>
            </p:custDataLst>
          </p:nvPr>
        </p:nvSpPr>
        <p:spPr>
          <a:xfrm>
            <a:off x="4382770" y="3851275"/>
            <a:ext cx="5067935" cy="92773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84" name="序号"/>
          <p:cNvSpPr txBox="1"/>
          <p:nvPr>
            <p:custDataLst>
              <p:tags r:id="rId10"/>
            </p:custDataLst>
          </p:nvPr>
        </p:nvSpPr>
        <p:spPr>
          <a:xfrm>
            <a:off x="4382770" y="3855720"/>
            <a:ext cx="920115" cy="92329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86" name="标题"/>
          <p:cNvSpPr txBox="1"/>
          <p:nvPr>
            <p:custDataLst>
              <p:tags r:id="rId11"/>
            </p:custDataLst>
          </p:nvPr>
        </p:nvSpPr>
        <p:spPr>
          <a:xfrm>
            <a:off x="5624195" y="3858895"/>
            <a:ext cx="3827145" cy="925830"/>
          </a:xfrm>
          <a:prstGeom prst="rect"/>
          <a:noFill/>
        </p:spPr>
        <p:txBody>
          <a:bodyPr anchor="ctr" anchorCtr="0" bIns="0" lIns="91440" rIns="91440" rtlCol="0" tIns="0" wrap="square">
            <a:normAutofit fontScale="95833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优化师生关系的挑战与对策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88" name="圆角矩形 37"/>
          <p:cNvSpPr/>
          <p:nvPr>
            <p:custDataLst>
              <p:tags r:id="rId12"/>
            </p:custDataLst>
          </p:nvPr>
        </p:nvSpPr>
        <p:spPr>
          <a:xfrm>
            <a:off x="4382770" y="5101590"/>
            <a:ext cx="5067935" cy="92773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38100" rotWithShape="0">
              <a:schemeClr val="bg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rtlCol="0" tIns="0">
            <a:norm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90" name="序号"/>
          <p:cNvSpPr txBox="1"/>
          <p:nvPr>
            <p:custDataLst>
              <p:tags r:id="rId13"/>
            </p:custDataLst>
          </p:nvPr>
        </p:nvSpPr>
        <p:spPr>
          <a:xfrm>
            <a:off x="4382770" y="5106035"/>
            <a:ext cx="920115" cy="923290"/>
          </a:xfrm>
          <a:prstGeom prst="ellipse"/>
          <a:solidFill>
            <a:schemeClr val="accent2"/>
          </a:solidFill>
        </p:spPr>
        <p:txBody>
          <a:bodyPr anchor="ctr" anchorCtr="0" bIns="0" lIns="0" rIns="0" rtlCol="0" tIns="0" wrap="square">
            <a:normAutofit/>
          </a:bodyPr>
          <a:p>
            <a:pPr algn="ctr"/>
            <a:r>
              <a:rPr altLang="zh-CN" sz="2400" lang="en-US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sz="2400" lang="en-US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92" name="标题"/>
          <p:cNvSpPr txBox="1"/>
          <p:nvPr>
            <p:custDataLst>
              <p:tags r:id="rId14"/>
            </p:custDataLst>
          </p:nvPr>
        </p:nvSpPr>
        <p:spPr>
          <a:xfrm>
            <a:off x="5624195" y="5106035"/>
            <a:ext cx="3827145" cy="916940"/>
          </a:xfrm>
          <a:prstGeom prst="rect"/>
          <a:noFill/>
        </p:spPr>
        <p:txBody>
          <a:bodyPr anchor="ctr" anchorCtr="0" bIns="0" lIns="91440" rIns="91440" rtlCol="0" tIns="0" wrap="square">
            <a:normAutofit fontScale="100000" lnSpcReduction="10000"/>
          </a:bodyPr>
          <a:p>
            <a:pPr algn="l" lvl="0">
              <a:buClrTx/>
              <a:buSzTx/>
              <a:buFontTx/>
            </a:pPr>
            <a:r>
              <a:rPr altLang="en-US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优化师生关系的政策与建议</a:t>
            </a:r>
            <a:endParaRPr altLang="en-US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01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934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初中教育中的师生关系现状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当前师生关系的挑战</a:t>
            </a:r>
            <a:endParaRPr altLang="en-US" lang="zh-CN"/>
          </a:p>
        </p:txBody>
      </p:sp>
      <p:sp>
        <p:nvSpPr>
          <p:cNvPr id="104899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学生学习动力不足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教师工作压力大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0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师生沟通不畅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1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教育资源不均衡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传统师生关系的局限</a:t>
            </a:r>
            <a:endParaRPr altLang="en-US" lang="zh-CN"/>
          </a:p>
        </p:txBody>
      </p:sp>
      <p:sp>
        <p:nvSpPr>
          <p:cNvPr id="10490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教育方式单一：传统师生关系中，教师往往采用单一的教育方式，忽视了学生的个性差异和需求，难以达到因材施教的效果。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缺乏平等与尊重：传统师生关系中，教师常常处于权威地位，学生被动接受知识，缺乏独立思考和质疑精神。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沟通不畅：教师与学生之间缺乏有效的沟通机制，导致信息传递受阻，影响教学质量和师生关系的和谐。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评价机制不完善：传统师生关系的评价机制过于注重学生的成绩，忽视了对学生综合素质和个体差异的评估，不利于学生的全面发展。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新型师生关系的探索</a:t>
            </a:r>
            <a:endParaRPr altLang="en-US" lang="zh-CN"/>
          </a:p>
        </p:txBody>
      </p:sp>
      <p:sp>
        <p:nvSpPr>
          <p:cNvPr id="10491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强调平等与尊重：教师与学生之间应相互尊重，平等对待，共同成长。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沟通与理解：建立有效的沟通机制，增进师生之间的理解和信任。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互动与合作：鼓励学生参与课堂讨论，与教师共同探究问题，形成良好的互动氛围。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个性化教育：关注学生的个性差异，因材施教，促进学生的全面发展。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师生关系优化的重要性</a:t>
            </a:r>
            <a:endParaRPr altLang="en-US" lang="zh-CN"/>
          </a:p>
        </p:txBody>
      </p:sp>
      <p:sp>
        <p:nvSpPr>
          <p:cNvPr id="10491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培养学生社交能力：和谐的师生关系有助于学生在交往中学会沟通、理解和尊重他人。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促进学生学习动力：良好的师生关系能够激发学生的学习兴趣，提高学习积极性。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提升教育质量：教师与学生之间建立互信、互动的关系，有助于提高教育教学的效果。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保障校园安全：良好的师生关系有助于减少校园暴力和冲突，营造安全和谐的校园环境。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02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264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优化师生关系的策略与实践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建立平等尊重的师生关系</a:t>
            </a:r>
            <a:endParaRPr altLang="en-US" lang="zh-CN"/>
          </a:p>
        </p:txBody>
      </p:sp>
      <p:sp>
        <p:nvSpPr>
          <p:cNvPr id="10493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倡导平等、公正的教育环境，消除师生间的隔阂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尊重学生的个性与差异，关注学生的全面发展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建立师生沟通机制，增进相互了解与信任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发挥教师的榜样作用，引导学生树立正确的人生观和价值观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提升教师的教育理念和教学能力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鼓励教师不断更新教育观念，关注学生的个性化需求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定期开展教师培训，提高教师的专业素养和教学能力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加强教师之间的交流与合作，共同探讨教育教学方法和策略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建立完善的教师评价体系，将教育理念和教学能力作为重要的评价指标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培养学生的自主性和责任感</a:t>
            </a:r>
            <a:endParaRPr altLang="en-US" lang="zh-CN"/>
          </a:p>
        </p:txBody>
      </p:sp>
      <p:sp>
        <p:nvSpPr>
          <p:cNvPr id="10494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鼓励学生参与课堂讨论，发表自己的观点和意见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建立师生之间的信任关系，让学生感受到教师的关注和支持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培养学生的责任感，让他们明白自己的行为和言论对他人的影响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引导学生自主学习，培养其独立思考和解决问题的能力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强化师生沟通与互动的机制</a:t>
            </a:r>
            <a:endParaRPr altLang="en-US" lang="zh-CN"/>
          </a:p>
        </p:txBody>
      </p:sp>
      <p:sp>
        <p:nvSpPr>
          <p:cNvPr id="10495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鼓励教师采用小组合作、项目式学习等教学方式，促进师生互动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定期开展师生座谈会，了解彼此需求和意见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建立线上交流平台，方便师生随时沟通交流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开展课外拓展活动，增进师生感情和相互了解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03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60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优化师生关系的挑战与对策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克服传统观念的束缚</a:t>
            </a:r>
            <a:endParaRPr altLang="en-US" lang="zh-CN"/>
          </a:p>
        </p:txBody>
      </p:sp>
      <p:sp>
        <p:nvSpPr>
          <p:cNvPr id="1049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更新教育观念：尊重学生的个性发展，摒弃以教师为中心的传统观念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提升教师素质：加强教师培训，提高教师的教育理念和教学方法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建立平等师生关系：倡导师生平等，鼓励学生参与课堂讨论，增强师生互动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创新教育方式：利用现代信息技术手段，开展多元化教学方式，提高学生的学习兴趣和主动性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应对升学压力的影响</a:t>
            </a:r>
            <a:endParaRPr altLang="en-US" lang="zh-CN"/>
          </a:p>
        </p:txBody>
      </p:sp>
      <p:sp>
        <p:nvSpPr>
          <p:cNvPr id="10497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学生面临升学压力，容易产生焦虑和厌学情绪，影响师生关系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应对策略：减轻升学压力、建立多元评价体系、加强师生沟通与理解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升学率成为评价学校和教师的重要标准，增加了师生关系的压力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教师需要关注学生的成绩和升学情况，难以平衡与学生的关系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提升教师与学生双方的适应性</a:t>
            </a:r>
            <a:endParaRPr altLang="en-US" lang="zh-CN"/>
          </a:p>
        </p:txBody>
      </p:sp>
      <p:sp>
        <p:nvSpPr>
          <p:cNvPr id="10497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双方应建立良好的沟通机制，增进相互理解与信任，共同应对教育过程中的挑战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教师应具备适应学生个体差异的能力，关注学生的个性化需求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学生应培养适应教师教学风格和课堂管理的能力，积极参与课堂互动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学校和社会应提供相应的培训和支持，帮助教师和学生提升适应性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构建学校家庭共同参与的机制</a:t>
            </a:r>
            <a:endParaRPr altLang="en-US" lang="zh-CN"/>
          </a:p>
        </p:txBody>
      </p:sp>
      <p:sp>
        <p:nvSpPr>
          <p:cNvPr id="10498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鼓励家长参与课程设计与评价，提高教育质量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建立问题解决机制，共同应对教育过程中出现的问题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建立定期沟通机制，加强家校之间的信息交流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组织家长参与学校活动，增进彼此了解与信任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8333" lnSpcReduction="10000"/>
          </a:bodyPr>
          <a:p>
            <a:r>
              <a:rPr altLang="en-US" dirty="0" lang="zh-CN">
                <a:latin typeface="+mj-ea"/>
                <a:ea typeface="+mj-ea"/>
              </a:rPr>
              <a:t>04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9928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优化师生关系的政策与建议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完善相关政策法规的支持</a:t>
            </a:r>
            <a:endParaRPr altLang="en-US" lang="zh-CN"/>
          </a:p>
        </p:txBody>
      </p:sp>
      <p:sp>
        <p:nvSpPr>
          <p:cNvPr id="10499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加大对校园欺凌等行为的惩罚力度，维护校园安全和师生和谐。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制定相关政策鼓励教师参加培训和进修，提高教师的专业素养和师生关系处理能力。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制定明确的教师行为准则，规范教师行为，保障学生权益。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建立完善的师生纠纷处理机制，及时公正地处理师生纠纷。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加强教师培训和职业发展支持</a:t>
            </a:r>
            <a:endParaRPr altLang="en-US" lang="zh-CN"/>
          </a:p>
        </p:txBody>
      </p:sp>
      <p:sp>
        <p:nvSpPr>
          <p:cNvPr id="10500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培训内容：提高教师的沟通技巧和教学方法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激励措施：对表现优秀的教师给予奖励和表彰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职业发展支持：为教师提供晋升机会和职业发展规划指导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培训方式：线上和线下相结合，定期开展培训课程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建立学生心理健康支持体系</a:t>
            </a:r>
            <a:endParaRPr altLang="en-US" lang="zh-CN"/>
          </a:p>
        </p:txBody>
      </p:sp>
      <p:sp>
        <p:nvSpPr>
          <p:cNvPr id="10501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设立心理健康课程，引导学生关注自身心理健康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建立心理辅导中心，提供专业心理咨询服务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加强教师培训，提高教师处理学生心理问题的能力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建立家校合作机制，共同关注学生心理健康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推广优秀教育实践和成功案例</a:t>
            </a:r>
            <a:endParaRPr altLang="en-US" lang="zh-CN"/>
          </a:p>
        </p:txBody>
      </p:sp>
      <p:sp>
        <p:nvSpPr>
          <p:cNvPr id="10501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鼓励学校和教师分享成功的教育实践和案例，促进相互学习和交流。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建立优秀教育实践和成功案例的数据库，方便学校和教师查询和学习，提供资源共享的平台。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鼓励社会力量参与推广优秀教育实践和成功案例，形成全社会共同关注和推动教育发展的良好氛围。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推广优秀教育实践和成功案例，提供资金和技术支持，促进其在更多学校和地区的推广和应用。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汇报人：</a:t>
            </a:r>
            <a:r>
              <a:rPr altLang="zh-CN" lang="en-US">
                <a:latin typeface="+mj-ea"/>
                <a:ea typeface="+mj-ea"/>
              </a:rPr>
              <a:t>xxx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5027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  YOU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9"/>
  <p:tag name="KSO_WM_UNIT_ID" val="_1*i*9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4"/>
</p:tagLst>
</file>

<file path=ppt/tags/tag9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4"/>
  <p:tag name="KSO_WM_SPECIAL_SOURCE" val="bdnull"/>
  <p:tag name="KSO_WM_TEMPLATE_THUMBS_INDEX" val="1、9"/>
</p:tagLst>
</file>

<file path=ppt/tags/tag10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1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1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1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04.xml><?xml version="1.0" encoding="utf-8"?>
<p:tagLst xmlns:p="http://schemas.openxmlformats.org/presentationml/2006/main">
  <p:tag name="KSO_WM_SLIDE_ID" val="custom202303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73.7&quot;,&quot;top&quot;:&quot;78.5&quot;,&quot;width&quot;:&quot;702.55&quot;,&quot;height&quot;:&quot;350.1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4_4*b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6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4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4*l_h_i*1_1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14_4*l_h_i*1_1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4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4*l_h_i*1_2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14_4*l_h_i*1_2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4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4*l_h_i*1_3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14_4*l_h_i*1_3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4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314_4*l_h_i*1_4_1"/>
  <p:tag name="KSO_WM_TEMPLATE_CATEGORY" val="custom"/>
  <p:tag name="KSO_WM_TEMPLATE_INDEX" val="202303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5,&quot;colorType&quot;:1,&quot;foreColorIndex&quot;:14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14_4*l_h_i*1_4_2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14_4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49.65000000000003,&quot;width&quot;:384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SLIDE_ID" val="custom202303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3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1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2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3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4_7*e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04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7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8.xml><?xml version="1.0" encoding="utf-8"?>
<p:tagLst xmlns:p="http://schemas.openxmlformats.org/presentationml/2006/main">
  <p:tag name="KSO_WM_SLIDE_ID" val="custom202303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504.35&quot;,&quot;top&quot;:&quot;139.2&quot;,&quot;width&quot;:&quot;435.7&quot;,&quot;height&quot;:&quot;210&quot;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4_9*f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汇报人：WPS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9*a*1"/>
  <p:tag name="KSO_WM_TEMPLATE_CATEGORY" val="custom"/>
  <p:tag name="KSO_WM_TEMPLATE_INDEX" val="20230314"/>
  <p:tag name="KSO_WM_UNIT_LAYERLEVEL" val="1"/>
  <p:tag name="KSO_WM_TAG_VERSION" val="1.0"/>
  <p:tag name="KSO_WM_BEAUTIFY_FLAG" val="#wm#"/>
  <p:tag name="KSO_WM_UNIT_PRESET_TEXT" val="THANK  YOU"/>
</p:tagLst>
</file>

<file path=ppt/tags/tag384.xml><?xml version="1.0" encoding="utf-8"?>
<p:tagLst xmlns:p="http://schemas.openxmlformats.org/presentationml/2006/main">
  <p:tag name="KSO_WM_SLIDE_ID" val="custom202303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73.7&quot;,&quot;top&quot;:&quot;78.5&quot;,&quot;width&quot;:&quot;702.55&quot;,&quot;height&quot;:&quot;350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2">
      <a:dk1>
        <a:srgbClr val="000000"/>
      </a:dk1>
      <a:lt1>
        <a:srgbClr val="FFFFFF"/>
      </a:lt1>
      <a:dk2>
        <a:srgbClr val="011163"/>
      </a:dk2>
      <a:lt2>
        <a:srgbClr val="F3F5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2023-12-31T17:39:21Z</dcterms:created>
  <dcterms:modified xsi:type="dcterms:W3CDTF">2023-12-31T17:39:21Z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a5dbcba20c724b8daabed275a723ab66_21</vt:lpwstr>
  </property>
</Properties>
</file>