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0513" r:id="rId1"/>
    <p:sldMasterId id="2147500550" r:id="rId2"/>
  </p:sldMasterIdLst>
  <p:notesMasterIdLst>
    <p:notesMasterId r:id="rId3"/>
  </p:notesMasterIdLst>
  <p:sldIdLst>
    <p:sldId id="8368" r:id="rId4"/>
    <p:sldId id="8373" r:id="rId5"/>
    <p:sldId id="8377" r:id="rId6"/>
    <p:sldId id="8380" r:id="rId7"/>
    <p:sldId id="8386" r:id="rId9"/>
    <p:sldId id="8389" r:id="rId10"/>
    <p:sldId id="8392" r:id="rId11"/>
    <p:sldId id="8395" r:id="rId12"/>
    <p:sldId id="8401" r:id="rId14"/>
    <p:sldId id="8404" r:id="rId15"/>
    <p:sldId id="8407" r:id="rId16"/>
    <p:sldId id="8410" r:id="rId17"/>
    <p:sldId id="8413" r:id="rId18"/>
    <p:sldId id="8419" r:id="rId20"/>
    <p:sldId id="8422" r:id="rId21"/>
    <p:sldId id="8425" r:id="rId22"/>
    <p:sldId id="8428" r:id="rId23"/>
    <p:sldId id="8431" r:id="rId24"/>
    <p:sldId id="8437" r:id="rId26"/>
    <p:sldId id="8440" r:id="rId27"/>
    <p:sldId id="8443" r:id="rId28"/>
    <p:sldId id="8446" r:id="rId29"/>
    <p:sldId id="8452" r:id="rId31"/>
    <p:sldId id="8455" r:id="rId32"/>
    <p:sldId id="8458" r:id="rId33"/>
    <p:sldId id="8461" r:id="rId34"/>
    <p:sldId id="8467" r:id="rId36"/>
    <p:sldId id="8470" r:id="rId37"/>
    <p:sldId id="8473" r:id="rId38"/>
    <p:sldId id="8477" r:id="rId3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tableStyles" Target="tableStyles.xml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0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0514" r:id="rId1"/>
    <p:sldLayoutId id="2147500515" r:id="rId2"/>
    <p:sldLayoutId id="2147500516" r:id="rId3"/>
    <p:sldLayoutId id="2147500517" r:id="rId4"/>
    <p:sldLayoutId id="2147500518" r:id="rId5"/>
    <p:sldLayoutId id="2147500519" r:id="rId6"/>
    <p:sldLayoutId id="2147500520" r:id="rId7"/>
    <p:sldLayoutId id="2147500521" r:id="rId8"/>
    <p:sldLayoutId id="2147500522" r:id="rId9"/>
    <p:sldLayoutId id="2147500523" r:id="rId10"/>
    <p:sldLayoutId id="214750052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0551" r:id="rId1"/>
    <p:sldLayoutId id="2147500552" r:id="rId2"/>
    <p:sldLayoutId id="2147500553" r:id="rId3"/>
    <p:sldLayoutId id="2147500554" r:id="rId4"/>
    <p:sldLayoutId id="2147500555" r:id="rId5"/>
    <p:sldLayoutId id="2147500556" r:id="rId6"/>
    <p:sldLayoutId id="2147500557" r:id="rId7"/>
    <p:sldLayoutId id="2147500558" r:id="rId8"/>
    <p:sldLayoutId id="2147500559" r:id="rId9"/>
    <p:sldLayoutId id="2147500560" r:id="rId10"/>
    <p:sldLayoutId id="214750056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7.xml"/><Relationship Id="rId2" Type="http://schemas.openxmlformats.org/officeDocument/2006/relationships/tags" Target="../tags/tag88.xml"/><Relationship Id="rId3" Type="http://schemas.openxmlformats.org/officeDocument/2006/relationships/tags" Target="../tags/tag8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tags" Target="../tags/tag99.xml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tags" Target="../tags/tag123.xml"/><Relationship Id="rId5" Type="http://schemas.openxmlformats.org/officeDocument/2006/relationships/tags" Target="../tags/tag124.xml"/><Relationship Id="rId6" Type="http://schemas.openxmlformats.org/officeDocument/2006/relationships/tags" Target="../tags/tag125.xml"/><Relationship Id="rId7" Type="http://schemas.openxmlformats.org/officeDocument/2006/relationships/tags" Target="../tags/tag126.xml"/><Relationship Id="rId8" Type="http://schemas.openxmlformats.org/officeDocument/2006/relationships/tags" Target="../tags/tag127.xml"/><Relationship Id="rId9" Type="http://schemas.openxmlformats.org/officeDocument/2006/relationships/tags" Target="../tags/tag128.xml"/><Relationship Id="rId10" Type="http://schemas.openxmlformats.org/officeDocument/2006/relationships/tags" Target="../tags/tag129.xml"/><Relationship Id="rId11" Type="http://schemas.openxmlformats.org/officeDocument/2006/relationships/tags" Target="../tags/tag130.xml"/><Relationship Id="rId12" Type="http://schemas.openxmlformats.org/officeDocument/2006/relationships/tags" Target="../tags/tag131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tags" Target="../tags/tag140.xml"/><Relationship Id="rId10" Type="http://schemas.openxmlformats.org/officeDocument/2006/relationships/tags" Target="../tags/tag141.xml"/><Relationship Id="rId11" Type="http://schemas.openxmlformats.org/officeDocument/2006/relationships/tags" Target="../tags/tag142.xml"/><Relationship Id="rId12" Type="http://schemas.openxmlformats.org/officeDocument/2006/relationships/tags" Target="../tags/tag143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tags" Target="../tags/tag156.xml"/><Relationship Id="rId14" Type="http://schemas.openxmlformats.org/officeDocument/2006/relationships/tags" Target="../tags/tag157.xml"/><Relationship Id="rId15" Type="http://schemas.openxmlformats.org/officeDocument/2006/relationships/tags" Target="../tags/tag158.xml"/><Relationship Id="rId16" Type="http://schemas.openxmlformats.org/officeDocument/2006/relationships/tags" Target="../tags/tag159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tags" Target="../tags/tag234.xml"/><Relationship Id="rId14" Type="http://schemas.openxmlformats.org/officeDocument/2006/relationships/tags" Target="../tags/tag235.xml"/><Relationship Id="rId15" Type="http://schemas.openxmlformats.org/officeDocument/2006/relationships/tags" Target="../tags/tag236.xml"/><Relationship Id="rId16" Type="http://schemas.openxmlformats.org/officeDocument/2006/relationships/tags" Target="../tags/tag237.xml"/><Relationship Id="rId17" Type="http://schemas.openxmlformats.org/officeDocument/2006/relationships/tags" Target="../tags/tag238.xml"/><Relationship Id="rId18" Type="http://schemas.openxmlformats.org/officeDocument/2006/relationships/tags" Target="../tags/tag239.xml"/><Relationship Id="rId19" Type="http://schemas.openxmlformats.org/officeDocument/2006/relationships/tags" Target="../tags/tag240.xml"/><Relationship Id="rId20" Type="http://schemas.openxmlformats.org/officeDocument/2006/relationships/tags" Target="../tags/tag241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tags" Target="../tags/tag254.xml"/><Relationship Id="rId14" Type="http://schemas.openxmlformats.org/officeDocument/2006/relationships/tags" Target="../tags/tag255.xml"/><Relationship Id="rId15" Type="http://schemas.openxmlformats.org/officeDocument/2006/relationships/tags" Target="../tags/tag256.xml"/><Relationship Id="rId16" Type="http://schemas.openxmlformats.org/officeDocument/2006/relationships/tags" Target="../tags/tag257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tags" Target="../tags/tag309.xml"/><Relationship Id="rId14" Type="http://schemas.openxmlformats.org/officeDocument/2006/relationships/tags" Target="../tags/tag310.xml"/><Relationship Id="rId15" Type="http://schemas.openxmlformats.org/officeDocument/2006/relationships/tags" Target="../tags/tag311.xml"/><Relationship Id="rId16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tags" Target="../tags/tag327.xml"/><Relationship Id="rId6" Type="http://schemas.openxmlformats.org/officeDocument/2006/relationships/tags" Target="../tags/tag328.xml"/><Relationship Id="rId7" Type="http://schemas.openxmlformats.org/officeDocument/2006/relationships/tags" Target="../tags/tag329.xml"/><Relationship Id="rId8" Type="http://schemas.openxmlformats.org/officeDocument/2006/relationships/tags" Target="../tags/tag330.xml"/><Relationship Id="rId9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tags" Target="../tags/tag335.xml"/><Relationship Id="rId6" Type="http://schemas.openxmlformats.org/officeDocument/2006/relationships/tags" Target="../tags/tag336.xml"/><Relationship Id="rId7" Type="http://schemas.openxmlformats.org/officeDocument/2006/relationships/tags" Target="../tags/tag337.xml"/><Relationship Id="rId8" Type="http://schemas.openxmlformats.org/officeDocument/2006/relationships/tags" Target="../tags/tag338.xml"/><Relationship Id="rId9" Type="http://schemas.openxmlformats.org/officeDocument/2006/relationships/tags" Target="../tags/tag339.xml"/><Relationship Id="rId10" Type="http://schemas.openxmlformats.org/officeDocument/2006/relationships/tags" Target="../tags/tag340.xml"/><Relationship Id="rId11" Type="http://schemas.openxmlformats.org/officeDocument/2006/relationships/tags" Target="../tags/tag341.xml"/><Relationship Id="rId12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tags" Target="../tags/tag345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企业管理中的变革与创新管理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变革管理的方法与策略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创新管理的核心要素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8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9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变革管理与创新管理的关系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801497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947610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变革管理与创新管理的实践案例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3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4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5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6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变革管理的背景与意义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变革管理的背景与意义</a:t>
            </a:r>
            <a:endParaRPr altLang="en-US" dirty="0" lang="zh-CN"/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变革管理的定义与内涵</a:t>
            </a:r>
            <a:endParaRPr altLang="en-US" lang="zh-CN"/>
          </a:p>
        </p:txBody>
      </p:sp>
      <p:sp>
        <p:nvSpPr>
          <p:cNvPr id="1048934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45000"/>
          </a:bodyPr>
          <a:p>
            <a:r>
              <a:rPr altLang="en-US" lang="zh-CN"/>
              <a:t>变革管理的定义：变革管理是指企业在面对外部环境变化、内部资源调整等情况下，通过制定和实施一系列战略、计划、组织、领导和控制等措施，以实现企业变革目标的过程。</a:t>
            </a:r>
            <a:endParaRPr altLang="en-US" lang="zh-CN"/>
          </a:p>
          <a:p>
            <a:r>
              <a:rPr altLang="en-US" lang="zh-CN"/>
              <a:t>变革管理的内涵：变革管理不仅是一种管理方法，更是一种管理理念。它强调在变革过程中，企业需要具备前瞻性思维、创新意识和风险管理能力，以适应不断变化的市场环境和企业需求。同时，变革管理还需要注重员工参与和沟通，建立良好的企业文化和组织结构，以确保变革的顺利实施和成功落地。  以下是用户提供的信息和标题： 我正在写一份主题为“企业管理中的变革与创新管理”的PPT,现在准备介绍“变革管理的背景与意义”,请帮我生成“变革管理的背景”为标题的内容 变革管理的背景</a:t>
            </a:r>
            <a:endParaRPr altLang="en-US" lang="zh-CN"/>
          </a:p>
          <a:p>
            <a:pPr lvl="1"/>
            <a:r>
              <a:rPr altLang="en-US" lang="zh-CN"/>
              <a:t>以下是用户提供的信息和标题：</a:t>
            </a:r>
            <a:endParaRPr altLang="en-US" lang="zh-CN"/>
          </a:p>
          <a:p>
            <a:pPr lvl="1"/>
            <a:r>
              <a:rPr altLang="en-US" lang="zh-CN"/>
              <a:t>我正在写一份主题为“企业管理中的变革与创新管理”的PPT,现在准备介绍“变革管理的背景与意义”,请帮我生成“变革管理的背景”为标题的内容</a:t>
            </a:r>
            <a:endParaRPr altLang="en-US" lang="zh-CN"/>
          </a:p>
          <a:p>
            <a:pPr lvl="1"/>
            <a:r>
              <a:rPr altLang="en-US" lang="zh-CN"/>
              <a:t>变革管理的背景</a:t>
            </a:r>
            <a:endParaRPr altLang="en-US" lang="zh-CN"/>
          </a:p>
          <a:p>
            <a:r>
              <a:rPr altLang="en-US" lang="zh-CN"/>
              <a:t>市场竞争加剧：随着市场竞争的日益激烈，企业需要不断进行变革以适应市场变化，提高竞争力。</a:t>
            </a:r>
            <a:endParaRPr altLang="en-US" lang="zh-CN"/>
          </a:p>
          <a:p>
            <a:r>
              <a:rPr altLang="en-US" lang="zh-CN"/>
              <a:t>技术创新加速：随着科技的不断进步，企业需要不断进行技术创新以保持领先地位。</a:t>
            </a:r>
            <a:endParaRPr altLang="en-US" lang="zh-CN"/>
          </a:p>
          <a:p>
            <a:r>
              <a:rPr altLang="en-US" lang="zh-CN"/>
              <a:t>客户需求多样化：随着消费者需求的多样化，企业需要不断进行产品和服务创新以满足客户需求。</a:t>
            </a:r>
            <a:endParaRPr altLang="en-US" lang="zh-CN"/>
          </a:p>
          <a:p>
            <a:r>
              <a:rPr altLang="en-US" lang="zh-CN"/>
              <a:t>全球化趋势：随着全球化的加速发展，企业需要具备跨文化、跨地域的变革能力以适应全球化趋势。  以下是用户提供的信息和标题： 我正在写一份主题为“企业管理中的变革与创新管理”的PPT,现在准备介绍“变革管理的意义”,请帮我生成“变革管理的意义”为标题的内容 变革管理的意义</a:t>
            </a:r>
            <a:endParaRPr altLang="en-US" lang="zh-CN"/>
          </a:p>
          <a:p>
            <a:pPr lvl="1"/>
            <a:r>
              <a:rPr altLang="en-US" lang="zh-CN"/>
              <a:t>以下是用户提供的信息和标题：</a:t>
            </a:r>
            <a:endParaRPr altLang="en-US" lang="zh-CN"/>
          </a:p>
          <a:p>
            <a:pPr lvl="1"/>
            <a:r>
              <a:rPr altLang="en-US" lang="zh-CN"/>
              <a:t>我正在写一份主题为“企业管理中的变革与创新管理”的PPT,现在准备介绍“变革管理的意义”,请帮我生成“变革管理的意义”为标题的内容</a:t>
            </a:r>
            <a:endParaRPr altLang="en-US" lang="zh-CN"/>
          </a:p>
          <a:p>
            <a:pPr lvl="1"/>
            <a:r>
              <a:rPr altLang="en-US" lang="zh-CN"/>
              <a:t>变革管理的意义</a:t>
            </a:r>
            <a:endParaRPr altLang="en-US" lang="zh-CN"/>
          </a:p>
          <a:p>
            <a:r>
              <a:rPr altLang="en-US" lang="zh-CN"/>
              <a:t>提高企业竞争力：通过不断进行变革，企业可以适应市场变化，提高产品质量和服务水平，从而增强企业竞争力。</a:t>
            </a:r>
            <a:endParaRPr altLang="en-US" lang="zh-CN"/>
          </a:p>
          <a:p>
            <a:r>
              <a:rPr altLang="en-US" lang="zh-CN"/>
              <a:t>促进企业发展：变革是企业发展的动力源泉，通过不断进行创新和改进，企业可以不断拓展市场、提高效益，实现可持续发展。</a:t>
            </a:r>
            <a:endParaRPr altLang="en-US" lang="zh-CN"/>
          </a:p>
          <a:p>
            <a:r>
              <a:rPr altLang="en-US" lang="zh-CN"/>
              <a:t>提升员工素质：变革管理需要员工积极参与和沟通，这有助于提高员工的素质和能力，增强企业的整体实力。</a:t>
            </a:r>
            <a:endParaRPr altLang="en-US" lang="zh-CN"/>
          </a:p>
          <a:p>
            <a:r>
              <a:rPr altLang="en-US" lang="zh-CN"/>
              <a:t>增强企业创新能力：变革管理注重创新意识和能力的培养，这有助于企业不断推出新产品、新服务和新模式，增强企业的创新能力。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企业管理中变革的背景</a:t>
            </a:r>
            <a:endParaRPr altLang="en-US" lang="zh-CN"/>
          </a:p>
        </p:txBody>
      </p:sp>
      <p:sp>
        <p:nvSpPr>
          <p:cNvPr id="104897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市场竞争加剧：企业面临来自国内外市场的竞争压力，需要不断变革以适应市场变化。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技术创新不断：随着科技的不断进步，企业需要不断引进新技术、新工艺，提高生产效率和产品质量。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客户需求多样化：客户需求日益多样化，企业需要不断创新以满足客户需求，提高市场占有率。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全球化趋势：全球化趋势使得企业需要更加注重国际化发展，拓展海外市场，提高企业竞争力。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变革管理的重要意义</a:t>
            </a:r>
            <a:endParaRPr altLang="en-US" lang="zh-CN"/>
          </a:p>
        </p:txBody>
      </p:sp>
      <p:sp>
        <p:nvSpPr>
          <p:cNvPr id="104902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适应市场变化：随着市场竞争的加剧，企业需要不断变革以适应市场需求的变化。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提高企业竞争力：通过变革管理，企业可以不断优化自身的管理模式和业务流程，提高企业的竞争力和市场占有率。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推动企业发展：变革管理是企业发展的重要驱动力，通过不断变革，企业可以不断拓展新的市场领域和业务范围。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增强企业创新能力：变革管理鼓励企业不断尝试新的管理理念和方法，从而增强企业的创新能力，提高企业的核心竞争力。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变革管理的方法与策略</a:t>
            </a:r>
            <a:endParaRPr altLang="en-US" dirty="0" lang="zh-CN"/>
          </a:p>
        </p:txBody>
      </p:sp>
      <p:sp>
        <p:nvSpPr>
          <p:cNvPr id="104908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组织结构的变革</a:t>
            </a:r>
            <a:endParaRPr altLang="en-US" lang="zh-CN"/>
          </a:p>
        </p:txBody>
      </p:sp>
      <p:sp>
        <p:nvSpPr>
          <p:cNvPr id="104915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5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5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6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6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组织结构变革的过程和方法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6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组织结构变革的挑战和应对策略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7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组织结构变革的背景和原因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7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组织结构变革的目标和原则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业务流程的优化</a:t>
            </a:r>
            <a:endParaRPr altLang="en-US" lang="zh-CN"/>
          </a:p>
        </p:txBody>
      </p:sp>
      <p:sp>
        <p:nvSpPr>
          <p:cNvPr id="104920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识别并分析现有流程中的瓶颈和问题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1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制定并实施改进措施，提高流程效率和效益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2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引入新技术和方法，如数字化、自动化等，提高流程效率和质量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2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定期评估和调整业务流程，确保持续优化和改进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人员管理的调整</a:t>
            </a:r>
            <a:endParaRPr altLang="en-US" lang="zh-CN"/>
          </a:p>
        </p:txBody>
      </p:sp>
      <p:sp>
        <p:nvSpPr>
          <p:cNvPr id="104926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加强沟通与协作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明确岗位职责与目标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建立激励机制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培训与发展员工能力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文化氛围的营造</a:t>
            </a:r>
            <a:endParaRPr altLang="en-US" lang="zh-CN"/>
          </a:p>
        </p:txBody>
      </p:sp>
      <p:sp>
        <p:nvSpPr>
          <p:cNvPr id="104933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建立共同价值观和愿景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培养团队精神，促进协作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鼓励创新思维，激发创造力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营造开放、包容、支持性的文化氛围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创新管理的核心要素</a:t>
            </a:r>
            <a:endParaRPr altLang="en-US" dirty="0" lang="zh-CN"/>
          </a:p>
        </p:txBody>
      </p:sp>
      <p:sp>
        <p:nvSpPr>
          <p:cNvPr id="104939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创新思维的培养</a:t>
            </a:r>
            <a:endParaRPr altLang="en-US" lang="zh-CN"/>
          </a:p>
        </p:txBody>
      </p:sp>
      <p:sp>
        <p:nvSpPr>
          <p:cNvPr id="104945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培养创新意识：鼓励员工敢于尝试、勇于创新，激发员工的创造力和想象力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6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培养创新思维：通过培训、学习等方式，提高员工的创新思维能力，鼓励员工从不同角度思考问题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6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培养创新精神：鼓励员工勇于承担风险，不怕失败，不断探索新的解决方案和思路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7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培养创新能力：通过实践、项目等方式，提高员工的创新能力，鼓励员工不断尝试新的方法和手段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创新机制的建立</a:t>
            </a:r>
            <a:endParaRPr altLang="en-US" lang="zh-CN"/>
          </a:p>
        </p:txBody>
      </p:sp>
      <p:sp>
        <p:nvSpPr>
          <p:cNvPr id="104951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创新文化的培育：建立鼓励创新、宽容失败的企业文化，激发员工的创新精神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创新组织的建设：建立扁平化、柔性化的组织结构，提高组织对外部环境的适应性和创新能力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创新流程的优化：优化创新流程，提高创新效率，降低创新成本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创新激励机制的完善：建立完善的激励机制，激发员工的创新动力和创造力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创新文化的塑造</a:t>
            </a:r>
            <a:endParaRPr altLang="en-US" lang="zh-CN"/>
          </a:p>
        </p:txBody>
      </p:sp>
      <p:sp>
        <p:nvSpPr>
          <p:cNvPr id="104957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创新文化的核心价值观和特点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创新文化的定义和重要性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创新文化的塑造方法和实践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创新文化对企业管理的积极影响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创新成果的转化</a:t>
            </a:r>
            <a:endParaRPr altLang="en-US" lang="zh-CN"/>
          </a:p>
        </p:txBody>
      </p:sp>
      <p:sp>
        <p:nvSpPr>
          <p:cNvPr id="104962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创新成果的评估与选择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2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创新成果的商业化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3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创新成果的市场推广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3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创新成果的持续改进与优化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3704"/>
          </a:bodyPr>
          <a:p>
            <a:r>
              <a:rPr altLang="en-US" dirty="0" lang="zh-CN"/>
              <a:t>变革管理与创新管理的关系</a:t>
            </a:r>
            <a:endParaRPr altLang="en-US" dirty="0" lang="zh-CN"/>
          </a:p>
        </p:txBody>
      </p:sp>
      <p:sp>
        <p:nvSpPr>
          <p:cNvPr id="10496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变革是创新的基础</a:t>
            </a:r>
            <a:endParaRPr altLang="en-US" lang="zh-CN"/>
          </a:p>
        </p:txBody>
      </p:sp>
      <p:sp>
        <p:nvSpPr>
          <p:cNvPr id="104974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变革管理为创新管理提供动力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变革管理为创新管理提供资源支持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6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变革管理为创新管理提供组织保障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变革是创新的前提，创新是变革的延伸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创新是变革的推动力</a:t>
            </a:r>
            <a:endParaRPr altLang="en-US" lang="zh-CN"/>
          </a:p>
        </p:txBody>
      </p:sp>
      <p:sp>
        <p:nvSpPr>
          <p:cNvPr id="104981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创新促进组织变革：创新需要企业打破原有组织结构和流程，推动组织变革，以适应新的市场需求和竞争环境。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创新是变革的源动力：创新思维和方法是企业变革的基础，能够推动企业不断适应市场变化和需求。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创新引领变革方向：通过创新，企业可以发现新的市场机会、解决现有问题，并引领变革的方向和目标。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创新管理是变革成功的关键：有效的创新管理能够确保创新活动的顺利进行，降低风险，提高变革成功的概率。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变革管理与创新管理的互动关系</a:t>
            </a:r>
            <a:endParaRPr altLang="en-US" lang="zh-CN"/>
          </a:p>
        </p:txBody>
      </p:sp>
      <p:sp>
        <p:nvSpPr>
          <p:cNvPr id="104988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变革管理是创新管理的基础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创新管理是变革管理的推动力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变革管理与创新管理相互促进，共同推动企业发展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正确处理变革管理与创新管理的关系，实现企业可持续发展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变革管理与创新管理的实践案例</a:t>
            </a:r>
            <a:endParaRPr altLang="en-US" dirty="0" lang="zh-CN"/>
          </a:p>
        </p:txBody>
      </p:sp>
      <p:sp>
        <p:nvSpPr>
          <p:cNvPr id="104994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企业A的变革管理实践</a:t>
            </a:r>
            <a:endParaRPr altLang="en-US" lang="zh-CN"/>
          </a:p>
        </p:txBody>
      </p:sp>
      <p:sp>
        <p:nvSpPr>
          <p:cNvPr id="1050004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6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8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企业背景与变革动因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0010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2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4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变革策略与实施过程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0016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8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0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变革成果与影响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0022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4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6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经验教训与未来展望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企业B的创新管理实践</a:t>
            </a:r>
            <a:endParaRPr altLang="en-US" lang="zh-CN"/>
          </a:p>
        </p:txBody>
      </p:sp>
      <p:sp>
        <p:nvSpPr>
          <p:cNvPr id="105006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企业背景与目标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创新管理策略与实施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创新成果与影响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经验教训与未来计划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企业C的变革与创新管理实践</a:t>
            </a:r>
            <a:endParaRPr altLang="en-US" lang="zh-CN"/>
          </a:p>
        </p:txBody>
      </p:sp>
      <p:sp>
        <p:nvSpPr>
          <p:cNvPr id="1050120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2702202" y="3901273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22" name="矩形 4"/>
          <p:cNvSpPr/>
          <p:nvPr>
            <p:custDataLst>
              <p:tags r:id="rId2"/>
            </p:custDataLst>
          </p:nvPr>
        </p:nvSpPr>
        <p:spPr>
          <a:xfrm>
            <a:off x="2616368" y="4246436"/>
            <a:ext cx="171469" cy="17278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4" name="文本框 5"/>
          <p:cNvSpPr txBox="1"/>
          <p:nvPr>
            <p:custDataLst>
              <p:tags r:id="rId3"/>
            </p:custDataLst>
          </p:nvPr>
        </p:nvSpPr>
        <p:spPr>
          <a:xfrm>
            <a:off x="2902482" y="4204432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实践案例分析：成功与失败案例的对比分析，总结经验教训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26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6259755" y="3901273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28" name="矩形 57"/>
          <p:cNvSpPr/>
          <p:nvPr>
            <p:custDataLst>
              <p:tags r:id="rId5"/>
            </p:custDataLst>
          </p:nvPr>
        </p:nvSpPr>
        <p:spPr>
          <a:xfrm>
            <a:off x="6173920" y="4246436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0" name="文本框 58"/>
          <p:cNvSpPr txBox="1"/>
          <p:nvPr>
            <p:custDataLst>
              <p:tags r:id="rId6"/>
            </p:custDataLst>
          </p:nvPr>
        </p:nvSpPr>
        <p:spPr>
          <a:xfrm>
            <a:off x="6460034" y="4204432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未来展望：企业C在变革与创新管理方面的未来规划与目标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32" name="任意多边形: 形状 64"/>
          <p:cNvSpPr/>
          <p:nvPr>
            <p:custDataLst>
              <p:tags r:id="rId7"/>
            </p:custDataLst>
          </p:nvPr>
        </p:nvSpPr>
        <p:spPr>
          <a:xfrm rot="10800000">
            <a:off x="923425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34" name="矩形 65"/>
          <p:cNvSpPr/>
          <p:nvPr>
            <p:custDataLst>
              <p:tags r:id="rId8"/>
            </p:custDataLst>
          </p:nvPr>
        </p:nvSpPr>
        <p:spPr>
          <a:xfrm>
            <a:off x="838200" y="1846123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6" name="文本框 66"/>
          <p:cNvSpPr txBox="1"/>
          <p:nvPr>
            <p:custDataLst>
              <p:tags r:id="rId9"/>
            </p:custDataLst>
          </p:nvPr>
        </p:nvSpPr>
        <p:spPr>
          <a:xfrm>
            <a:off x="1124314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背景介绍：企业C面临的挑战与问题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38" name="任意多边形: 形状 68"/>
          <p:cNvSpPr/>
          <p:nvPr>
            <p:custDataLst>
              <p:tags r:id="rId10"/>
            </p:custDataLst>
          </p:nvPr>
        </p:nvSpPr>
        <p:spPr>
          <a:xfrm rot="10800000">
            <a:off x="4480978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40" name="矩形 69"/>
          <p:cNvSpPr/>
          <p:nvPr>
            <p:custDataLst>
              <p:tags r:id="rId11"/>
            </p:custDataLst>
          </p:nvPr>
        </p:nvSpPr>
        <p:spPr>
          <a:xfrm>
            <a:off x="4395144" y="1846123"/>
            <a:ext cx="171469" cy="17278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2" name="文本框 70"/>
          <p:cNvSpPr txBox="1"/>
          <p:nvPr>
            <p:custDataLst>
              <p:tags r:id="rId12"/>
            </p:custDataLst>
          </p:nvPr>
        </p:nvSpPr>
        <p:spPr>
          <a:xfrm>
            <a:off x="4681258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变革管理实践：组织结构调整、流程优化、人员培训等方面的具体措施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44" name="任意多边形: 形状 72"/>
          <p:cNvSpPr/>
          <p:nvPr>
            <p:custDataLst>
              <p:tags r:id="rId13"/>
            </p:custDataLst>
          </p:nvPr>
        </p:nvSpPr>
        <p:spPr>
          <a:xfrm rot="10800000">
            <a:off x="8038531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46" name="文本框 74"/>
          <p:cNvSpPr txBox="1"/>
          <p:nvPr>
            <p:custDataLst>
              <p:tags r:id="rId14"/>
            </p:custDataLst>
          </p:nvPr>
        </p:nvSpPr>
        <p:spPr>
          <a:xfrm>
            <a:off x="8238811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20000"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创新管理实践：产品创新、市场创新、管理创新等方面的具体举措及成果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48" name="矩形 73"/>
          <p:cNvSpPr/>
          <p:nvPr>
            <p:custDataLst>
              <p:tags r:id="rId15"/>
            </p:custDataLst>
          </p:nvPr>
        </p:nvSpPr>
        <p:spPr>
          <a:xfrm>
            <a:off x="7952697" y="1846123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变革管理与创新管理的未来趋势</a:t>
            </a:r>
            <a:endParaRPr altLang="en-US" dirty="0" lang="zh-CN"/>
          </a:p>
        </p:txBody>
      </p:sp>
      <p:sp>
        <p:nvSpPr>
          <p:cNvPr id="105018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数字化转型背景下的变革管理趋势</a:t>
            </a:r>
            <a:endParaRPr altLang="en-US" lang="zh-CN"/>
          </a:p>
        </p:txBody>
      </p:sp>
      <p:sp>
        <p:nvSpPr>
          <p:cNvPr id="105024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5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5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5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5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变革管理在数字化转型中的关键作用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5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数字化转型成为企业变革的必然趋势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6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未来变革管理趋势：敏捷、智能、协同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6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应对挑战，积极拥抱数字化转型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智能化发展背景下的创新管理趋势</a:t>
            </a:r>
            <a:endParaRPr altLang="en-US" lang="zh-CN"/>
          </a:p>
        </p:txBody>
      </p:sp>
      <p:sp>
        <p:nvSpPr>
          <p:cNvPr id="1050298" name="正文"/>
          <p:cNvSpPr txBox="1"/>
          <p:nvPr>
            <p:custDataLst>
              <p:tags r:id="rId1"/>
            </p:custDataLst>
          </p:nvPr>
        </p:nvSpPr>
        <p:spPr>
          <a:xfrm>
            <a:off x="851035" y="3376328"/>
            <a:ext cx="2273695" cy="1321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智能化技术驱动创新管理：随着人工智能、大数据等技术的不断发展，创新管理将更加依赖于智能化技术，实现更加精准、高效的管理。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50300" name="标题"/>
          <p:cNvSpPr txBox="1"/>
          <p:nvPr>
            <p:custDataLst>
              <p:tags r:id="rId2"/>
            </p:custDataLst>
          </p:nvPr>
        </p:nvSpPr>
        <p:spPr>
          <a:xfrm>
            <a:off x="838200" y="2843681"/>
            <a:ext cx="2287172" cy="37734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302" name="正文"/>
          <p:cNvSpPr txBox="1"/>
          <p:nvPr>
            <p:custDataLst>
              <p:tags r:id="rId3"/>
            </p:custDataLst>
          </p:nvPr>
        </p:nvSpPr>
        <p:spPr>
          <a:xfrm>
            <a:off x="3593844" y="3376328"/>
            <a:ext cx="2273695" cy="1321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跨界融合推动创新管理：跨界融合将成为未来创新管理的重要趋势，不同领域、不同行业的交流与合作将有助于产生新的创新点和思路。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50304" name="标题"/>
          <p:cNvSpPr txBox="1"/>
          <p:nvPr>
            <p:custDataLst>
              <p:tags r:id="rId4"/>
            </p:custDataLst>
          </p:nvPr>
        </p:nvSpPr>
        <p:spPr>
          <a:xfrm>
            <a:off x="3581009" y="2843681"/>
            <a:ext cx="2287172" cy="37734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4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50306" name="正文"/>
          <p:cNvSpPr txBox="1"/>
          <p:nvPr>
            <p:custDataLst>
              <p:tags r:id="rId5"/>
            </p:custDataLst>
          </p:nvPr>
        </p:nvSpPr>
        <p:spPr>
          <a:xfrm>
            <a:off x="6336654" y="3376328"/>
            <a:ext cx="2273695" cy="1321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开放式创新促进创新管理：开放式创新将成为未来创新管理的重要模式，企业将更加注重与外部资源的合作与共享，实现更加开放、包容的创新。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50308" name="标题"/>
          <p:cNvSpPr txBox="1"/>
          <p:nvPr>
            <p:custDataLst>
              <p:tags r:id="rId6"/>
            </p:custDataLst>
          </p:nvPr>
        </p:nvSpPr>
        <p:spPr>
          <a:xfrm>
            <a:off x="6323819" y="2843681"/>
            <a:ext cx="2287172" cy="37734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310" name="正文"/>
          <p:cNvSpPr txBox="1"/>
          <p:nvPr>
            <p:custDataLst>
              <p:tags r:id="rId7"/>
            </p:custDataLst>
          </p:nvPr>
        </p:nvSpPr>
        <p:spPr>
          <a:xfrm>
            <a:off x="9079463" y="3376328"/>
            <a:ext cx="2273695" cy="1321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创新文化建设推动创新管理：建设具有创新精神的企业文化，将有助于激发员工的创新意识和创造力，推动企业不断创新发展。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50312" name="标题"/>
          <p:cNvSpPr txBox="1"/>
          <p:nvPr>
            <p:custDataLst>
              <p:tags r:id="rId8"/>
            </p:custDataLst>
          </p:nvPr>
        </p:nvSpPr>
        <p:spPr>
          <a:xfrm>
            <a:off x="9066628" y="2843681"/>
            <a:ext cx="2287172" cy="37734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4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可持续发展背景下的变革与创新管理趋势</a:t>
            </a:r>
            <a:endParaRPr altLang="en-US" lang="zh-CN"/>
          </a:p>
        </p:txBody>
      </p:sp>
      <p:sp>
        <p:nvSpPr>
          <p:cNvPr id="1050348" name="Freeform 2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38200" y="1876755"/>
            <a:ext cx="2060965" cy="1747992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350" name="Freeform 2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2915957"/>
            <a:ext cx="2060965" cy="175249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352" name="Freeform 2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38200" y="2918392"/>
            <a:ext cx="2060965" cy="706340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354" name="Freeform 2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38200" y="3960029"/>
            <a:ext cx="2060965" cy="175249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356" name="Freeform 2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38200" y="5003492"/>
            <a:ext cx="2060965" cy="708648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358" name="Freeform 2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838200" y="3962464"/>
            <a:ext cx="2060965" cy="706340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360" name="正文"/>
          <p:cNvSpPr txBox="1"/>
          <p:nvPr>
            <p:custDataLst>
              <p:tags r:id="rId7"/>
            </p:custDataLst>
          </p:nvPr>
        </p:nvSpPr>
        <p:spPr>
          <a:xfrm>
            <a:off x="2974438" y="1792134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可持续发展成为全球共识：随着全球对环境保护和可持续发展的日益重视，变革与创新管理将更加注重可持续发展，推动企业实现绿色、低碳、循环发展。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362" name="正文"/>
          <p:cNvSpPr txBox="1"/>
          <p:nvPr>
            <p:custDataLst>
              <p:tags r:id="rId8"/>
            </p:custDataLst>
          </p:nvPr>
        </p:nvSpPr>
        <p:spPr>
          <a:xfrm>
            <a:off x="2974438" y="2843511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数字化转型加速：随着互联网、大数据、人工智能等技术的不断发展，变革与创新管理将更加注重数字化转型，推动企业实现数字化、网络化、智能化发展。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364" name="正文"/>
          <p:cNvSpPr txBox="1"/>
          <p:nvPr>
            <p:custDataLst>
              <p:tags r:id="rId9"/>
            </p:custDataLst>
          </p:nvPr>
        </p:nvSpPr>
        <p:spPr>
          <a:xfrm>
            <a:off x="2974438" y="3894888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创新驱动成为核心战略：随着市场竞争的日益激烈，变革与创新管理将更加注重创新驱动，推动企业实现技术、产品、服务等方面的创新，提高企业核心竞争力。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366" name="正文"/>
          <p:cNvSpPr txBox="1"/>
          <p:nvPr>
            <p:custDataLst>
              <p:tags r:id="rId10"/>
            </p:custDataLst>
          </p:nvPr>
        </p:nvSpPr>
        <p:spPr>
          <a:xfrm>
            <a:off x="2974438" y="4946266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跨界合作与协同创新：随着跨界融合和协同创新的不断发展，变革与创新管理将更加注重跨界合作与协同创新，推动企业实现资源共享、优势互补、协同发展。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368" name="Freeform 2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838200" y="1854839"/>
            <a:ext cx="2060965" cy="708648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404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50406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6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6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6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6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6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1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6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6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7_6*l_h_i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7_6*l_h_a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2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6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6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6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6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3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.xml><?xml version="1.0" encoding="utf-8"?>
<p:tagLst xmlns:p="http://schemas.openxmlformats.org/presentationml/2006/main">
  <p:tag name="KSO_WM_SLIDE_ID" val="custom2023099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9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1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1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74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21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7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7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4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4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4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4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4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4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4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4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4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4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4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4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4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4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4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1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14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8_3*l_h_f*1_1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258_3*l_h_a*1_1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5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8_3*l_h_f*1_2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258_3*l_h_a*1_2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8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8_3*l_h_f*1_3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258_3*l_h_a*1_3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5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8_3*l_h_f*1_4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258_3*l_h_a*1_4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8"/>
  <p:tag name="KSO_WM_DIAGRAM_MAX_ITEMCNT" val="4"/>
  <p:tag name="KSO_WM_DIAGRAM_MIN_ITEMCNT" val="2"/>
  <p:tag name="KSO_WM_DIAGRAM_VIRTUALLY_FRAME" val="{&quot;height&quot;:144.50000000000003,&quot;width&quot;:819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0_3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0_3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3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0_3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3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3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3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BEAUTIFY_FLAG" val="#wm#"/>
  <p:tag name="KSO_WM_TAG_VERSION" val="3.0"/>
  <p:tag name="KSO_WM_UNIT_LAYERLEVEL" val="1_1_1"/>
  <p:tag name="KSO_WM_TEMPLATE_INDEX" val="20231670"/>
  <p:tag name="KSO_WM_TEMPLATE_CATEGORY" val="diagram"/>
  <p:tag name="KSO_WM_UNIT_ID" val="diagram20231670_3*l_h_f*1_2_1"/>
  <p:tag name="KSO_WM_UNIT_INDEX" val="1_2_1"/>
  <p:tag name="KSO_WM_UNIT_TYPE" val="l_h_f"/>
  <p:tag name="KSO_WM_UNIT_DIAGRAM_ISREFERUNIT" val="0"/>
  <p:tag name="KSO_WM_UNIT_DIAGRAM_ISNUMVISUAL" val="0"/>
  <p:tag name="KSO_WM_UNIT_COMPATIBLE" val="0"/>
  <p:tag name="KSO_WM_UNIT_HIGHLIGHT" val="0"/>
  <p:tag name="KSO_WM_UNIT_VALUE" val="60"/>
  <p:tag name="KSO_WM_UNIT_NOCLEAR" val="0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3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3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3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345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2023-12-19T08:19:39Z</dcterms:created>
  <dcterms:modified xsi:type="dcterms:W3CDTF">2023-12-19T08:19:39Z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63de915cfeae4d148254ebe2223db336_21</vt:lpwstr>
  </property>
</Properties>
</file>