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800" r:id="rId1"/>
    <p:sldMasterId id="2147491837" r:id="rId2"/>
  </p:sldMasterIdLst>
  <p:notesMasterIdLst>
    <p:notesMasterId r:id="rId3"/>
  </p:notesMasterIdLst>
  <p:sldIdLst>
    <p:sldId id="4075" r:id="rId4"/>
    <p:sldId id="4079" r:id="rId5"/>
    <p:sldId id="4082" r:id="rId6"/>
    <p:sldId id="4085" r:id="rId7"/>
    <p:sldId id="4091" r:id="rId9"/>
    <p:sldId id="4094" r:id="rId10"/>
    <p:sldId id="4097" r:id="rId11"/>
    <p:sldId id="4100" r:id="rId12"/>
    <p:sldId id="4103" r:id="rId13"/>
    <p:sldId id="4109" r:id="rId15"/>
    <p:sldId id="4112" r:id="rId16"/>
    <p:sldId id="4115" r:id="rId17"/>
    <p:sldId id="4118" r:id="rId18"/>
    <p:sldId id="4121" r:id="rId19"/>
    <p:sldId id="4127" r:id="rId21"/>
    <p:sldId id="4130" r:id="rId22"/>
    <p:sldId id="4133" r:id="rId23"/>
    <p:sldId id="4136" r:id="rId24"/>
    <p:sldId id="4139" r:id="rId25"/>
    <p:sldId id="4145" r:id="rId27"/>
    <p:sldId id="4148" r:id="rId28"/>
    <p:sldId id="4151" r:id="rId29"/>
    <p:sldId id="4154" r:id="rId30"/>
    <p:sldId id="4157" r:id="rId31"/>
    <p:sldId id="4163" r:id="rId33"/>
    <p:sldId id="4166" r:id="rId34"/>
    <p:sldId id="4169" r:id="rId35"/>
    <p:sldId id="4172" r:id="rId36"/>
    <p:sldId id="4175" r:id="rId37"/>
    <p:sldId id="4181" r:id="rId39"/>
    <p:sldId id="4184" r:id="rId40"/>
    <p:sldId id="4187" r:id="rId41"/>
    <p:sldId id="4190" r:id="rId42"/>
    <p:sldId id="4193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801" r:id="rId1"/>
    <p:sldLayoutId id="2147491802" r:id="rId2"/>
    <p:sldLayoutId id="2147491803" r:id="rId3"/>
    <p:sldLayoutId id="2147491804" r:id="rId4"/>
    <p:sldLayoutId id="2147491805" r:id="rId5"/>
    <p:sldLayoutId id="2147491806" r:id="rId6"/>
    <p:sldLayoutId id="2147491807" r:id="rId7"/>
    <p:sldLayoutId id="2147491808" r:id="rId8"/>
    <p:sldLayoutId id="2147491809" r:id="rId9"/>
    <p:sldLayoutId id="2147491810" r:id="rId10"/>
    <p:sldLayoutId id="214749181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838" r:id="rId1"/>
    <p:sldLayoutId id="2147491839" r:id="rId2"/>
    <p:sldLayoutId id="2147491840" r:id="rId3"/>
    <p:sldLayoutId id="2147491841" r:id="rId4"/>
    <p:sldLayoutId id="2147491842" r:id="rId5"/>
    <p:sldLayoutId id="2147491843" r:id="rId6"/>
    <p:sldLayoutId id="2147491844" r:id="rId7"/>
    <p:sldLayoutId id="2147491845" r:id="rId8"/>
    <p:sldLayoutId id="2147491846" r:id="rId9"/>
    <p:sldLayoutId id="2147491847" r:id="rId10"/>
    <p:sldLayoutId id="21474918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tags" Target="../tags/tag416.xml"/><Relationship Id="rId6" Type="http://schemas.openxmlformats.org/officeDocument/2006/relationships/tags" Target="../tags/tag417.xml"/><Relationship Id="rId7" Type="http://schemas.openxmlformats.org/officeDocument/2006/relationships/tags" Target="../tags/tag418.xml"/><Relationship Id="rId8" Type="http://schemas.openxmlformats.org/officeDocument/2006/relationships/tags" Target="../tags/tag419.xml"/><Relationship Id="rId9" Type="http://schemas.openxmlformats.org/officeDocument/2006/relationships/tags" Target="../tags/tag420.xml"/><Relationship Id="rId10" Type="http://schemas.openxmlformats.org/officeDocument/2006/relationships/tags" Target="../tags/tag421.xml"/><Relationship Id="rId11" Type="http://schemas.openxmlformats.org/officeDocument/2006/relationships/tags" Target="../tags/tag422.xml"/><Relationship Id="rId12" Type="http://schemas.openxmlformats.org/officeDocument/2006/relationships/tags" Target="../tags/tag423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24.xml"/><Relationship Id="rId2" Type="http://schemas.openxmlformats.org/officeDocument/2006/relationships/tags" Target="../tags/tag425.xml"/><Relationship Id="rId3" Type="http://schemas.openxmlformats.org/officeDocument/2006/relationships/tags" Target="../tags/tag426.xml"/><Relationship Id="rId4" Type="http://schemas.openxmlformats.org/officeDocument/2006/relationships/tags" Target="../tags/tag427.xml"/><Relationship Id="rId5" Type="http://schemas.openxmlformats.org/officeDocument/2006/relationships/tags" Target="../tags/tag428.xml"/><Relationship Id="rId6" Type="http://schemas.openxmlformats.org/officeDocument/2006/relationships/tags" Target="../tags/tag429.xml"/><Relationship Id="rId7" Type="http://schemas.openxmlformats.org/officeDocument/2006/relationships/tags" Target="../tags/tag430.xml"/><Relationship Id="rId8" Type="http://schemas.openxmlformats.org/officeDocument/2006/relationships/tags" Target="../tags/tag431.xml"/><Relationship Id="rId9" Type="http://schemas.openxmlformats.org/officeDocument/2006/relationships/tags" Target="../tags/tag432.xml"/><Relationship Id="rId10" Type="http://schemas.openxmlformats.org/officeDocument/2006/relationships/tags" Target="../tags/tag433.xml"/><Relationship Id="rId11" Type="http://schemas.openxmlformats.org/officeDocument/2006/relationships/tags" Target="../tags/tag434.xml"/><Relationship Id="rId12" Type="http://schemas.openxmlformats.org/officeDocument/2006/relationships/tags" Target="../tags/tag435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36.xml"/><Relationship Id="rId2" Type="http://schemas.openxmlformats.org/officeDocument/2006/relationships/tags" Target="../tags/tag437.xml"/><Relationship Id="rId3" Type="http://schemas.openxmlformats.org/officeDocument/2006/relationships/tags" Target="../tags/tag438.xml"/><Relationship Id="rId4" Type="http://schemas.openxmlformats.org/officeDocument/2006/relationships/tags" Target="../tags/tag43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2024年各行业工作进展情况总结与前景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各行业工作进展情况总结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各行业前景展望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各行业面临的挑战与机遇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各行业政策环境分析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各行业技术创新趋势分析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各行业工作进展情况总结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行业一：工作进展概述</a:t>
            </a:r>
            <a:endParaRPr altLang="en-US" lang="zh-CN"/>
          </a:p>
        </p:txBody>
      </p:sp>
      <p:sp>
        <p:nvSpPr>
          <p:cNvPr id="10490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挑战与机遇：分析该行业在发展过程中遇到的主要问题和挑战，以及未来可能出现的机遇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前景展望：对该行业未来的发展趋势和前景进行展望，提出可能的预测和建议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行业概述：简要介绍该行业的发展历程、现状及未来趋势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工作进展：列举该行业在2024年取得的主要成果、突破和亮点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行业二：工作进展概述</a:t>
            </a:r>
            <a:endParaRPr altLang="en-US" lang="zh-CN"/>
          </a:p>
        </p:txBody>
      </p:sp>
      <p:sp>
        <p:nvSpPr>
          <p:cNvPr id="10491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行业概述：简要介绍该行业的发展历程、现状及特点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工作进展：重点介绍该行业在2024年的工作进展情况，包括主要任务、目标、措施等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成果展示：展示该行业在2024年取得的主要成果和业绩，包括数据、案例等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存在问题：分析该行业在工作中存在的问题和不足，并提出相应的解决方案和发展建议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前景展望：展望该行业未来的发展趋势和前景，提出相应的预测和建议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行业三：工作进展概述</a:t>
            </a:r>
            <a:endParaRPr altLang="en-US" lang="zh-CN"/>
          </a:p>
        </p:txBody>
      </p:sp>
      <p:sp>
        <p:nvSpPr>
          <p:cNvPr id="10492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行业三概述：简要介绍行业三的背景、发展历程和现状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工作进展亮点：列举行业三在2024年取得的重要成果和突破，如技术创新、市场拓展、产品升级等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面临的挑战与机遇：分析行业三在发展过程中遇到的问题和挑战，以及未来可能出现的机遇和趋势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前景展望：对行业三未来的发展趋势进行预测，提出可能的解决方案和发展建议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行业四：工作进展概述</a:t>
            </a:r>
            <a:endParaRPr altLang="en-US" lang="zh-CN"/>
          </a:p>
        </p:txBody>
      </p:sp>
      <p:sp>
        <p:nvSpPr>
          <p:cNvPr id="104928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9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行业概述：简要介绍该行业的基本情况，包括主要业务、市场规模等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工作进展：列举该行业在2024年的主要工作进展，包括政策制定、技术创新、市场拓展等方面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成果展示：展示该行业在2024年取得的主要成果，包括业绩增长、市场份额扩大等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未来展望：分析该行业未来的发展趋势，包括市场前景、竞争格局等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5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各行业前景展望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行业一：前景展望</a:t>
            </a:r>
            <a:endParaRPr altLang="en-US" lang="zh-CN"/>
          </a:p>
        </p:txBody>
      </p:sp>
      <p:sp>
        <p:nvSpPr>
          <p:cNvPr id="104944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行业概述：简要介绍该行业的发展历程、现状及特点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前景展望：对该行业未来的发展前景进行预测和展望，提出建议和展望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挑战与机遇：指出该行业面临的挑战和机遇，以及应对策略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发展趋势：分析该行业未来的发展趋势、市场前景及增长点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行业二：前景展望</a:t>
            </a:r>
            <a:endParaRPr altLang="en-US" lang="zh-CN"/>
          </a:p>
        </p:txBody>
      </p:sp>
      <p:cxnSp>
        <p:nvCxnSpPr>
          <p:cNvPr id="3145837" name="直接连接符 2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419583" y="3724438"/>
            <a:ext cx="7353500" cy="50553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839" name="直接连接符 2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419583" y="2454620"/>
            <a:ext cx="7353500" cy="8647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841" name="直接连接符 3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19583" y="5068755"/>
            <a:ext cx="7353500" cy="35254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528" name="正文"/>
          <p:cNvSpPr txBox="1"/>
          <p:nvPr>
            <p:custDataLst>
              <p:tags r:id="rId4"/>
            </p:custDataLst>
          </p:nvPr>
        </p:nvSpPr>
        <p:spPr>
          <a:xfrm>
            <a:off x="2657050" y="1793437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5"/>
            </p:custDataLst>
          </p:nvPr>
        </p:nvSpPr>
        <p:spPr>
          <a:xfrm>
            <a:off x="2657050" y="3100504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6"/>
            </p:custDataLst>
          </p:nvPr>
        </p:nvSpPr>
        <p:spPr>
          <a:xfrm>
            <a:off x="2655719" y="4407572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7"/>
            </p:custDataLst>
          </p:nvPr>
        </p:nvSpPr>
        <p:spPr>
          <a:xfrm>
            <a:off x="2655719" y="5714639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标题"/>
          <p:cNvSpPr txBox="1"/>
          <p:nvPr>
            <p:custDataLst>
              <p:tags r:id="rId8"/>
            </p:custDataLst>
          </p:nvPr>
        </p:nvSpPr>
        <p:spPr>
          <a:xfrm>
            <a:off x="2655719" y="2666146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71111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未来发展机遇：探讨行业未来的发展机遇，包括新技术、新市场、新政策等方面。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538" name="标题"/>
          <p:cNvSpPr txBox="1"/>
          <p:nvPr>
            <p:custDataLst>
              <p:tags r:id="rId9"/>
            </p:custDataLst>
          </p:nvPr>
        </p:nvSpPr>
        <p:spPr>
          <a:xfrm>
            <a:off x="2655054" y="5269637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应对策略：提出应对挑战和风险的策略，包括技术创新、市场拓展、政策调整等方面。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540" name="标题"/>
          <p:cNvSpPr txBox="1"/>
          <p:nvPr>
            <p:custDataLst>
              <p:tags r:id="rId10"/>
            </p:custDataLst>
          </p:nvPr>
        </p:nvSpPr>
        <p:spPr>
          <a:xfrm>
            <a:off x="2655719" y="3967892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挑战与风险：分析行业面临的挑战和风险，包括市场饱和度、政策变化、技术更新等方面。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542" name="标题"/>
          <p:cNvSpPr txBox="1"/>
          <p:nvPr>
            <p:custDataLst>
              <p:tags r:id="rId11"/>
            </p:custDataLst>
          </p:nvPr>
        </p:nvSpPr>
        <p:spPr>
          <a:xfrm>
            <a:off x="2656385" y="1364400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pPr algn="l" lvl="0">
              <a:buClrTx/>
              <a:buSzTx/>
              <a:buFontTx/>
            </a:pPr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行业发展趋势：分析当前行业的发展趋势，包括市场规模、增长速度、竞争格局等方面。 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行业三：前景展望</a:t>
            </a:r>
            <a:endParaRPr altLang="en-US" lang="zh-CN"/>
          </a:p>
        </p:txBody>
      </p:sp>
      <p:sp>
        <p:nvSpPr>
          <p:cNvPr id="104958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竞争格局：行业内主要竞争者的情况以及竞争格局的变化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行业发展趋势：未来几年该行业的发展方向和趋势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技术创新：该行业的技术创新和突破，以及新技术对行业的影响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政策环境：相关政策对该行业的影响以及政策变化的可能性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行业四：前景展望</a:t>
            </a:r>
            <a:endParaRPr altLang="en-US" lang="zh-CN"/>
          </a:p>
        </p:txBody>
      </p:sp>
      <p:sp>
        <p:nvSpPr>
          <p:cNvPr id="104964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行业发展趋势：未来几年各行业的发展方向和趋势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政策支持：政府对各行业的支持和政策导向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技术创新：各行业在技术创新方面的进展和突破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市场竞争：各行业市场竞争的格局和未来变化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70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各行业面临的挑战与机遇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行业一：面临的挑战与机遇</a:t>
            </a:r>
            <a:endParaRPr altLang="en-US" lang="zh-CN"/>
          </a:p>
        </p:txBody>
      </p:sp>
      <p:sp>
        <p:nvSpPr>
          <p:cNvPr id="10497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行业概述：该行业的发展历程、现状及未来趋势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面临的挑战：市场竞争激烈、技术更新换代迅速、政策法规限制等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面临的机遇：市场需求增长、政策支持、技术创新等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应对策略：加强技术研发、提高产品质量、拓展市场份额等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行业二：面临的挑战与机遇</a:t>
            </a:r>
            <a:endParaRPr altLang="en-US" lang="zh-CN"/>
          </a:p>
        </p:txBody>
      </p:sp>
      <p:sp>
        <p:nvSpPr>
          <p:cNvPr id="104986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行业背景：介绍该行业的现状、发展趋势和主要竞争者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面临的挑战：分析该行业在2024年面临的主要问题和困难，如技术更新、市场竞争、政策法规等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面临的机遇：探讨该行业在2024年可能出现的机遇和商机，如技术创新、市场扩张、政策支持等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前景展望：结合挑战与机遇，对该行业在2024年及未来的发展趋势进行预测和展望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行业三：面临的挑战与机遇</a:t>
            </a:r>
            <a:endParaRPr altLang="en-US" lang="zh-CN"/>
          </a:p>
        </p:txBody>
      </p:sp>
      <p:sp>
        <p:nvSpPr>
          <p:cNvPr id="10499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面临的挑战：列举行业三当前面临的主要挑战，如市场竞争激烈、技术更新迅速、政策法规变化等。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行业三的概述：简要介绍行业三的基本情况，包括行业规模、主要产品或服务、市场地位等。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面临的机遇：分析行业三未来的发展机遇，如市场需求增长、政策支持、技术创新等。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应对策略：提出行业三应对挑战和抓住机遇的策略建议，如加强技术研发、拓展市场渠道、提高产品质量等。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行业四：面临的挑战与机遇</a:t>
            </a:r>
            <a:endParaRPr altLang="en-US" lang="zh-CN"/>
          </a:p>
        </p:txBody>
      </p:sp>
      <p:sp>
        <p:nvSpPr>
          <p:cNvPr id="104998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8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行业概述：简要介绍该行业的基本情况和发展历程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面临的挑战：分析该行业在2024年面临的主要问题和困难，如市场竞争、技术更新、政策法规等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面临的机遇：探讨该行业在2024年面临的发展机遇和前景，如市场需求、技术创新、政策支持等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应对策略：提出该行业应对挑战和抓住机遇的策略和建议，如加强技术创新、提高产品质量、拓展市场渠道等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4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各行业政策环境分析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行业一：政策环境分析</a:t>
            </a:r>
            <a:endParaRPr altLang="en-US" lang="zh-CN"/>
          </a:p>
        </p:txBody>
      </p:sp>
      <p:sp>
        <p:nvSpPr>
          <p:cNvPr id="105014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前景展望：预测政策环境的发展趋势和未来走向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5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政策影响：分析政策对行业发展的影响和作用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政策内容：详细阐述政策的具体内容和要求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6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政策背景：介绍政策出台的背景和目的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行业二：政策环境分析</a:t>
            </a:r>
            <a:endParaRPr altLang="en-US" lang="zh-CN"/>
          </a:p>
        </p:txBody>
      </p:sp>
      <p:sp>
        <p:nvSpPr>
          <p:cNvPr id="10502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政策背景：介绍政策出台的背景和目的，以及政策对行业发展的影响。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政策内容：详细阐述政策的具体内容和要求，包括政策涉及的领域、重点和措施等。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政策实施情况：分析政策在各行业的实施情况，包括政策落实的进展、效果和存在的问题等。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政策前景预测：根据当前的政策趋势和行业发展趋势，对未来政策环境进行预测和分析。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行业三：政策环境分析</a:t>
            </a:r>
            <a:endParaRPr altLang="en-US" lang="zh-CN"/>
          </a:p>
        </p:txBody>
      </p:sp>
      <p:sp>
        <p:nvSpPr>
          <p:cNvPr id="1050256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 fontScale="7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政策背景：介绍当前国家对于该行业的政策背景，包括政策出台、政策调整等方面的内容。 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60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 fontScale="7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行业应对策略：提出该行业应对政策的策略，包括如何适应政策变化、如何利用政策优势等方面的内容。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62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 fontScale="7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政策影响：分析政策对该行业的影响，包括政策对行业发展的推动作用、政策对行业发展的限制等方面的内容。 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68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 fontScale="7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政策趋势：预测未来该行业的政策趋势，包括政策可能的方向、政策可能的变化等方面的内容。 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70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行业四：政策环境分析</a:t>
            </a:r>
            <a:endParaRPr altLang="en-US" lang="zh-CN"/>
          </a:p>
        </p:txBody>
      </p:sp>
      <p:sp>
        <p:nvSpPr>
          <p:cNvPr id="105031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政策环境概述：介绍当前各行业的政策环境背景，包括政策制定、实施和监管等方面。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政策环境对行业的影响：分析政策环境对各行业的影响，包括促进或限制行业发展的因素。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行业政策环境展望：预测未来各行业的政策环境趋势，包括政策调整、改革和创新等方面。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应对策略建议：提出应对当前和未来政策环境的策略建议，包括加强政策研究、提高政策执行能力、加强行业自律等方面。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6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各行业技术创新趋势分析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行业一：技术创新趋势分析</a:t>
            </a:r>
            <a:endParaRPr altLang="en-US" lang="zh-CN"/>
          </a:p>
        </p:txBody>
      </p:sp>
      <p:sp>
        <p:nvSpPr>
          <p:cNvPr id="10504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人工智能与大数据：在各行业中的应用日益广泛，提高生产效率与决策准确性。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0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5G与物联网：推动各行业实现智能化、远程化操作，提高运营效率。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区块链技术：在金融、供应链等行业展现巨大潜力，保障数据安全与透明度。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生物技术：在医疗、农业等领域取得突破，改善生活质量，提高生产效益。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8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0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绿色技术：可持续发展成为行业共识，清洁能源、环保材料等技术受到广泛关注。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2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行业二：技术创新趋势分析</a:t>
            </a:r>
            <a:endParaRPr altLang="en-US" lang="zh-CN"/>
          </a:p>
        </p:txBody>
      </p:sp>
      <p:sp>
        <p:nvSpPr>
          <p:cNvPr id="1050524" name="正文"/>
          <p:cNvSpPr txBox="1"/>
          <p:nvPr>
            <p:custDataLst>
              <p:tags r:id="rId1"/>
            </p:custDataLst>
          </p:nvPr>
        </p:nvSpPr>
        <p:spPr>
          <a:xfrm>
            <a:off x="3046106" y="1774856"/>
            <a:ext cx="6099788" cy="54574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单击此处添加文本具体内容，简明阐述您的观点</a:t>
            </a:r>
            <a:endParaRPr altLang="zh-CN" dirty="0" sz="1400" lang="en-US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标题"/>
          <p:cNvSpPr txBox="1"/>
          <p:nvPr>
            <p:custDataLst>
              <p:tags r:id="rId2"/>
            </p:custDataLst>
          </p:nvPr>
        </p:nvSpPr>
        <p:spPr>
          <a:xfrm>
            <a:off x="3046106" y="1364400"/>
            <a:ext cx="6099788" cy="408616"/>
          </a:xfrm>
          <a:prstGeom prst="rect"/>
          <a:noFill/>
        </p:spPr>
        <p:txBody>
          <a:bodyPr anchor="b" bIns="0" lIns="0" rIns="0" rtlCol="0" tIns="0" wrap="square">
            <a:normAutofit fontScale="96250" lnSpcReduction="10000"/>
          </a:bodyPr>
          <a:p>
            <a:r>
              <a:rPr altLang="en-US" b="1" dirty="0" sz="1600" lang="zh-CN" spc="300">
                <a:solidFill>
                  <a:schemeClr val="accent1"/>
                </a:solidFill>
                <a:latin typeface="+mj-ea"/>
                <a:ea typeface="+mj-ea"/>
              </a:rPr>
              <a:t>人工智能与大数据：在各行业中广泛应用，提高生产效率与决策准确性</a:t>
            </a:r>
            <a:endParaRPr altLang="en-US" b="1" dirty="0" sz="16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28" name="正文"/>
          <p:cNvSpPr txBox="1"/>
          <p:nvPr>
            <p:custDataLst>
              <p:tags r:id="rId3"/>
            </p:custDataLst>
          </p:nvPr>
        </p:nvSpPr>
        <p:spPr>
          <a:xfrm>
            <a:off x="3046106" y="2739337"/>
            <a:ext cx="6099788" cy="54574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单击此处添加文本具体内容，简明阐述您的观点</a:t>
            </a:r>
            <a:endParaRPr altLang="zh-CN" dirty="0" sz="1400" lang="en-US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标题"/>
          <p:cNvSpPr txBox="1"/>
          <p:nvPr>
            <p:custDataLst>
              <p:tags r:id="rId4"/>
            </p:custDataLst>
          </p:nvPr>
        </p:nvSpPr>
        <p:spPr>
          <a:xfrm>
            <a:off x="3046106" y="2328881"/>
            <a:ext cx="6099788" cy="408616"/>
          </a:xfrm>
          <a:prstGeom prst="rect"/>
          <a:noFill/>
        </p:spPr>
        <p:txBody>
          <a:bodyPr anchor="b" bIns="0" lIns="0" rIns="0" rtlCol="0" tIns="0" wrap="square">
            <a:normAutofit fontScale="96250" lnSpcReduction="10000"/>
          </a:bodyPr>
          <a:p>
            <a:r>
              <a:rPr altLang="en-US" b="1" dirty="0" sz="1600" lang="zh-CN" spc="300">
                <a:solidFill>
                  <a:schemeClr val="accent4"/>
                </a:solidFill>
                <a:latin typeface="+mj-ea"/>
                <a:ea typeface="+mj-ea"/>
              </a:rPr>
              <a:t>5G与物联网：推动各行业实现智能化、远程化操作，提高运营效率</a:t>
            </a:r>
            <a:endParaRPr altLang="en-US" b="1" dirty="0" sz="16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50532" name="正文"/>
          <p:cNvSpPr txBox="1"/>
          <p:nvPr>
            <p:custDataLst>
              <p:tags r:id="rId5"/>
            </p:custDataLst>
          </p:nvPr>
        </p:nvSpPr>
        <p:spPr>
          <a:xfrm>
            <a:off x="3046106" y="3703818"/>
            <a:ext cx="6099788" cy="54574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单击此处添加文本具体内容，简明阐述您的观点</a:t>
            </a:r>
            <a:endParaRPr altLang="zh-CN" dirty="0" sz="1400" lang="en-US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标题"/>
          <p:cNvSpPr txBox="1"/>
          <p:nvPr>
            <p:custDataLst>
              <p:tags r:id="rId6"/>
            </p:custDataLst>
          </p:nvPr>
        </p:nvSpPr>
        <p:spPr>
          <a:xfrm>
            <a:off x="3046106" y="3293361"/>
            <a:ext cx="6099788" cy="408616"/>
          </a:xfrm>
          <a:prstGeom prst="rect"/>
          <a:noFill/>
        </p:spPr>
        <p:txBody>
          <a:bodyPr anchor="b" bIns="0" lIns="0" rIns="0" rtlCol="0" tIns="0" wrap="square">
            <a:normAutofit fontScale="96250" lnSpcReduction="10000"/>
          </a:bodyPr>
          <a:p>
            <a:r>
              <a:rPr altLang="en-US" b="1" dirty="0" sz="1600" lang="zh-CN" spc="300">
                <a:solidFill>
                  <a:schemeClr val="accent1"/>
                </a:solidFill>
                <a:latin typeface="+mj-ea"/>
                <a:ea typeface="+mj-ea"/>
              </a:rPr>
              <a:t>区块链技术：在金融、供应链等领域展现巨大潜力，保障数据安全与透明度</a:t>
            </a:r>
            <a:endParaRPr altLang="en-US" b="1" dirty="0" sz="16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536" name="正文"/>
          <p:cNvSpPr txBox="1"/>
          <p:nvPr>
            <p:custDataLst>
              <p:tags r:id="rId7"/>
            </p:custDataLst>
          </p:nvPr>
        </p:nvSpPr>
        <p:spPr>
          <a:xfrm>
            <a:off x="3046106" y="4668298"/>
            <a:ext cx="6099788" cy="54574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单击此处添加文本具体内容，简明阐述您的观点</a:t>
            </a:r>
            <a:endParaRPr altLang="zh-CN" dirty="0" sz="1400" lang="en-US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标题"/>
          <p:cNvSpPr txBox="1"/>
          <p:nvPr>
            <p:custDataLst>
              <p:tags r:id="rId8"/>
            </p:custDataLst>
          </p:nvPr>
        </p:nvSpPr>
        <p:spPr>
          <a:xfrm>
            <a:off x="3046106" y="4257842"/>
            <a:ext cx="6099788" cy="408616"/>
          </a:xfrm>
          <a:prstGeom prst="rect"/>
          <a:noFill/>
        </p:spPr>
        <p:txBody>
          <a:bodyPr anchor="b" bIns="0" lIns="0" rIns="0" rtlCol="0" tIns="0" wrap="square">
            <a:normAutofit fontScale="96250" lnSpcReduction="10000"/>
          </a:bodyPr>
          <a:p>
            <a:r>
              <a:rPr altLang="en-US" b="1" dirty="0" sz="1600" lang="zh-CN" spc="300">
                <a:solidFill>
                  <a:schemeClr val="accent4"/>
                </a:solidFill>
                <a:latin typeface="+mj-ea"/>
                <a:ea typeface="+mj-ea"/>
              </a:rPr>
              <a:t>生物技术：在医疗、农业等领域取得突破，改善人类生活与健康状况</a:t>
            </a:r>
            <a:endParaRPr altLang="en-US" b="1" dirty="0" sz="16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50540" name="正文"/>
          <p:cNvSpPr txBox="1"/>
          <p:nvPr>
            <p:custDataLst>
              <p:tags r:id="rId9"/>
            </p:custDataLst>
          </p:nvPr>
        </p:nvSpPr>
        <p:spPr>
          <a:xfrm>
            <a:off x="3046106" y="5632779"/>
            <a:ext cx="6099788" cy="54574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latin typeface="+mn-ea"/>
                <a:sym typeface="+mn-ea"/>
              </a:rPr>
              <a:t>这些技术创新趋势正在重塑各行业的未来，为经济发展注入新的活力。</a:t>
            </a:r>
            <a:endParaRPr altLang="en-US" dirty="0" sz="1400" lang="zh-CN" spc="150">
              <a:latin typeface="+mn-ea"/>
              <a:sym typeface="+mn-ea"/>
            </a:endParaRPr>
          </a:p>
        </p:txBody>
      </p:sp>
      <p:sp>
        <p:nvSpPr>
          <p:cNvPr id="1050542" name="标题"/>
          <p:cNvSpPr txBox="1"/>
          <p:nvPr>
            <p:custDataLst>
              <p:tags r:id="rId10"/>
            </p:custDataLst>
          </p:nvPr>
        </p:nvSpPr>
        <p:spPr>
          <a:xfrm>
            <a:off x="3046106" y="5222322"/>
            <a:ext cx="6099788" cy="408616"/>
          </a:xfrm>
          <a:prstGeom prst="rect"/>
          <a:noFill/>
        </p:spPr>
        <p:txBody>
          <a:bodyPr anchor="b" bIns="0" lIns="0" rIns="0" rtlCol="0" tIns="0" wrap="square">
            <a:normAutofit fontScale="90000" lnSpcReduction="10000"/>
          </a:bodyPr>
          <a:p>
            <a:r>
              <a:rPr altLang="en-US" b="1" dirty="0" sz="1600" lang="zh-CN" spc="300">
                <a:solidFill>
                  <a:schemeClr val="accent1"/>
                </a:solidFill>
                <a:latin typeface="+mj-ea"/>
                <a:ea typeface="+mj-ea"/>
              </a:rPr>
              <a:t>绿色技术：推动各行业实现可持续发展，降低环境影响  这些技术创新趋势正在重塑各行业的未来，为经济发展注入新的活力。</a:t>
            </a:r>
            <a:endParaRPr altLang="en-US" b="1" dirty="0" sz="16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行业三：技术创新趋势分析</a:t>
            </a:r>
            <a:endParaRPr altLang="en-US" lang="zh-CN"/>
          </a:p>
        </p:txBody>
      </p:sp>
      <p:sp>
        <p:nvSpPr>
          <p:cNvPr id="10505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人工智能与大数据：在各行业中的广泛应用，提高生产效率与决策准确性。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5G与物联网：推动各行业实现智能化、远程化操作，提高运营效率。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区块链技术：在金融、供应链等行业的应用，保障数据安全与透明度。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生物技术：在医疗、农业等领域的应用，改善生活质量，提高生产效率。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行业四：技术创新趋势分析</a:t>
            </a:r>
            <a:endParaRPr altLang="en-US" lang="zh-CN"/>
          </a:p>
        </p:txBody>
      </p:sp>
      <p:sp>
        <p:nvSpPr>
          <p:cNvPr id="10506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人工智能与大数据：在各行业的应用与影响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区块链技术：提升各行业透明度和安全性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生物科技：为各行业带来创新和突破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5G与物联网：推动各行业数字化转型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7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71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各行业人才需求与培养策略探讨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行业一：人才需求与培养策略探讨</a:t>
            </a:r>
            <a:endParaRPr altLang="en-US" lang="zh-CN"/>
          </a:p>
        </p:txBody>
      </p:sp>
      <p:sp>
        <p:nvSpPr>
          <p:cNvPr id="105080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行业概述：介绍该行业的发展历程、现状及未来趋势，为后续的人才需求与培养策略提供背景。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人才需求分析：分析该行业对各类人才的需求情况，包括数量、技能、素质等方面的要求，为制定培养策略提供依据。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人才培养策略探讨：提出针对该行业的人才培养策略，包括课程设置、实践教学、师资队伍建设等方面的措施，以提升人才培养质量。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案例分析：介绍该行业在人才培养方面的成功案例，为其他行业提供借鉴和参考。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行业二：人才需求与培养策略探讨</a:t>
            </a:r>
            <a:endParaRPr altLang="en-US" lang="zh-CN"/>
          </a:p>
        </p:txBody>
      </p:sp>
      <p:sp>
        <p:nvSpPr>
          <p:cNvPr id="1050870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872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874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876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878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80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82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84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86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行业人才需求现状：分析当前行业的人才需求情况，包括数量、质量和技能等方面的要求。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888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人才短缺问题：探讨当前行业中存在的人才短缺问题，以及这些问题对行业发展的影响。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890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人才培养策略：提出针对该行业的人才培养策略，包括高校教育、职业教育、企业培训等方面的措施。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892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人才引进与留用：探讨如何引进和留住优秀人才，包括提高薪酬待遇、提供发展机会、加强企业文化建设等方面的措施。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行业三：人才需求与培养策略探讨</a:t>
            </a:r>
            <a:endParaRPr altLang="en-US" lang="zh-CN"/>
          </a:p>
        </p:txBody>
      </p:sp>
      <p:sp>
        <p:nvSpPr>
          <p:cNvPr id="10509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行业人才需求现状分析：针对不同行业，分析当前人才需求的特点和趋势，包括数量、技能和素质等方面的需求。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人才培养策略探讨：针对不同行业的人才需求，探讨有效的培养策略，包括高校教育、职业教育、企业培训等，以及如何提高人才培养的质量和效率。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人才引进与留用策略：分析当前各行业在人才引进和留用方面的现状，探讨有效的策略和方法，包括招聘渠道、薪酬福利、职业发展等方面的策略。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行业发展趋势与人才需求展望：结合行业发展趋势，预测未来各行业的人才需求变化，为人才培养和引进提供参考。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行业四：人才需求与培养策略探讨</a:t>
            </a:r>
            <a:endParaRPr altLang="en-US" lang="zh-CN"/>
          </a:p>
        </p:txBody>
      </p:sp>
      <p:sp>
        <p:nvSpPr>
          <p:cNvPr id="10509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0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人才需求现状：分析各行业对人才的需求情况，包括数量、质量和技能要求等方面的变化趋势。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0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0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人才培养策略：探讨各行业应如何制定和实施人才培养策略，包括培训计划、激励机制和职业发展规划等方面的措施。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0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0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校企合作：介绍各行业与高校、培训机构等合作开展人才培养的模式和案例，以及这种合作对行业发展的影响。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0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0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人才引进与留用：分析各行业在人才引进和留用方面的挑战，提出相应的解决方案和建议，以促进人才的流动和发展。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6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106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106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8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3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3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3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3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3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3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3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3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5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0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3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4_4*l_h_f*1_1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4_4*l_h_a*1_1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4_4*l_h_f*1_2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4_4*l_h_a*1_2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4_4*l_h_f*1_3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4_4*l_h_a*1_3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4_4*l_h_f*1_4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4_4*l_h_a*1_4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34_4*l_h_f*1_5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添加文本具体内容，简明阐述您的观点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34_4*l_h_a*1_5_1"/>
  <p:tag name="KSO_WM_TEMPLATE_CATEGORY" val="diagram"/>
  <p:tag name="KSO_WM_TEMPLATE_INDEX" val="2023163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5"/>
  <p:tag name="KSO_WM_DIAGRAM_MIN_ITEMCNT" val="2"/>
  <p:tag name="KSO_WM_DIAGRAM_VIRTUALLY_FRAME" val="{&quot;height&quot;:261.54999999999995,&quot;width&quot;:331.4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8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39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2023-12-17T19:56:20Z</dcterms:created>
  <dcterms:modified xsi:type="dcterms:W3CDTF">2023-12-17T19:56:20Z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d54282b25bf04c1fa8ad26e33f29be3b_21</vt:lpwstr>
  </property>
</Properties>
</file>