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884" r:id="rId1"/>
    <p:sldMasterId id="2147483921" r:id="rId2"/>
  </p:sldMasterIdLst>
  <p:notesMasterIdLst>
    <p:notesMasterId r:id="rId3"/>
  </p:notesMasterIdLst>
  <p:sldIdLst>
    <p:sldId id="362" r:id="rId4"/>
    <p:sldId id="365" r:id="rId5"/>
    <p:sldId id="368" r:id="rId6"/>
    <p:sldId id="371" r:id="rId7"/>
    <p:sldId id="377" r:id="rId9"/>
    <p:sldId id="380" r:id="rId10"/>
    <p:sldId id="383" r:id="rId11"/>
    <p:sldId id="386" r:id="rId12"/>
    <p:sldId id="392" r:id="rId14"/>
    <p:sldId id="395" r:id="rId15"/>
    <p:sldId id="398" r:id="rId16"/>
    <p:sldId id="401" r:id="rId17"/>
    <p:sldId id="407" r:id="rId19"/>
    <p:sldId id="410" r:id="rId20"/>
    <p:sldId id="413" r:id="rId21"/>
    <p:sldId id="416" r:id="rId22"/>
    <p:sldId id="422" r:id="rId24"/>
    <p:sldId id="425" r:id="rId25"/>
    <p:sldId id="428" r:id="rId26"/>
    <p:sldId id="431" r:id="rId27"/>
    <p:sldId id="437" r:id="rId29"/>
    <p:sldId id="440" r:id="rId30"/>
    <p:sldId id="443" r:id="rId31"/>
    <p:sldId id="446" r:id="rId32"/>
    <p:sldId id="449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tags" Target="../tags/tag136.xml"/><Relationship Id="rId14" Type="http://schemas.openxmlformats.org/officeDocument/2006/relationships/tags" Target="../tags/tag137.xml"/><Relationship Id="rId15" Type="http://schemas.openxmlformats.org/officeDocument/2006/relationships/tags" Target="../tags/tag138.xml"/><Relationship Id="rId16" Type="http://schemas.openxmlformats.org/officeDocument/2006/relationships/tags" Target="../tags/tag139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2024年新能源技术发展与前景展望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新能源技术发展现状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2024年新能源技术发展趋势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新能源市场前景展望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 fontScale="95000"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新能源技术发展面临的挑战与机遇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推动新能源技术发展的建议措施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新能源技术发展现状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新能源技术种类及特点</a:t>
            </a:r>
            <a:endParaRPr altLang="en-US" lang="zh-CN"/>
          </a:p>
        </p:txBody>
      </p:sp>
      <p:sp>
        <p:nvSpPr>
          <p:cNvPr id="1048896" name="矩形 31"/>
          <p:cNvSpPr/>
          <p:nvPr>
            <p:custDataLst>
              <p:tags r:id="rId1"/>
            </p:custDataLst>
          </p:nvPr>
        </p:nvSpPr>
        <p:spPr>
          <a:xfrm>
            <a:off x="3353427" y="1364400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太阳能技术：利用太阳能转化为电能，具有清洁、可再生、分布广泛等特点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4"/>
          <p:cNvSpPr/>
          <p:nvPr>
            <p:custDataLst>
              <p:tags r:id="rId2"/>
            </p:custDataLst>
          </p:nvPr>
        </p:nvSpPr>
        <p:spPr>
          <a:xfrm>
            <a:off x="3353427" y="2356206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风能技术：利用风力驱动风力发电机组发电，具有清洁、可再生、分布广泛等特点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矩形 5"/>
          <p:cNvSpPr/>
          <p:nvPr>
            <p:custDataLst>
              <p:tags r:id="rId3"/>
            </p:custDataLst>
          </p:nvPr>
        </p:nvSpPr>
        <p:spPr>
          <a:xfrm>
            <a:off x="3353427" y="3348012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海洋能技术：利用海洋能资源进行发电，包括潮汐能、波浪能、温差能等，具有清洁、可再生、分布广泛等特点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7"/>
          <p:cNvSpPr/>
          <p:nvPr>
            <p:custDataLst>
              <p:tags r:id="rId4"/>
            </p:custDataLst>
          </p:nvPr>
        </p:nvSpPr>
        <p:spPr>
          <a:xfrm>
            <a:off x="3353427" y="4339818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生物质能技术：利用生物质资源进行发电，包括生物质燃料、生物质气化等，具有清洁、可再生、分布广泛等特点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3"/>
          <p:cNvSpPr/>
          <p:nvPr>
            <p:custDataLst>
              <p:tags r:id="rId5"/>
            </p:custDataLst>
          </p:nvPr>
        </p:nvSpPr>
        <p:spPr>
          <a:xfrm>
            <a:off x="3353427" y="5331624"/>
            <a:ext cx="5485952" cy="8459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地热能技术：利用地热资源进行发电，具有清洁、可再生、分布广泛等特点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当前新能源技术应用领域</a:t>
            </a:r>
            <a:endParaRPr altLang="en-US" lang="zh-CN"/>
          </a:p>
        </p:txBody>
      </p:sp>
      <p:sp>
        <p:nvSpPr>
          <p:cNvPr id="1048940" name="矩形 3"/>
          <p:cNvSpPr/>
          <p:nvPr>
            <p:custDataLst>
              <p:tags r:id="rId1"/>
            </p:custDataLst>
          </p:nvPr>
        </p:nvSpPr>
        <p:spPr>
          <a:xfrm>
            <a:off x="1187449" y="1762817"/>
            <a:ext cx="4714719" cy="119024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42" name="矩形 13"/>
          <p:cNvSpPr/>
          <p:nvPr>
            <p:custDataLst>
              <p:tags r:id="rId2"/>
            </p:custDataLst>
          </p:nvPr>
        </p:nvSpPr>
        <p:spPr>
          <a:xfrm>
            <a:off x="838200" y="1762817"/>
            <a:ext cx="170321" cy="119024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8944" name="文本框 4"/>
          <p:cNvSpPr txBox="1"/>
          <p:nvPr>
            <p:custDataLst>
              <p:tags r:id="rId3"/>
            </p:custDataLst>
          </p:nvPr>
        </p:nvSpPr>
        <p:spPr>
          <a:xfrm>
            <a:off x="1367608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电动汽车：利用电池技术，实现零排放，减少对环境的污染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39"/>
          <p:cNvSpPr/>
          <p:nvPr>
            <p:custDataLst>
              <p:tags r:id="rId4"/>
            </p:custDataLst>
          </p:nvPr>
        </p:nvSpPr>
        <p:spPr>
          <a:xfrm>
            <a:off x="1187449" y="3175801"/>
            <a:ext cx="4714719" cy="119024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48" name="矩形 5"/>
          <p:cNvSpPr/>
          <p:nvPr>
            <p:custDataLst>
              <p:tags r:id="rId5"/>
            </p:custDataLst>
          </p:nvPr>
        </p:nvSpPr>
        <p:spPr>
          <a:xfrm>
            <a:off x="838200" y="3175801"/>
            <a:ext cx="170321" cy="119024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50" name="文本框 41"/>
          <p:cNvSpPr txBox="1"/>
          <p:nvPr>
            <p:custDataLst>
              <p:tags r:id="rId6"/>
            </p:custDataLst>
          </p:nvPr>
        </p:nvSpPr>
        <p:spPr>
          <a:xfrm>
            <a:off x="1367608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太阳能发电：利用太阳能光热、光电技术，将太阳能转化为电能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12"/>
          <p:cNvSpPr/>
          <p:nvPr>
            <p:custDataLst>
              <p:tags r:id="rId7"/>
            </p:custDataLst>
          </p:nvPr>
        </p:nvSpPr>
        <p:spPr>
          <a:xfrm>
            <a:off x="1187449" y="4588784"/>
            <a:ext cx="4714719" cy="119024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54" name="矩形 17"/>
          <p:cNvSpPr/>
          <p:nvPr>
            <p:custDataLst>
              <p:tags r:id="rId8"/>
            </p:custDataLst>
          </p:nvPr>
        </p:nvSpPr>
        <p:spPr>
          <a:xfrm>
            <a:off x="838200" y="4588784"/>
            <a:ext cx="170321" cy="119024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56" name="文本框 19"/>
          <p:cNvSpPr txBox="1"/>
          <p:nvPr>
            <p:custDataLst>
              <p:tags r:id="rId9"/>
            </p:custDataLst>
          </p:nvPr>
        </p:nvSpPr>
        <p:spPr>
          <a:xfrm>
            <a:off x="1367608" y="4691469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风能发电：利用风力发电技术，将风能转化为电能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9"/>
          <p:cNvSpPr/>
          <p:nvPr>
            <p:custDataLst>
              <p:tags r:id="rId10"/>
            </p:custDataLst>
          </p:nvPr>
        </p:nvSpPr>
        <p:spPr>
          <a:xfrm>
            <a:off x="6638935" y="1762817"/>
            <a:ext cx="4714719" cy="119024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60" name="矩形 26"/>
          <p:cNvSpPr/>
          <p:nvPr>
            <p:custDataLst>
              <p:tags r:id="rId11"/>
            </p:custDataLst>
          </p:nvPr>
        </p:nvSpPr>
        <p:spPr>
          <a:xfrm>
            <a:off x="6289686" y="1762817"/>
            <a:ext cx="170321" cy="119024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62" name="文本框 27"/>
          <p:cNvSpPr txBox="1"/>
          <p:nvPr>
            <p:custDataLst>
              <p:tags r:id="rId12"/>
            </p:custDataLst>
          </p:nvPr>
        </p:nvSpPr>
        <p:spPr>
          <a:xfrm>
            <a:off x="6819094" y="1865501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海洋能发电：利用海洋能发电技术，将海洋能转化为电能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64"/>
          <p:cNvSpPr/>
          <p:nvPr>
            <p:custDataLst>
              <p:tags r:id="rId13"/>
            </p:custDataLst>
          </p:nvPr>
        </p:nvSpPr>
        <p:spPr>
          <a:xfrm>
            <a:off x="6638935" y="3175801"/>
            <a:ext cx="4714719" cy="1190244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66" name="矩形 65"/>
          <p:cNvSpPr/>
          <p:nvPr>
            <p:custDataLst>
              <p:tags r:id="rId14"/>
            </p:custDataLst>
          </p:nvPr>
        </p:nvSpPr>
        <p:spPr>
          <a:xfrm>
            <a:off x="6289686" y="3175801"/>
            <a:ext cx="170321" cy="1190244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8968" name="文本框 66"/>
          <p:cNvSpPr txBox="1"/>
          <p:nvPr>
            <p:custDataLst>
              <p:tags r:id="rId15"/>
            </p:custDataLst>
          </p:nvPr>
        </p:nvSpPr>
        <p:spPr>
          <a:xfrm>
            <a:off x="6819094" y="3278485"/>
            <a:ext cx="4428558" cy="984628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生物质能发电：利用生物质能发电技术，将生物质能转化为电能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新能源技术发展瓶颈</a:t>
            </a:r>
            <a:endParaRPr altLang="en-US" lang="zh-CN"/>
          </a:p>
        </p:txBody>
      </p:sp>
      <p:sp>
        <p:nvSpPr>
          <p:cNvPr id="1049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储能技术：目前储能技术尚未成熟，无法满足大规模应用需求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充电设施：充电设施建设不足，充电时间较长，影响用户体验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电池技术：电池技术尚未取得突破性进展，制约新能源汽车的发展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智能化技术：智能化技术应用不够广泛，影响新能源汽车的智能化水平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2024年新能源技术发展趋势</a:t>
            </a:r>
            <a:endParaRPr altLang="en-US" lang="zh-CN"/>
          </a:p>
        </p:txBody>
      </p:sp>
      <p:sp>
        <p:nvSpPr>
          <p:cNvPr id="10490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新能源技术研发方向</a:t>
            </a:r>
            <a:endParaRPr altLang="en-US" lang="zh-CN"/>
          </a:p>
        </p:txBody>
      </p:sp>
      <p:sp>
        <p:nvSpPr>
          <p:cNvPr id="10491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新能源汽车技术：推动电动汽车、混合动力汽车等新能源汽车的发展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高效能电池技术：提高电池能量密度，降低成本，提高充电速度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智能电网技术：实现电网的智能化和自适应性，提高能源利用效率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可再生能源技术：研发太阳能、风能等可再生能源技术，降低对化石燃料的依赖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关键技术突破与进展</a:t>
            </a:r>
            <a:endParaRPr altLang="en-US" lang="zh-CN"/>
          </a:p>
        </p:txBody>
      </p:sp>
      <p:sp>
        <p:nvSpPr>
          <p:cNvPr id="10491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电池技术：提高能量密度、降低成本、提高安全性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充电技术：快速充电、无线充电、智能充电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储能技术：高效储能、分布式储能、智能储能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智能网联技术：车联网、智能驾驶、自动驾驶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技术创新与产业升级</a:t>
            </a:r>
            <a:endParaRPr altLang="en-US" lang="zh-CN"/>
          </a:p>
        </p:txBody>
      </p:sp>
      <p:sp>
        <p:nvSpPr>
          <p:cNvPr id="10492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充电设施技术创新：实现快速充电和无线充电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电池技术创新：提高电池能量密度、充电速度和安全性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智能网联技术创新：提高新能源汽车的智能化和互联互通能力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产业升级：推动新能源汽车产业链的完善和发展，提高产业整体竞争力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新能源市场前景展望</a:t>
            </a:r>
            <a:endParaRPr altLang="en-US" lang="zh-CN"/>
          </a:p>
        </p:txBody>
      </p:sp>
      <p:sp>
        <p:nvSpPr>
          <p:cNvPr id="10492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市场需求增长趋势</a:t>
            </a:r>
            <a:endParaRPr altLang="en-US" lang="zh-CN"/>
          </a:p>
        </p:txBody>
      </p:sp>
      <p:sp>
        <p:nvSpPr>
          <p:cNvPr id="104932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新能源汽车市场：随着环保意识的提高，越来越多的人选择购买新能源汽车，市场规模不断扩大。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储能市场：随着可再生能源的大规模并网，电网稳定性成为一大问题，储能技术成为解决这一问题的重要手段，市场需求不断增长。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智能电网市场：智能电网是实现能源互联网的重要手段，随着电力系统的智能化和电网的升级，智能电网市场需求不断增长。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绿色建筑市场：随着政府对环保的重视和人们生活水平的提高，绿色建筑市场需求不断增加，未来市场潜力巨大。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行业竞争格局变化</a:t>
            </a:r>
            <a:endParaRPr altLang="en-US" lang="zh-CN"/>
          </a:p>
        </p:txBody>
      </p:sp>
      <p:sp>
        <p:nvSpPr>
          <p:cNvPr id="104938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传统能源与新能源的竞争加剧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新能源企业数量增加，竞争激烈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政策对新能源市场的推动作用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0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未来新能源市场的趋势预测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政策支持与推动</a:t>
            </a:r>
            <a:endParaRPr altLang="en-US" lang="zh-CN"/>
          </a:p>
        </p:txBody>
      </p:sp>
      <p:sp>
        <p:nvSpPr>
          <p:cNvPr id="104944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推动新能源汽车市场的发展，提高充电设施覆盖率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政府加大对新能源产业的扶持力度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出台一系列政策鼓励新能源技术研发和应用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鼓励企业加强国际合作，共同推动全球新能源市场发展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新能源技术发展面临的挑战与机遇</a:t>
            </a:r>
            <a:endParaRPr altLang="en-US" lang="zh-CN"/>
          </a:p>
        </p:txBody>
      </p:sp>
      <p:sp>
        <p:nvSpPr>
          <p:cNvPr id="10495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技术研发与推广难题</a:t>
            </a:r>
            <a:endParaRPr altLang="en-US" lang="zh-CN"/>
          </a:p>
        </p:txBody>
      </p:sp>
      <p:sp>
        <p:nvSpPr>
          <p:cNvPr id="10495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技术研发难题：新能源技术研发需要投入大量资金和人力，且研发周期长，技术难度大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推广难题：新能源技术推广需要政府、企业和社会各方面的共同努力，需要解决政策、市场、技术等方面的问题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成本问题：新能源技术研发和推广需要投入大量资金，且目前成本较高，难以普及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基础设施建设不足：新能源技术推广需要完善的基础设施建设，包括充电桩、储能设施等，目前建设不足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产业链协同发展问题</a:t>
            </a:r>
            <a:endParaRPr altLang="en-US" lang="zh-CN"/>
          </a:p>
        </p:txBody>
      </p:sp>
      <p:sp>
        <p:nvSpPr>
          <p:cNvPr id="104961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产业链上下游企业合作不足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关键技术研发与产业化脱节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政策支持与市场机制不匹配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跨行业合作与协同创新缺乏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跨界合作与创新机遇</a:t>
            </a:r>
            <a:endParaRPr altLang="en-US" lang="zh-CN"/>
          </a:p>
        </p:txBody>
      </p:sp>
      <p:sp>
        <p:nvSpPr>
          <p:cNvPr id="104965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6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跨界合作：不同领域之间的合作与交流，促进新能源技术的创新与发展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6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6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创新机遇：新能源技术发展带来的新机遇，推动相关产业的发展与升级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7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政策支持：政府对新能源技术的支持与鼓励，为跨界合作与创新提供有力保障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7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市场需求：市场需求对新能源技术的推动作用，为跨界合作与创新提供广阔空间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推动新能源技术发展的建议措施</a:t>
            </a:r>
            <a:endParaRPr altLang="en-US" lang="zh-CN"/>
          </a:p>
        </p:txBody>
      </p:sp>
      <p:sp>
        <p:nvSpPr>
          <p:cNvPr id="10497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加强政策引导与支持力度</a:t>
            </a:r>
            <a:endParaRPr altLang="en-US" lang="zh-CN"/>
          </a:p>
        </p:txBody>
      </p:sp>
      <p:sp>
        <p:nvSpPr>
          <p:cNvPr id="104976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7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加大对新能源技术研发的投入，提高技术水平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7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7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制定优惠政策和措施，鼓励企业投资新能源领域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8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加强国际合作，共同推动新能源技术的发展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8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8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建立完善的新能源技术标准和认证体系，提高市场竞争力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促进产学研用深度融合</a:t>
            </a:r>
            <a:endParaRPr altLang="en-US" lang="zh-CN"/>
          </a:p>
        </p:txBody>
      </p:sp>
      <p:sp>
        <p:nvSpPr>
          <p:cNvPr id="10498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鼓励企业加大投入，提高新能源技术研发水平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加强产学研合作，共同推动新能源技术研发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加强人才培养，为新能源技术发展提供人才保障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推动政策支持，为新能源技术发展提供政策保障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培养专业人才队伍</a:t>
            </a:r>
            <a:endParaRPr altLang="en-US" lang="zh-CN"/>
          </a:p>
        </p:txBody>
      </p:sp>
      <p:sp>
        <p:nvSpPr>
          <p:cNvPr id="10498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加强校企合作，共同培养人才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建立完善的人才培养体系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引进国际先进技术和管理经验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建立激励机制，吸引和留住人才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拓展国际合作与交流渠道</a:t>
            </a:r>
            <a:endParaRPr altLang="en-US" lang="zh-CN"/>
          </a:p>
        </p:txBody>
      </p:sp>
      <p:sp>
        <p:nvSpPr>
          <p:cNvPr id="10499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引进国际先进经验：学习借鉴国际上成功的新能源技术发展经验，为我国提供有益参考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加强国际间技术合作：共同研发、共享技术成果，提高全球新能源技术水平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建立国际交流平台：举办国际会议、研讨会等活动，促进技术交流与合作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推动国际项目合作：参与国际新能源项目，共同推动全球新能源技术的发展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9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4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4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4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4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4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4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4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4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4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4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4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4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4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4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4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5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19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2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75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2023-12-17T23:17:20Z</dcterms:created>
  <dcterms:modified xsi:type="dcterms:W3CDTF">2023-12-17T23:17:20Z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2c35ca49fb904979bc55f8f30ef161e4_21</vt:lpwstr>
  </property>
</Properties>
</file>