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750" r:id="rId1"/>
    <p:sldMasterId id="2147491787" r:id="rId2"/>
  </p:sldMasterIdLst>
  <p:notesMasterIdLst>
    <p:notesMasterId r:id="rId3"/>
  </p:notesMasterIdLst>
  <p:sldIdLst>
    <p:sldId id="3946" r:id="rId4"/>
    <p:sldId id="3949" r:id="rId5"/>
    <p:sldId id="3952" r:id="rId6"/>
    <p:sldId id="3955" r:id="rId7"/>
    <p:sldId id="3961" r:id="rId9"/>
    <p:sldId id="3964" r:id="rId10"/>
    <p:sldId id="3967" r:id="rId11"/>
    <p:sldId id="3970" r:id="rId12"/>
    <p:sldId id="3976" r:id="rId14"/>
    <p:sldId id="3979" r:id="rId15"/>
    <p:sldId id="3982" r:id="rId16"/>
    <p:sldId id="3985" r:id="rId17"/>
    <p:sldId id="3988" r:id="rId18"/>
    <p:sldId id="3994" r:id="rId20"/>
    <p:sldId id="3997" r:id="rId21"/>
    <p:sldId id="4000" r:id="rId22"/>
    <p:sldId id="4003" r:id="rId23"/>
    <p:sldId id="4006" r:id="rId24"/>
    <p:sldId id="4012" r:id="rId26"/>
    <p:sldId id="4015" r:id="rId27"/>
    <p:sldId id="4018" r:id="rId28"/>
    <p:sldId id="4021" r:id="rId29"/>
    <p:sldId id="4024" r:id="rId30"/>
    <p:sldId id="4030" r:id="rId32"/>
    <p:sldId id="4033" r:id="rId33"/>
    <p:sldId id="4036" r:id="rId34"/>
    <p:sldId id="4039" r:id="rId35"/>
    <p:sldId id="4042" r:id="rId36"/>
    <p:sldId id="4048" r:id="rId38"/>
    <p:sldId id="4051" r:id="rId39"/>
    <p:sldId id="4054" r:id="rId40"/>
    <p:sldId id="4057" r:id="rId41"/>
    <p:sldId id="4060"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751" r:id="rId1"/>
    <p:sldLayoutId id="2147491752" r:id="rId2"/>
    <p:sldLayoutId id="2147491753" r:id="rId3"/>
    <p:sldLayoutId id="2147491754" r:id="rId4"/>
    <p:sldLayoutId id="2147491755" r:id="rId5"/>
    <p:sldLayoutId id="2147491756" r:id="rId6"/>
    <p:sldLayoutId id="2147491757" r:id="rId7"/>
    <p:sldLayoutId id="2147491758" r:id="rId8"/>
    <p:sldLayoutId id="2147491759" r:id="rId9"/>
    <p:sldLayoutId id="2147491760" r:id="rId10"/>
    <p:sldLayoutId id="214749176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788" r:id="rId1"/>
    <p:sldLayoutId id="2147491789" r:id="rId2"/>
    <p:sldLayoutId id="2147491790" r:id="rId3"/>
    <p:sldLayoutId id="2147491791" r:id="rId4"/>
    <p:sldLayoutId id="2147491792" r:id="rId5"/>
    <p:sldLayoutId id="2147491793" r:id="rId6"/>
    <p:sldLayoutId id="2147491794" r:id="rId7"/>
    <p:sldLayoutId id="2147491795" r:id="rId8"/>
    <p:sldLayoutId id="2147491796" r:id="rId9"/>
    <p:sldLayoutId id="2147491797" r:id="rId10"/>
    <p:sldLayoutId id="214749179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tags" Target="../tags/tag135.xml"/><Relationship Id="rId14" Type="http://schemas.openxmlformats.org/officeDocument/2006/relationships/tags" Target="../tags/tag136.xml"/><Relationship Id="rId15" Type="http://schemas.openxmlformats.org/officeDocument/2006/relationships/tags" Target="../tags/tag137.xml"/><Relationship Id="rId16" Type="http://schemas.openxmlformats.org/officeDocument/2006/relationships/tags" Target="../tags/tag138.xml"/><Relationship Id="rId17" Type="http://schemas.openxmlformats.org/officeDocument/2006/relationships/tags" Target="../tags/tag139.xml"/><Relationship Id="rId18" Type="http://schemas.openxmlformats.org/officeDocument/2006/relationships/tags" Target="../tags/tag140.xml"/><Relationship Id="rId19" Type="http://schemas.openxmlformats.org/officeDocument/2006/relationships/tags" Target="../tags/tag141.xml"/><Relationship Id="rId20" Type="http://schemas.openxmlformats.org/officeDocument/2006/relationships/tags" Target="../tags/tag142.xml"/><Relationship Id="rId21" Type="http://schemas.openxmlformats.org/officeDocument/2006/relationships/tags" Target="../tags/tag143.xml"/><Relationship Id="rId22"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tags" Target="../tags/tag160.xml"/><Relationship Id="rId18" Type="http://schemas.openxmlformats.org/officeDocument/2006/relationships/tags" Target="../tags/tag161.xml"/><Relationship Id="rId19" Type="http://schemas.openxmlformats.org/officeDocument/2006/relationships/tags" Target="../tags/tag162.xml"/><Relationship Id="rId20" Type="http://schemas.openxmlformats.org/officeDocument/2006/relationships/tags" Target="../tags/tag163.xml"/><Relationship Id="rId21" Type="http://schemas.openxmlformats.org/officeDocument/2006/relationships/tags" Target="../tags/tag164.xml"/><Relationship Id="rId22" Type="http://schemas.openxmlformats.org/officeDocument/2006/relationships/tags" Target="../tags/tag165.xml"/><Relationship Id="rId23" Type="http://schemas.openxmlformats.org/officeDocument/2006/relationships/tags" Target="../tags/tag166.xml"/><Relationship Id="rId24" Type="http://schemas.openxmlformats.org/officeDocument/2006/relationships/tags" Target="../tags/tag167.xml"/><Relationship Id="rId25" Type="http://schemas.openxmlformats.org/officeDocument/2006/relationships/tags" Target="../tags/tag168.xml"/><Relationship Id="rId26" Type="http://schemas.openxmlformats.org/officeDocument/2006/relationships/tags" Target="../tags/tag169.xml"/><Relationship Id="rId27" Type="http://schemas.openxmlformats.org/officeDocument/2006/relationships/tags" Target="../tags/tag170.xml"/><Relationship Id="rId28" Type="http://schemas.openxmlformats.org/officeDocument/2006/relationships/tags" Target="../tags/tag171.xml"/><Relationship Id="rId29" Type="http://schemas.openxmlformats.org/officeDocument/2006/relationships/tags" Target="../tags/tag172.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tags" Target="../tags/tag231.xml"/><Relationship Id="rId10" Type="http://schemas.openxmlformats.org/officeDocument/2006/relationships/tags" Target="../tags/tag232.xml"/><Relationship Id="rId11" Type="http://schemas.openxmlformats.org/officeDocument/2006/relationships/tags" Target="../tags/tag233.xml"/><Relationship Id="rId12" Type="http://schemas.openxmlformats.org/officeDocument/2006/relationships/tags" Target="../tags/tag23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tags" Target="../tags/tag263.xml"/><Relationship Id="rId18" Type="http://schemas.openxmlformats.org/officeDocument/2006/relationships/tags" Target="../tags/tag264.xml"/><Relationship Id="rId19" Type="http://schemas.openxmlformats.org/officeDocument/2006/relationships/tags" Target="../tags/tag265.xml"/><Relationship Id="rId20" Type="http://schemas.openxmlformats.org/officeDocument/2006/relationships/tags" Target="../tags/tag266.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tags" Target="../tags/tag290.xml"/><Relationship Id="rId18" Type="http://schemas.openxmlformats.org/officeDocument/2006/relationships/tags" Target="../tags/tag291.xml"/><Relationship Id="rId19" Type="http://schemas.openxmlformats.org/officeDocument/2006/relationships/tags" Target="../tags/tag292.xml"/><Relationship Id="rId20" Type="http://schemas.openxmlformats.org/officeDocument/2006/relationships/tags" Target="../tags/tag293.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tags" Target="../tags/tag306.xml"/><Relationship Id="rId14" Type="http://schemas.openxmlformats.org/officeDocument/2006/relationships/tags" Target="../tags/tag307.xml"/><Relationship Id="rId15" Type="http://schemas.openxmlformats.org/officeDocument/2006/relationships/tags" Target="../tags/tag308.xml"/><Relationship Id="rId16" Type="http://schemas.openxmlformats.org/officeDocument/2006/relationships/tags" Target="../tags/tag309.xml"/><Relationship Id="rId17" Type="http://schemas.openxmlformats.org/officeDocument/2006/relationships/tags" Target="../tags/tag310.xml"/><Relationship Id="rId18" Type="http://schemas.openxmlformats.org/officeDocument/2006/relationships/tags" Target="../tags/tag311.xml"/><Relationship Id="rId19" Type="http://schemas.openxmlformats.org/officeDocument/2006/relationships/tags" Target="../tags/tag312.xml"/><Relationship Id="rId20" Type="http://schemas.openxmlformats.org/officeDocument/2006/relationships/tags" Target="../tags/tag313.xml"/><Relationship Id="rId21" Type="http://schemas.openxmlformats.org/officeDocument/2006/relationships/tags" Target="../tags/tag314.xml"/><Relationship Id="rId22" Type="http://schemas.openxmlformats.org/officeDocument/2006/relationships/tags" Target="../tags/tag315.xml"/><Relationship Id="rId23" Type="http://schemas.openxmlformats.org/officeDocument/2006/relationships/tags" Target="../tags/tag316.xml"/><Relationship Id="rId24" Type="http://schemas.openxmlformats.org/officeDocument/2006/relationships/tags" Target="../tags/tag317.xml"/><Relationship Id="rId25" Type="http://schemas.openxmlformats.org/officeDocument/2006/relationships/tags" Target="../tags/tag318.xml"/><Relationship Id="rId26" Type="http://schemas.openxmlformats.org/officeDocument/2006/relationships/tags" Target="../tags/tag319.xml"/><Relationship Id="rId27" Type="http://schemas.openxmlformats.org/officeDocument/2006/relationships/tags" Target="../tags/tag320.xml"/><Relationship Id="rId28" Type="http://schemas.openxmlformats.org/officeDocument/2006/relationships/tags" Target="../tags/tag321.xml"/><Relationship Id="rId29" Type="http://schemas.openxmlformats.org/officeDocument/2006/relationships/tags" Target="../tags/tag322.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tags" Target="../tags/tag374.xml"/><Relationship Id="rId14" Type="http://schemas.openxmlformats.org/officeDocument/2006/relationships/tags" Target="../tags/tag375.xml"/><Relationship Id="rId15" Type="http://schemas.openxmlformats.org/officeDocument/2006/relationships/tags" Target="../tags/tag376.xml"/><Relationship Id="rId16" Type="http://schemas.openxmlformats.org/officeDocument/2006/relationships/tags" Target="../tags/tag377.xml"/><Relationship Id="rId17" Type="http://schemas.openxmlformats.org/officeDocument/2006/relationships/tags" Target="../tags/tag378.xml"/><Relationship Id="rId18" Type="http://schemas.openxmlformats.org/officeDocument/2006/relationships/tags" Target="../tags/tag379.xml"/><Relationship Id="rId19" Type="http://schemas.openxmlformats.org/officeDocument/2006/relationships/tags" Target="../tags/tag380.xml"/><Relationship Id="rId20" Type="http://schemas.openxmlformats.org/officeDocument/2006/relationships/tags" Target="../tags/tag381.xml"/><Relationship Id="rId21" Type="http://schemas.openxmlformats.org/officeDocument/2006/relationships/tags" Target="../tags/tag382.xml"/><Relationship Id="rId22" Type="http://schemas.openxmlformats.org/officeDocument/2006/relationships/tags" Target="../tags/tag383.xml"/><Relationship Id="rId23" Type="http://schemas.openxmlformats.org/officeDocument/2006/relationships/tags" Target="../tags/tag384.xml"/><Relationship Id="rId24" Type="http://schemas.openxmlformats.org/officeDocument/2006/relationships/tags" Target="../tags/tag385.xml"/><Relationship Id="rId25" Type="http://schemas.openxmlformats.org/officeDocument/2006/relationships/tags" Target="../tags/tag386.xml"/><Relationship Id="rId26" Type="http://schemas.openxmlformats.org/officeDocument/2006/relationships/tags" Target="../tags/tag387.xml"/><Relationship Id="rId27" Type="http://schemas.openxmlformats.org/officeDocument/2006/relationships/tags" Target="../tags/tag388.xml"/><Relationship Id="rId28" Type="http://schemas.openxmlformats.org/officeDocument/2006/relationships/tags" Target="../tags/tag389.xml"/><Relationship Id="rId29" Type="http://schemas.openxmlformats.org/officeDocument/2006/relationships/tags" Target="../tags/tag390.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tags" Target="../tags/tag398.xml"/><Relationship Id="rId5" Type="http://schemas.openxmlformats.org/officeDocument/2006/relationships/tags" Target="../tags/tag399.xml"/><Relationship Id="rId6" Type="http://schemas.openxmlformats.org/officeDocument/2006/relationships/tags" Target="../tags/tag400.xml"/><Relationship Id="rId7" Type="http://schemas.openxmlformats.org/officeDocument/2006/relationships/tags" Target="../tags/tag401.xml"/><Relationship Id="rId8" Type="http://schemas.openxmlformats.org/officeDocument/2006/relationships/tags" Target="../tags/tag402.xml"/><Relationship Id="rId9" Type="http://schemas.openxmlformats.org/officeDocument/2006/relationships/tags" Target="../tags/tag403.xml"/><Relationship Id="rId10" Type="http://schemas.openxmlformats.org/officeDocument/2006/relationships/tags" Target="../tags/tag404.xml"/><Relationship Id="rId11" Type="http://schemas.openxmlformats.org/officeDocument/2006/relationships/tags" Target="../tags/tag405.xml"/><Relationship Id="rId12" Type="http://schemas.openxmlformats.org/officeDocument/2006/relationships/tags" Target="../tags/tag40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tags" Target="../tags/tag413.xml"/><Relationship Id="rId5" Type="http://schemas.openxmlformats.org/officeDocument/2006/relationships/tags" Target="../tags/tag414.xml"/><Relationship Id="rId6" Type="http://schemas.openxmlformats.org/officeDocument/2006/relationships/tags" Target="../tags/tag415.xml"/><Relationship Id="rId7" Type="http://schemas.openxmlformats.org/officeDocument/2006/relationships/tags" Target="../tags/tag416.xml"/><Relationship Id="rId8" Type="http://schemas.openxmlformats.org/officeDocument/2006/relationships/tags" Target="../tags/tag417.xml"/><Relationship Id="rId9" Type="http://schemas.openxmlformats.org/officeDocument/2006/relationships/tags" Target="../tags/tag418.xml"/><Relationship Id="rId10" Type="http://schemas.openxmlformats.org/officeDocument/2006/relationships/tags" Target="../tags/tag419.xml"/><Relationship Id="rId11" Type="http://schemas.openxmlformats.org/officeDocument/2006/relationships/tags" Target="../tags/tag420.xml"/><Relationship Id="rId12" Type="http://schemas.openxmlformats.org/officeDocument/2006/relationships/tags" Target="../tags/tag421.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tags" Target="../tags/tag430.xml"/><Relationship Id="rId10" Type="http://schemas.openxmlformats.org/officeDocument/2006/relationships/tags" Target="../tags/tag431.xml"/><Relationship Id="rId11" Type="http://schemas.openxmlformats.org/officeDocument/2006/relationships/tags" Target="../tags/tag432.xml"/><Relationship Id="rId12" Type="http://schemas.openxmlformats.org/officeDocument/2006/relationships/tags" Target="../tags/tag433.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tags" Target="../tags/tag437.xml"/><Relationship Id="rId5" Type="http://schemas.openxmlformats.org/officeDocument/2006/relationships/tags" Target="../tags/tag438.xml"/><Relationship Id="rId6" Type="http://schemas.openxmlformats.org/officeDocument/2006/relationships/tags" Target="../tags/tag439.xml"/><Relationship Id="rId7" Type="http://schemas.openxmlformats.org/officeDocument/2006/relationships/tags" Target="../tags/tag440.xml"/><Relationship Id="rId8" Type="http://schemas.openxmlformats.org/officeDocument/2006/relationships/tags" Target="../tags/tag441.xml"/><Relationship Id="rId9" Type="http://schemas.openxmlformats.org/officeDocument/2006/relationships/tags" Target="../tags/tag442.xml"/><Relationship Id="rId10" Type="http://schemas.openxmlformats.org/officeDocument/2006/relationships/tags" Target="../tags/tag443.xml"/><Relationship Id="rId11" Type="http://schemas.openxmlformats.org/officeDocument/2006/relationships/tags" Target="../tags/tag444.xml"/><Relationship Id="rId12" Type="http://schemas.openxmlformats.org/officeDocument/2006/relationships/tags" Target="../tags/tag445.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46.xml"/><Relationship Id="rId2" Type="http://schemas.openxmlformats.org/officeDocument/2006/relationships/tags" Target="../tags/tag447.xml"/><Relationship Id="rId3" Type="http://schemas.openxmlformats.org/officeDocument/2006/relationships/tags" Target="../tags/tag448.xml"/><Relationship Id="rId4" Type="http://schemas.openxmlformats.org/officeDocument/2006/relationships/tags" Target="../tags/tag449.xml"/><Relationship Id="rId5" Type="http://schemas.openxmlformats.org/officeDocument/2006/relationships/tags" Target="../tags/tag450.xml"/><Relationship Id="rId6" Type="http://schemas.openxmlformats.org/officeDocument/2006/relationships/tags" Target="../tags/tag451.xml"/><Relationship Id="rId7" Type="http://schemas.openxmlformats.org/officeDocument/2006/relationships/tags" Target="../tags/tag452.xml"/><Relationship Id="rId8" Type="http://schemas.openxmlformats.org/officeDocument/2006/relationships/tags" Target="../tags/tag453.xml"/><Relationship Id="rId9" Type="http://schemas.openxmlformats.org/officeDocument/2006/relationships/tags" Target="../tags/tag454.xml"/><Relationship Id="rId10" Type="http://schemas.openxmlformats.org/officeDocument/2006/relationships/tags" Target="../tags/tag455.xml"/><Relationship Id="rId11" Type="http://schemas.openxmlformats.org/officeDocument/2006/relationships/tags" Target="../tags/tag456.xml"/><Relationship Id="rId12" Type="http://schemas.openxmlformats.org/officeDocument/2006/relationships/tags" Target="../tags/tag457.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58.xml"/><Relationship Id="rId2" Type="http://schemas.openxmlformats.org/officeDocument/2006/relationships/tags" Target="../tags/tag459.xml"/><Relationship Id="rId3" Type="http://schemas.openxmlformats.org/officeDocument/2006/relationships/tags" Target="../tags/tag46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,a click to unlimited possibilities</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数字技术在校园中的教学应用与实践</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3"/>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80914"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02174"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添加</a:t>
            </a:r>
            <a:endParaRPr altLang="en-US" dirty="0" lang="zh-CN"/>
          </a:p>
          <a:p>
            <a:r>
              <a:rPr altLang="en-US" dirty="0" lang="zh-CN"/>
              <a:t>目录标题</a:t>
            </a:r>
            <a:endParaRPr altLang="en-US" dirty="0" lang="zh-CN"/>
          </a:p>
        </p:txBody>
      </p:sp>
      <p:cxnSp>
        <p:nvCxnSpPr>
          <p:cNvPr id="3145775" name="直接连接符 24"/>
          <p:cNvCxnSpPr>
            <a:cxnSpLocks/>
          </p:cNvCxnSpPr>
          <p:nvPr>
            <p:custDataLst>
              <p:tags r:id="rId4"/>
            </p:custDataLst>
          </p:nvPr>
        </p:nvCxnSpPr>
        <p:spPr>
          <a:xfrm>
            <a:off x="922363"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388552"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2909606"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数字技术在校园中的发展历程</a:t>
            </a:r>
            <a:endParaRPr altLang="en-US" dirty="0" lang="zh-CN"/>
          </a:p>
        </p:txBody>
      </p:sp>
      <p:cxnSp>
        <p:nvCxnSpPr>
          <p:cNvPr id="3145777" name="直接连接符 50"/>
          <p:cNvCxnSpPr>
            <a:cxnSpLocks/>
          </p:cNvCxnSpPr>
          <p:nvPr>
            <p:custDataLst>
              <p:tags r:id="rId7"/>
            </p:custDataLst>
          </p:nvPr>
        </p:nvCxnSpPr>
        <p:spPr>
          <a:xfrm>
            <a:off x="2730001"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196190"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4717627" y="3324286"/>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数字技术在课堂教学中的应用</a:t>
            </a:r>
            <a:endParaRPr altLang="en-US" dirty="0" lang="zh-CN"/>
          </a:p>
        </p:txBody>
      </p:sp>
      <p:cxnSp>
        <p:nvCxnSpPr>
          <p:cNvPr id="3145779" name="直接连接符 55"/>
          <p:cNvCxnSpPr>
            <a:cxnSpLocks/>
          </p:cNvCxnSpPr>
          <p:nvPr>
            <p:custDataLst>
              <p:tags r:id="rId10"/>
            </p:custDataLst>
          </p:nvPr>
        </p:nvCxnSpPr>
        <p:spPr>
          <a:xfrm>
            <a:off x="4537639"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6003828"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6525059"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数字技术在实践教学中的应用</a:t>
            </a:r>
            <a:endParaRPr altLang="en-US" dirty="0" lang="zh-CN"/>
          </a:p>
        </p:txBody>
      </p:sp>
      <p:cxnSp>
        <p:nvCxnSpPr>
          <p:cNvPr id="3145781" name="直接连接符 60"/>
          <p:cNvCxnSpPr>
            <a:cxnSpLocks/>
          </p:cNvCxnSpPr>
          <p:nvPr>
            <p:custDataLst>
              <p:tags r:id="rId13"/>
            </p:custDataLst>
          </p:nvPr>
        </p:nvCxnSpPr>
        <p:spPr>
          <a:xfrm>
            <a:off x="6345277"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7811466"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8332491" y="3324286"/>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数字技术在校园管理中的应用</a:t>
            </a:r>
            <a:endParaRPr altLang="en-US" dirty="0" lang="zh-CN"/>
          </a:p>
        </p:txBody>
      </p:sp>
      <p:cxnSp>
        <p:nvCxnSpPr>
          <p:cNvPr id="3145783" name="直接连接符 65"/>
          <p:cNvCxnSpPr>
            <a:cxnSpLocks/>
          </p:cNvCxnSpPr>
          <p:nvPr>
            <p:custDataLst>
              <p:tags r:id="rId16"/>
            </p:custDataLst>
          </p:nvPr>
        </p:nvCxnSpPr>
        <p:spPr>
          <a:xfrm>
            <a:off x="8152915"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7"/>
            </p:custDataLst>
          </p:nvPr>
        </p:nvSpPr>
        <p:spPr>
          <a:xfrm>
            <a:off x="9619105"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06</a:t>
            </a:r>
            <a:endParaRPr dirty="0" sz="2000" lang="en-US">
              <a:solidFill>
                <a:schemeClr val="accent1"/>
              </a:solidFill>
              <a:latin typeface="+mj-lt"/>
              <a:ea typeface="MiSans Heavy" panose="00000A00000000000000" charset="-122"/>
            </a:endParaRPr>
          </a:p>
        </p:txBody>
      </p:sp>
      <p:sp>
        <p:nvSpPr>
          <p:cNvPr id="1048828" name="标题"/>
          <p:cNvSpPr txBox="1"/>
          <p:nvPr>
            <p:custDataLst>
              <p:tags r:id="rId18"/>
            </p:custDataLst>
          </p:nvPr>
        </p:nvSpPr>
        <p:spPr>
          <a:xfrm>
            <a:off x="10140512"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数字技术在校园文化建设中的应用</a:t>
            </a:r>
            <a:endParaRPr altLang="en-US" dirty="0" lang="zh-CN"/>
          </a:p>
        </p:txBody>
      </p:sp>
      <p:cxnSp>
        <p:nvCxnSpPr>
          <p:cNvPr id="3145785" name="直接连接符 70"/>
          <p:cNvCxnSpPr>
            <a:cxnSpLocks/>
          </p:cNvCxnSpPr>
          <p:nvPr>
            <p:custDataLst>
              <p:tags r:id="rId19"/>
            </p:custDataLst>
          </p:nvPr>
        </p:nvCxnSpPr>
        <p:spPr>
          <a:xfrm>
            <a:off x="9960554"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60"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90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4" name="标题 2"/>
          <p:cNvSpPr>
            <a:spLocks noGrp="1"/>
          </p:cNvSpPr>
          <p:nvPr>
            <p:ph type="title" idx="1"/>
            <p:custDataLst>
              <p:tags r:id="rId2"/>
            </p:custDataLst>
          </p:nvPr>
        </p:nvSpPr>
        <p:spPr/>
        <p:txBody>
          <a:bodyPr>
            <a:normAutofit fontScale="90000"/>
          </a:bodyPr>
          <a:p>
            <a:r>
              <a:rPr altLang="en-US" lang="zh-CN"/>
              <a:t>数字技术在校园中的发展历程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4" name="标题 2"/>
          <p:cNvSpPr>
            <a:spLocks noGrp="1"/>
          </p:cNvSpPr>
          <p:nvPr>
            <p:ph type="title" idx="3"/>
          </p:nvPr>
        </p:nvSpPr>
        <p:spPr/>
        <p:txBody>
          <a:bodyPr>
            <a:normAutofit fontScale="91667"/>
          </a:bodyPr>
          <a:p>
            <a:r>
              <a:rPr altLang="en-US" lang="zh-CN"/>
              <a:t>数字技术的定义与分类</a:t>
            </a:r>
            <a:endParaRPr altLang="en-US" lang="zh-CN"/>
          </a:p>
        </p:txBody>
      </p:sp>
      <p:cxnSp>
        <p:nvCxnSpPr>
          <p:cNvPr id="3145815" name="直接连接符 98"/>
          <p:cNvCxnSpPr>
            <a:cxnSpLocks/>
          </p:cNvCxnSpPr>
          <p:nvPr>
            <p:custDataLst>
              <p:tags r:id="rId1"/>
            </p:custDataLst>
          </p:nvPr>
        </p:nvCxnSpPr>
        <p:spPr>
          <a:xfrm>
            <a:off x="1383040" y="1490400"/>
            <a:ext cx="0" cy="4731948"/>
          </a:xfrm>
          <a:prstGeom prst="line"/>
          <a:ln w="19050">
            <a:gradFill>
              <a:gsLst>
                <a:gs pos="0">
                  <a:schemeClr val="accent1">
                    <a:lumMod val="75000"/>
                    <a:alpha val="0"/>
                  </a:schemeClr>
                </a:gs>
                <a:gs pos="38000">
                  <a:schemeClr val="accent1">
                    <a:lumMod val="75000"/>
                    <a:alpha val="40000"/>
                  </a:schemeClr>
                </a:gs>
                <a:gs pos="98165">
                  <a:schemeClr val="accent1">
                    <a:lumMod val="7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976" name="序号"/>
          <p:cNvSpPr>
            <a:spLocks noChangeAspect="1"/>
          </p:cNvSpPr>
          <p:nvPr>
            <p:custDataLst>
              <p:tags r:id="rId2"/>
            </p:custDataLst>
          </p:nvPr>
        </p:nvSpPr>
        <p:spPr>
          <a:xfrm>
            <a:off x="746333" y="1662583"/>
            <a:ext cx="1243065" cy="947628"/>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fontScale="98148" lnSpcReduction="20000"/>
          </a:bodyPr>
          <a:p>
            <a:pPr algn="ctr" lvl="0">
              <a:buClrTx/>
              <a:buSzTx/>
              <a:buFontTx/>
            </a:pPr>
            <a:r>
              <a:rPr altLang="zh-CN" b="1" dirty="0" sz="5400" lang="en-US">
                <a:solidFill>
                  <a:schemeClr val="accent1">
                    <a:lumMod val="20000"/>
                    <a:lumOff val="80000"/>
                    <a:alpha val="50000"/>
                  </a:schemeClr>
                </a:solidFill>
                <a:latin typeface="+mn-ea"/>
                <a:sym typeface="+mn-ea"/>
              </a:rPr>
              <a:t>01</a:t>
            </a:r>
            <a:endParaRPr altLang="zh-CN" b="1" dirty="0" sz="5400" lang="en-US">
              <a:solidFill>
                <a:schemeClr val="accent1">
                  <a:lumMod val="20000"/>
                  <a:lumOff val="80000"/>
                  <a:alpha val="50000"/>
                </a:schemeClr>
              </a:solidFill>
              <a:latin typeface="+mn-ea"/>
              <a:sym typeface="+mn-ea"/>
            </a:endParaRPr>
          </a:p>
        </p:txBody>
      </p:sp>
      <p:sp>
        <p:nvSpPr>
          <p:cNvPr id="1048978" name="圆角矩形 9"/>
          <p:cNvSpPr/>
          <p:nvPr>
            <p:custDataLst>
              <p:tags r:id="rId3"/>
            </p:custDataLst>
          </p:nvPr>
        </p:nvSpPr>
        <p:spPr>
          <a:xfrm>
            <a:off x="1989398" y="1607460"/>
            <a:ext cx="9450889" cy="1057875"/>
          </a:xfrm>
          <a:prstGeom prst="roundRect">
            <a:avLst>
              <a:gd name="adj" fmla="val 50000"/>
            </a:avLst>
          </a:prstGeom>
          <a:solidFill>
            <a:schemeClr val="bg1"/>
          </a:solidFill>
          <a:ln>
            <a:gradFill>
              <a:gsLst>
                <a:gs pos="0">
                  <a:schemeClr val="accent1">
                    <a:lumMod val="20000"/>
                    <a:lumOff val="80000"/>
                    <a:alpha val="0"/>
                  </a:schemeClr>
                </a:gs>
                <a:gs pos="100000">
                  <a:schemeClr val="accent1">
                    <a:lumMod val="20000"/>
                    <a:lumOff val="80000"/>
                  </a:schemeClr>
                </a:gs>
              </a:gsLst>
              <a:lin ang="0" scaled="1"/>
            </a:gradFill>
          </a:ln>
          <a:effectLst>
            <a:outerShdw algn="tl" blurRad="127000" dir="2700000" dist="1270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latin typeface="+mn-ea"/>
              <a:sym typeface="+mn-ea"/>
            </a:endParaRPr>
          </a:p>
        </p:txBody>
      </p:sp>
      <p:sp>
        <p:nvSpPr>
          <p:cNvPr id="1048980" name="圆角矩形 1"/>
          <p:cNvSpPr/>
          <p:nvPr>
            <p:custDataLst>
              <p:tags r:id="rId4"/>
            </p:custDataLst>
          </p:nvPr>
        </p:nvSpPr>
        <p:spPr>
          <a:xfrm>
            <a:off x="1298187" y="2045351"/>
            <a:ext cx="175280" cy="182093"/>
          </a:xfrm>
          <a:prstGeom prst="roundRect">
            <a:avLst>
              <a:gd name="adj" fmla="val 50000"/>
            </a:avLst>
          </a:prstGeom>
          <a:gradFill>
            <a:gsLst>
              <a:gs pos="0">
                <a:schemeClr val="accent1"/>
              </a:gs>
              <a:gs pos="50000">
                <a:schemeClr val="accent1">
                  <a:lumMod val="75000"/>
                </a:schemeClr>
              </a:gs>
              <a:gs pos="100000">
                <a:schemeClr val="accent1">
                  <a:lumMod val="50000"/>
                </a:schemeClr>
              </a:gs>
            </a:gsLst>
            <a:lin ang="2700000" scaled="0"/>
          </a:gradFill>
          <a:ln>
            <a:solidFill>
              <a:schemeClr val="bg1"/>
            </a:solidFill>
          </a:ln>
          <a:effectLst>
            <a:outerShdw algn="tl" blurRad="190500" dir="2700000" dist="63500" rotWithShape="0">
              <a:schemeClr val="accent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lang="en-US">
              <a:latin typeface="+mn-ea"/>
              <a:sym typeface="+mn-ea"/>
            </a:endParaRPr>
          </a:p>
        </p:txBody>
      </p:sp>
      <p:sp>
        <p:nvSpPr>
          <p:cNvPr id="1048982" name="圆角矩形 71"/>
          <p:cNvSpPr/>
          <p:nvPr>
            <p:custDataLst>
              <p:tags r:id="rId5"/>
            </p:custDataLst>
          </p:nvPr>
        </p:nvSpPr>
        <p:spPr>
          <a:xfrm flipH="1">
            <a:off x="2240241" y="1855825"/>
            <a:ext cx="1615304" cy="561764"/>
          </a:xfrm>
          <a:prstGeom prst="roundRect">
            <a:avLst>
              <a:gd name="adj" fmla="val 50000"/>
            </a:avLst>
          </a:prstGeom>
          <a:gradFill flip="none" rotWithShape="1">
            <a:gsLst>
              <a:gs pos="0">
                <a:schemeClr val="accent1">
                  <a:lumMod val="60000"/>
                  <a:lumOff val="40000"/>
                </a:schemeClr>
              </a:gs>
              <a:gs pos="50000">
                <a:schemeClr val="accent1"/>
              </a:gs>
              <a:gs pos="100000">
                <a:schemeClr val="accent1">
                  <a:lumMod val="75000"/>
                </a:schemeClr>
              </a:gs>
            </a:gsLst>
            <a:lin ang="90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93750"/>
          </a:bodyPr>
          <a:p>
            <a:pPr algn="ctr" lvl="0">
              <a:buClrTx/>
              <a:buSzTx/>
              <a:buFontTx/>
            </a:pPr>
            <a:r>
              <a:rPr altLang="en-US" b="1" dirty="0" sz="1600" lang="zh-CN">
                <a:latin typeface="+mj-ea"/>
                <a:ea typeface="+mj-ea"/>
                <a:sym typeface="+mn-ea"/>
              </a:rPr>
              <a:t>添加标题</a:t>
            </a:r>
            <a:endParaRPr altLang="en-US" b="1" dirty="0" sz="1600" lang="zh-CN">
              <a:latin typeface="+mj-ea"/>
              <a:ea typeface="+mj-ea"/>
              <a:sym typeface="+mn-ea"/>
            </a:endParaRPr>
          </a:p>
        </p:txBody>
      </p:sp>
      <p:sp>
        <p:nvSpPr>
          <p:cNvPr id="1048984" name="正文"/>
          <p:cNvSpPr txBox="1"/>
          <p:nvPr>
            <p:custDataLst>
              <p:tags r:id="rId6"/>
            </p:custDataLst>
          </p:nvPr>
        </p:nvSpPr>
        <p:spPr>
          <a:xfrm>
            <a:off x="4181330" y="1662583"/>
            <a:ext cx="6897867" cy="947628"/>
          </a:xfrm>
          <a:prstGeom prst="rect"/>
          <a:noFill/>
        </p:spPr>
        <p:txBody>
          <a:bodyPr anchor="ctr" anchorCtr="0" bIns="0" lIns="90000" rIns="90000" rtlCol="0" tIns="0" wrap="square">
            <a:normAutofit/>
          </a:bodyPr>
          <a:p>
            <a:pPr algn="l" fontAlgn="auto" indent="0">
              <a:lnSpc>
                <a:spcPct val="130000"/>
              </a:lnSpc>
              <a:spcAft>
                <a:spcPts val="1000"/>
              </a:spcAft>
            </a:pPr>
            <a:r>
              <a:rPr altLang="en-US" dirty="0" sz="1400" lang="zh-CN">
                <a:solidFill>
                  <a:schemeClr val="tx1">
                    <a:lumMod val="65000"/>
                    <a:lumOff val="35000"/>
                  </a:schemeClr>
                </a:solidFill>
                <a:latin typeface="+中文正文" charset="0"/>
              </a:rPr>
              <a:t>数字技术的定义：数字技术是一种基于计算机技术的信息处理技术，通过将信息转换为数字信号进行传输、处理和存储。</a:t>
            </a:r>
            <a:endParaRPr altLang="en-US" dirty="0" sz="1400" lang="zh-CN">
              <a:solidFill>
                <a:schemeClr val="tx1">
                  <a:lumMod val="65000"/>
                  <a:lumOff val="35000"/>
                </a:schemeClr>
              </a:solidFill>
              <a:latin typeface="+中文正文" charset="0"/>
            </a:endParaRPr>
          </a:p>
        </p:txBody>
      </p:sp>
      <p:sp>
        <p:nvSpPr>
          <p:cNvPr id="1048986" name="序号"/>
          <p:cNvSpPr>
            <a:spLocks noChangeAspect="1"/>
          </p:cNvSpPr>
          <p:nvPr>
            <p:custDataLst>
              <p:tags r:id="rId7"/>
            </p:custDataLst>
          </p:nvPr>
        </p:nvSpPr>
        <p:spPr>
          <a:xfrm>
            <a:off x="746333" y="2857338"/>
            <a:ext cx="1243065" cy="947628"/>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fontScale="98148" lnSpcReduction="20000"/>
          </a:bodyPr>
          <a:p>
            <a:pPr algn="ctr" lvl="0">
              <a:buClrTx/>
              <a:buSzTx/>
              <a:buFontTx/>
            </a:pPr>
            <a:r>
              <a:rPr altLang="zh-CN" b="1" dirty="0" sz="5400" lang="en-US">
                <a:solidFill>
                  <a:schemeClr val="accent1">
                    <a:lumMod val="20000"/>
                    <a:lumOff val="80000"/>
                    <a:alpha val="50000"/>
                  </a:schemeClr>
                </a:solidFill>
                <a:latin typeface="+mn-ea"/>
                <a:sym typeface="+mn-ea"/>
              </a:rPr>
              <a:t>02</a:t>
            </a:r>
            <a:endParaRPr altLang="zh-CN" b="1" dirty="0" sz="5400" lang="en-US">
              <a:solidFill>
                <a:schemeClr val="accent1">
                  <a:lumMod val="20000"/>
                  <a:lumOff val="80000"/>
                  <a:alpha val="50000"/>
                </a:schemeClr>
              </a:solidFill>
              <a:latin typeface="+mn-ea"/>
              <a:sym typeface="+mn-ea"/>
            </a:endParaRPr>
          </a:p>
        </p:txBody>
      </p:sp>
      <p:sp>
        <p:nvSpPr>
          <p:cNvPr id="1048988" name="圆角矩形 9"/>
          <p:cNvSpPr/>
          <p:nvPr>
            <p:custDataLst>
              <p:tags r:id="rId8"/>
            </p:custDataLst>
          </p:nvPr>
        </p:nvSpPr>
        <p:spPr>
          <a:xfrm>
            <a:off x="1989398" y="2802215"/>
            <a:ext cx="9450889" cy="1057875"/>
          </a:xfrm>
          <a:prstGeom prst="roundRect">
            <a:avLst>
              <a:gd name="adj" fmla="val 50000"/>
            </a:avLst>
          </a:prstGeom>
          <a:solidFill>
            <a:schemeClr val="bg1"/>
          </a:solidFill>
          <a:ln>
            <a:gradFill>
              <a:gsLst>
                <a:gs pos="0">
                  <a:schemeClr val="accent1">
                    <a:lumMod val="20000"/>
                    <a:lumOff val="80000"/>
                    <a:alpha val="0"/>
                  </a:schemeClr>
                </a:gs>
                <a:gs pos="100000">
                  <a:schemeClr val="accent1">
                    <a:lumMod val="20000"/>
                    <a:lumOff val="80000"/>
                  </a:schemeClr>
                </a:gs>
              </a:gsLst>
              <a:lin ang="0" scaled="1"/>
            </a:gradFill>
          </a:ln>
          <a:effectLst>
            <a:outerShdw algn="tl" blurRad="127000" dir="2700000" dist="1270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latin typeface="+mn-ea"/>
              <a:sym typeface="+mn-ea"/>
            </a:endParaRPr>
          </a:p>
        </p:txBody>
      </p:sp>
      <p:sp>
        <p:nvSpPr>
          <p:cNvPr id="1048990" name="圆角矩形 1"/>
          <p:cNvSpPr/>
          <p:nvPr>
            <p:custDataLst>
              <p:tags r:id="rId9"/>
            </p:custDataLst>
          </p:nvPr>
        </p:nvSpPr>
        <p:spPr>
          <a:xfrm>
            <a:off x="1298187" y="3240106"/>
            <a:ext cx="175280" cy="182093"/>
          </a:xfrm>
          <a:prstGeom prst="roundRect">
            <a:avLst>
              <a:gd name="adj" fmla="val 50000"/>
            </a:avLst>
          </a:prstGeom>
          <a:gradFill>
            <a:gsLst>
              <a:gs pos="0">
                <a:schemeClr val="accent1"/>
              </a:gs>
              <a:gs pos="50000">
                <a:schemeClr val="accent1">
                  <a:lumMod val="75000"/>
                </a:schemeClr>
              </a:gs>
              <a:gs pos="100000">
                <a:schemeClr val="accent1">
                  <a:lumMod val="50000"/>
                </a:schemeClr>
              </a:gs>
            </a:gsLst>
            <a:lin ang="2700000" scaled="0"/>
          </a:gradFill>
          <a:ln>
            <a:solidFill>
              <a:schemeClr val="bg1"/>
            </a:solidFill>
          </a:ln>
          <a:effectLst>
            <a:outerShdw algn="tl" blurRad="190500" dir="2700000" dist="63500" rotWithShape="0">
              <a:schemeClr val="accent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lang="en-US">
              <a:latin typeface="+mn-ea"/>
              <a:sym typeface="+mn-ea"/>
            </a:endParaRPr>
          </a:p>
        </p:txBody>
      </p:sp>
      <p:sp>
        <p:nvSpPr>
          <p:cNvPr id="1048992" name="圆角矩形 6"/>
          <p:cNvSpPr/>
          <p:nvPr>
            <p:custDataLst>
              <p:tags r:id="rId10"/>
            </p:custDataLst>
          </p:nvPr>
        </p:nvSpPr>
        <p:spPr>
          <a:xfrm flipH="1">
            <a:off x="2240241" y="3050580"/>
            <a:ext cx="1615304" cy="561764"/>
          </a:xfrm>
          <a:prstGeom prst="roundRect">
            <a:avLst>
              <a:gd name="adj" fmla="val 50000"/>
            </a:avLst>
          </a:prstGeom>
          <a:gradFill flip="none" rotWithShape="1">
            <a:gsLst>
              <a:gs pos="0">
                <a:schemeClr val="accent1">
                  <a:lumMod val="60000"/>
                  <a:lumOff val="40000"/>
                </a:schemeClr>
              </a:gs>
              <a:gs pos="50000">
                <a:schemeClr val="accent1"/>
              </a:gs>
              <a:gs pos="100000">
                <a:schemeClr val="accent1">
                  <a:lumMod val="75000"/>
                </a:schemeClr>
              </a:gs>
            </a:gsLst>
            <a:lin ang="90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93750"/>
          </a:bodyPr>
          <a:p>
            <a:pPr algn="ctr" lvl="0">
              <a:buClrTx/>
              <a:buSzTx/>
              <a:buFontTx/>
            </a:pPr>
            <a:r>
              <a:rPr altLang="en-US" b="1" dirty="0" sz="1600" lang="zh-CN">
                <a:latin typeface="+mj-ea"/>
                <a:ea typeface="+mj-ea"/>
                <a:sym typeface="+mn-ea"/>
              </a:rPr>
              <a:t>添加标题</a:t>
            </a:r>
            <a:endParaRPr altLang="en-US" b="1" dirty="0" sz="1600" lang="zh-CN">
              <a:latin typeface="+mj-ea"/>
              <a:ea typeface="+mj-ea"/>
              <a:sym typeface="+mn-ea"/>
            </a:endParaRPr>
          </a:p>
        </p:txBody>
      </p:sp>
      <p:sp>
        <p:nvSpPr>
          <p:cNvPr id="1048994" name="正文"/>
          <p:cNvSpPr txBox="1"/>
          <p:nvPr>
            <p:custDataLst>
              <p:tags r:id="rId11"/>
            </p:custDataLst>
          </p:nvPr>
        </p:nvSpPr>
        <p:spPr>
          <a:xfrm>
            <a:off x="4181330" y="2857338"/>
            <a:ext cx="6897867" cy="947628"/>
          </a:xfrm>
          <a:prstGeom prst="rect"/>
          <a:noFill/>
        </p:spPr>
        <p:txBody>
          <a:bodyPr anchor="ctr" anchorCtr="0" bIns="0" lIns="90000" rIns="90000" rtlCol="0" tIns="0" wrap="square">
            <a:normAutofit fontScale="92857" lnSpcReduction="10000"/>
          </a:bodyPr>
          <a:p>
            <a:pPr algn="l" fontAlgn="auto" indent="0">
              <a:lnSpc>
                <a:spcPct val="130000"/>
              </a:lnSpc>
              <a:spcAft>
                <a:spcPts val="1000"/>
              </a:spcAft>
            </a:pPr>
            <a:r>
              <a:rPr altLang="en-US" dirty="0" sz="1400" lang="zh-CN">
                <a:solidFill>
                  <a:schemeClr val="tx1">
                    <a:lumMod val="65000"/>
                    <a:lumOff val="35000"/>
                  </a:schemeClr>
                </a:solidFill>
                <a:latin typeface="+中文正文" charset="0"/>
              </a:rPr>
              <a:t>数字技术的分类：数字技术可以分为多种类型，包括数字通信技术、数字音频技术、数字视频技术等。在校园中，数字技术的应用主要体现在数字化教学、数字化管理、数字化娱乐等方面。</a:t>
            </a:r>
            <a:endParaRPr altLang="en-US" dirty="0" sz="1400" lang="zh-CN">
              <a:solidFill>
                <a:schemeClr val="tx1">
                  <a:lumMod val="65000"/>
                  <a:lumOff val="35000"/>
                </a:schemeClr>
              </a:solidFill>
              <a:latin typeface="+中文正文" charset="0"/>
            </a:endParaRPr>
          </a:p>
        </p:txBody>
      </p:sp>
      <p:sp>
        <p:nvSpPr>
          <p:cNvPr id="1048996" name="序号"/>
          <p:cNvSpPr>
            <a:spLocks noChangeAspect="1"/>
          </p:cNvSpPr>
          <p:nvPr>
            <p:custDataLst>
              <p:tags r:id="rId12"/>
            </p:custDataLst>
          </p:nvPr>
        </p:nvSpPr>
        <p:spPr>
          <a:xfrm>
            <a:off x="746333" y="4052093"/>
            <a:ext cx="1243065" cy="947628"/>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fontScale="98148" lnSpcReduction="20000"/>
          </a:bodyPr>
          <a:p>
            <a:pPr algn="ctr" lvl="0">
              <a:buClrTx/>
              <a:buSzTx/>
              <a:buFontTx/>
            </a:pPr>
            <a:r>
              <a:rPr altLang="zh-CN" b="1" dirty="0" sz="5400" lang="en-US">
                <a:solidFill>
                  <a:schemeClr val="accent1">
                    <a:lumMod val="20000"/>
                    <a:lumOff val="80000"/>
                    <a:alpha val="50000"/>
                  </a:schemeClr>
                </a:solidFill>
                <a:latin typeface="+mn-ea"/>
                <a:sym typeface="+mn-ea"/>
              </a:rPr>
              <a:t>03</a:t>
            </a:r>
            <a:endParaRPr altLang="zh-CN" b="1" dirty="0" sz="5400" lang="en-US">
              <a:solidFill>
                <a:schemeClr val="accent1">
                  <a:lumMod val="20000"/>
                  <a:lumOff val="80000"/>
                  <a:alpha val="50000"/>
                </a:schemeClr>
              </a:solidFill>
              <a:latin typeface="+mn-ea"/>
              <a:sym typeface="+mn-ea"/>
            </a:endParaRPr>
          </a:p>
        </p:txBody>
      </p:sp>
      <p:sp>
        <p:nvSpPr>
          <p:cNvPr id="1048998" name="圆角矩形 9"/>
          <p:cNvSpPr/>
          <p:nvPr>
            <p:custDataLst>
              <p:tags r:id="rId13"/>
            </p:custDataLst>
          </p:nvPr>
        </p:nvSpPr>
        <p:spPr>
          <a:xfrm>
            <a:off x="1989398" y="3996970"/>
            <a:ext cx="9450889" cy="1057875"/>
          </a:xfrm>
          <a:prstGeom prst="roundRect">
            <a:avLst>
              <a:gd name="adj" fmla="val 50000"/>
            </a:avLst>
          </a:prstGeom>
          <a:solidFill>
            <a:schemeClr val="bg1"/>
          </a:solidFill>
          <a:ln>
            <a:gradFill>
              <a:gsLst>
                <a:gs pos="0">
                  <a:schemeClr val="accent1">
                    <a:lumMod val="20000"/>
                    <a:lumOff val="80000"/>
                    <a:alpha val="0"/>
                  </a:schemeClr>
                </a:gs>
                <a:gs pos="100000">
                  <a:schemeClr val="accent1">
                    <a:lumMod val="20000"/>
                    <a:lumOff val="80000"/>
                  </a:schemeClr>
                </a:gs>
              </a:gsLst>
              <a:lin ang="0" scaled="1"/>
            </a:gradFill>
          </a:ln>
          <a:effectLst>
            <a:outerShdw algn="tl" blurRad="127000" dir="2700000" dist="1270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latin typeface="+mn-ea"/>
              <a:sym typeface="+mn-ea"/>
            </a:endParaRPr>
          </a:p>
        </p:txBody>
      </p:sp>
      <p:sp>
        <p:nvSpPr>
          <p:cNvPr id="1049000" name="圆角矩形 1"/>
          <p:cNvSpPr/>
          <p:nvPr>
            <p:custDataLst>
              <p:tags r:id="rId14"/>
            </p:custDataLst>
          </p:nvPr>
        </p:nvSpPr>
        <p:spPr>
          <a:xfrm>
            <a:off x="1298187" y="4434861"/>
            <a:ext cx="175280" cy="182093"/>
          </a:xfrm>
          <a:prstGeom prst="roundRect">
            <a:avLst>
              <a:gd name="adj" fmla="val 50000"/>
            </a:avLst>
          </a:prstGeom>
          <a:gradFill>
            <a:gsLst>
              <a:gs pos="0">
                <a:schemeClr val="accent1"/>
              </a:gs>
              <a:gs pos="50000">
                <a:schemeClr val="accent1">
                  <a:lumMod val="75000"/>
                </a:schemeClr>
              </a:gs>
              <a:gs pos="100000">
                <a:schemeClr val="accent1">
                  <a:lumMod val="50000"/>
                </a:schemeClr>
              </a:gs>
            </a:gsLst>
            <a:lin ang="2700000" scaled="0"/>
          </a:gradFill>
          <a:ln>
            <a:solidFill>
              <a:schemeClr val="bg1"/>
            </a:solidFill>
          </a:ln>
          <a:effectLst>
            <a:outerShdw algn="tl" blurRad="190500" dir="2700000" dist="63500" rotWithShape="0">
              <a:schemeClr val="accent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lang="en-US">
              <a:latin typeface="+mn-ea"/>
              <a:sym typeface="+mn-ea"/>
            </a:endParaRPr>
          </a:p>
        </p:txBody>
      </p:sp>
      <p:sp>
        <p:nvSpPr>
          <p:cNvPr id="1049002" name="圆角矩形 11"/>
          <p:cNvSpPr/>
          <p:nvPr>
            <p:custDataLst>
              <p:tags r:id="rId15"/>
            </p:custDataLst>
          </p:nvPr>
        </p:nvSpPr>
        <p:spPr>
          <a:xfrm flipH="1">
            <a:off x="2240241" y="4245335"/>
            <a:ext cx="1615304" cy="561764"/>
          </a:xfrm>
          <a:prstGeom prst="roundRect">
            <a:avLst>
              <a:gd name="adj" fmla="val 50000"/>
            </a:avLst>
          </a:prstGeom>
          <a:gradFill flip="none" rotWithShape="1">
            <a:gsLst>
              <a:gs pos="0">
                <a:schemeClr val="accent1">
                  <a:lumMod val="60000"/>
                  <a:lumOff val="40000"/>
                </a:schemeClr>
              </a:gs>
              <a:gs pos="50000">
                <a:schemeClr val="accent1"/>
              </a:gs>
              <a:gs pos="100000">
                <a:schemeClr val="accent1">
                  <a:lumMod val="75000"/>
                </a:schemeClr>
              </a:gs>
            </a:gsLst>
            <a:lin ang="90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93750"/>
          </a:bodyPr>
          <a:p>
            <a:pPr algn="ctr" lvl="0">
              <a:buClrTx/>
              <a:buSzTx/>
              <a:buFontTx/>
            </a:pPr>
            <a:r>
              <a:rPr altLang="en-US" b="1" dirty="0" sz="1600" lang="zh-CN">
                <a:latin typeface="+mj-ea"/>
                <a:ea typeface="+mj-ea"/>
                <a:sym typeface="+mn-ea"/>
              </a:rPr>
              <a:t>添加标题</a:t>
            </a:r>
            <a:endParaRPr altLang="en-US" b="1" dirty="0" sz="1600" lang="zh-CN">
              <a:latin typeface="+mj-ea"/>
              <a:ea typeface="+mj-ea"/>
              <a:sym typeface="+mn-ea"/>
            </a:endParaRPr>
          </a:p>
        </p:txBody>
      </p:sp>
      <p:sp>
        <p:nvSpPr>
          <p:cNvPr id="1049004" name="正文"/>
          <p:cNvSpPr txBox="1"/>
          <p:nvPr>
            <p:custDataLst>
              <p:tags r:id="rId16"/>
            </p:custDataLst>
          </p:nvPr>
        </p:nvSpPr>
        <p:spPr>
          <a:xfrm>
            <a:off x="4181330" y="4052093"/>
            <a:ext cx="6897867" cy="947628"/>
          </a:xfrm>
          <a:prstGeom prst="rect"/>
          <a:noFill/>
        </p:spPr>
        <p:txBody>
          <a:bodyPr anchor="ctr" anchorCtr="0" bIns="0" lIns="90000" rIns="90000" rtlCol="0" tIns="0" wrap="square">
            <a:normAutofit fontScale="92857" lnSpcReduction="20000"/>
          </a:bodyPr>
          <a:p>
            <a:pPr algn="l" fontAlgn="auto" indent="0">
              <a:lnSpc>
                <a:spcPct val="130000"/>
              </a:lnSpc>
              <a:spcAft>
                <a:spcPts val="1000"/>
              </a:spcAft>
            </a:pPr>
            <a:r>
              <a:rPr altLang="en-US" dirty="0" sz="1400" lang="zh-CN">
                <a:solidFill>
                  <a:schemeClr val="tx1">
                    <a:lumMod val="65000"/>
                    <a:lumOff val="35000"/>
                  </a:schemeClr>
                </a:solidFill>
                <a:latin typeface="+中文正文" charset="0"/>
              </a:rPr>
              <a:t>数字技术在校园中的应用：数字技术在校园中的应用越来越广泛，例如数字化教学可以通过网络平台实现远程教育、在线学习等功能，数字化管理可以通过信息化系统提高管理效率，数字化娱乐可以通过虚拟现实技术等为学生提供更加丰富多彩的校园生活。</a:t>
            </a:r>
            <a:endParaRPr altLang="en-US" dirty="0" sz="1400" lang="zh-CN">
              <a:solidFill>
                <a:schemeClr val="tx1">
                  <a:lumMod val="65000"/>
                  <a:lumOff val="35000"/>
                </a:schemeClr>
              </a:solidFill>
              <a:latin typeface="+中文正文" charset="0"/>
            </a:endParaRPr>
          </a:p>
        </p:txBody>
      </p:sp>
      <p:sp>
        <p:nvSpPr>
          <p:cNvPr id="1049006" name="序号"/>
          <p:cNvSpPr>
            <a:spLocks noChangeAspect="1"/>
          </p:cNvSpPr>
          <p:nvPr>
            <p:custDataLst>
              <p:tags r:id="rId17"/>
            </p:custDataLst>
          </p:nvPr>
        </p:nvSpPr>
        <p:spPr>
          <a:xfrm>
            <a:off x="746333" y="5246848"/>
            <a:ext cx="1243065" cy="947628"/>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fontScale="98148" lnSpcReduction="20000"/>
          </a:bodyPr>
          <a:p>
            <a:pPr algn="ctr" lvl="0">
              <a:buClrTx/>
              <a:buSzTx/>
              <a:buFontTx/>
            </a:pPr>
            <a:r>
              <a:rPr altLang="zh-CN" b="1" dirty="0" sz="5400" lang="en-US">
                <a:solidFill>
                  <a:schemeClr val="accent1">
                    <a:lumMod val="20000"/>
                    <a:lumOff val="80000"/>
                    <a:alpha val="50000"/>
                  </a:schemeClr>
                </a:solidFill>
                <a:latin typeface="+mn-ea"/>
                <a:sym typeface="+mn-ea"/>
              </a:rPr>
              <a:t>04</a:t>
            </a:r>
            <a:endParaRPr altLang="zh-CN" b="1" dirty="0" sz="5400" lang="en-US">
              <a:solidFill>
                <a:schemeClr val="accent1">
                  <a:lumMod val="20000"/>
                  <a:lumOff val="80000"/>
                  <a:alpha val="50000"/>
                </a:schemeClr>
              </a:solidFill>
              <a:latin typeface="+mn-ea"/>
              <a:sym typeface="+mn-ea"/>
            </a:endParaRPr>
          </a:p>
        </p:txBody>
      </p:sp>
      <p:sp>
        <p:nvSpPr>
          <p:cNvPr id="1049008" name="圆角矩形 17"/>
          <p:cNvSpPr/>
          <p:nvPr>
            <p:custDataLst>
              <p:tags r:id="rId18"/>
            </p:custDataLst>
          </p:nvPr>
        </p:nvSpPr>
        <p:spPr>
          <a:xfrm>
            <a:off x="1989398" y="5191725"/>
            <a:ext cx="9450889" cy="1057875"/>
          </a:xfrm>
          <a:prstGeom prst="roundRect">
            <a:avLst>
              <a:gd name="adj" fmla="val 50000"/>
            </a:avLst>
          </a:prstGeom>
          <a:solidFill>
            <a:schemeClr val="bg1"/>
          </a:solidFill>
          <a:ln>
            <a:gradFill>
              <a:gsLst>
                <a:gs pos="0">
                  <a:schemeClr val="accent1">
                    <a:lumMod val="20000"/>
                    <a:lumOff val="80000"/>
                    <a:alpha val="0"/>
                  </a:schemeClr>
                </a:gs>
                <a:gs pos="100000">
                  <a:schemeClr val="accent1">
                    <a:lumMod val="20000"/>
                    <a:lumOff val="80000"/>
                  </a:schemeClr>
                </a:gs>
              </a:gsLst>
              <a:lin ang="0" scaled="1"/>
            </a:gradFill>
          </a:ln>
          <a:effectLst>
            <a:outerShdw algn="tl" blurRad="127000" dir="2700000" dist="1270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latin typeface="+mn-ea"/>
              <a:sym typeface="+mn-ea"/>
            </a:endParaRPr>
          </a:p>
        </p:txBody>
      </p:sp>
      <p:sp>
        <p:nvSpPr>
          <p:cNvPr id="1049010" name="圆角矩形 1"/>
          <p:cNvSpPr/>
          <p:nvPr>
            <p:custDataLst>
              <p:tags r:id="rId19"/>
            </p:custDataLst>
          </p:nvPr>
        </p:nvSpPr>
        <p:spPr>
          <a:xfrm>
            <a:off x="1298187" y="5629616"/>
            <a:ext cx="175280" cy="182093"/>
          </a:xfrm>
          <a:prstGeom prst="roundRect">
            <a:avLst>
              <a:gd name="adj" fmla="val 50000"/>
            </a:avLst>
          </a:prstGeom>
          <a:gradFill>
            <a:gsLst>
              <a:gs pos="0">
                <a:schemeClr val="accent1"/>
              </a:gs>
              <a:gs pos="50000">
                <a:schemeClr val="accent1">
                  <a:lumMod val="75000"/>
                </a:schemeClr>
              </a:gs>
              <a:gs pos="100000">
                <a:schemeClr val="accent1">
                  <a:lumMod val="50000"/>
                </a:schemeClr>
              </a:gs>
            </a:gsLst>
            <a:lin ang="2700000" scaled="0"/>
          </a:gradFill>
          <a:ln>
            <a:solidFill>
              <a:schemeClr val="bg1"/>
            </a:solidFill>
          </a:ln>
          <a:effectLst>
            <a:outerShdw algn="tl" blurRad="190500" dir="2700000" dist="63500" rotWithShape="0">
              <a:schemeClr val="accent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lang="en-US">
              <a:latin typeface="+mn-ea"/>
              <a:sym typeface="+mn-ea"/>
            </a:endParaRPr>
          </a:p>
        </p:txBody>
      </p:sp>
      <p:sp>
        <p:nvSpPr>
          <p:cNvPr id="1049012" name="圆角矩形 19"/>
          <p:cNvSpPr/>
          <p:nvPr>
            <p:custDataLst>
              <p:tags r:id="rId20"/>
            </p:custDataLst>
          </p:nvPr>
        </p:nvSpPr>
        <p:spPr>
          <a:xfrm flipH="1">
            <a:off x="2240241" y="5440090"/>
            <a:ext cx="1615304" cy="561764"/>
          </a:xfrm>
          <a:prstGeom prst="roundRect">
            <a:avLst>
              <a:gd name="adj" fmla="val 50000"/>
            </a:avLst>
          </a:prstGeom>
          <a:gradFill flip="none" rotWithShape="1">
            <a:gsLst>
              <a:gs pos="0">
                <a:schemeClr val="accent1">
                  <a:lumMod val="60000"/>
                  <a:lumOff val="40000"/>
                </a:schemeClr>
              </a:gs>
              <a:gs pos="50000">
                <a:schemeClr val="accent1"/>
              </a:gs>
              <a:gs pos="100000">
                <a:schemeClr val="accent1">
                  <a:lumMod val="75000"/>
                </a:schemeClr>
              </a:gs>
            </a:gsLst>
            <a:lin ang="90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93750"/>
          </a:bodyPr>
          <a:p>
            <a:pPr algn="ctr" lvl="0">
              <a:buClrTx/>
              <a:buSzTx/>
              <a:buFontTx/>
            </a:pPr>
            <a:r>
              <a:rPr altLang="en-US" b="1" dirty="0" sz="1600" lang="zh-CN">
                <a:latin typeface="+mj-ea"/>
                <a:ea typeface="+mj-ea"/>
                <a:sym typeface="+mn-ea"/>
              </a:rPr>
              <a:t>添加标题</a:t>
            </a:r>
            <a:endParaRPr altLang="en-US" b="1" dirty="0" sz="1600" lang="zh-CN">
              <a:latin typeface="+mj-ea"/>
              <a:ea typeface="+mj-ea"/>
              <a:sym typeface="+mn-ea"/>
            </a:endParaRPr>
          </a:p>
        </p:txBody>
      </p:sp>
      <p:sp>
        <p:nvSpPr>
          <p:cNvPr id="1049014" name="正文"/>
          <p:cNvSpPr txBox="1"/>
          <p:nvPr>
            <p:custDataLst>
              <p:tags r:id="rId21"/>
            </p:custDataLst>
          </p:nvPr>
        </p:nvSpPr>
        <p:spPr>
          <a:xfrm>
            <a:off x="4181330" y="5246848"/>
            <a:ext cx="6897867" cy="947628"/>
          </a:xfrm>
          <a:prstGeom prst="rect"/>
          <a:noFill/>
        </p:spPr>
        <p:txBody>
          <a:bodyPr anchor="ctr" anchorCtr="0" bIns="0" lIns="90000" rIns="90000" rtlCol="0" tIns="0" wrap="square">
            <a:normAutofit fontScale="78571" lnSpcReduction="20000"/>
          </a:bodyPr>
          <a:p>
            <a:pPr algn="l" fontAlgn="auto" indent="0">
              <a:lnSpc>
                <a:spcPct val="130000"/>
              </a:lnSpc>
              <a:spcAft>
                <a:spcPts val="1000"/>
              </a:spcAft>
            </a:pPr>
            <a:r>
              <a:rPr altLang="en-US" dirty="0" sz="1400" lang="zh-CN">
                <a:solidFill>
                  <a:schemeClr val="tx1">
                    <a:lumMod val="65000"/>
                    <a:lumOff val="35000"/>
                  </a:schemeClr>
                </a:solidFill>
                <a:latin typeface="+中文正文" charset="0"/>
              </a:rPr>
              <a:t>数字技术在校园中的发展历程：随着计算机技术的不断发展，数字技术在校园中的应用也越来越普及。从早期的单机应用到现在的高度网络化、智能化，数字技术在校园中的应用已经发生了翻天覆地的变化。未来，随着技术的不断进步和应用场景的不断拓展，数字技术在校园中的应用将会更加广泛和深入。</a:t>
            </a:r>
            <a:endParaRPr altLang="en-US" dirty="0" sz="1400" lang="zh-CN">
              <a:solidFill>
                <a:schemeClr val="tx1">
                  <a:lumMod val="65000"/>
                  <a:lumOff val="35000"/>
                </a:schemeClr>
              </a:solidFill>
              <a:latin typeface="+中文正文"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8" name="标题 2"/>
          <p:cNvSpPr>
            <a:spLocks noGrp="1"/>
          </p:cNvSpPr>
          <p:nvPr>
            <p:ph type="title" idx="3"/>
          </p:nvPr>
        </p:nvSpPr>
        <p:spPr/>
        <p:txBody>
          <a:bodyPr>
            <a:normAutofit fontScale="94444"/>
          </a:bodyPr>
          <a:p>
            <a:r>
              <a:rPr altLang="en-US" lang="zh-CN"/>
              <a:t>数字技术在校园中的应用领域</a:t>
            </a:r>
            <a:endParaRPr altLang="en-US" lang="zh-CN"/>
          </a:p>
        </p:txBody>
      </p:sp>
      <p:sp>
        <p:nvSpPr>
          <p:cNvPr id="104905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5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8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课堂教学：利用数字技术辅助教师教学，提高教学效果</a:t>
            </a:r>
            <a:endParaRPr altLang="en-US" dirty="0" sz="1200" lang="zh-CN" spc="150">
              <a:solidFill>
                <a:schemeClr val="tx1">
                  <a:lumMod val="65000"/>
                  <a:lumOff val="35000"/>
                </a:schemeClr>
              </a:solidFill>
              <a:latin typeface="+mn-ea"/>
              <a:sym typeface="+mn-ea"/>
            </a:endParaRPr>
          </a:p>
        </p:txBody>
      </p:sp>
      <p:sp>
        <p:nvSpPr>
          <p:cNvPr id="104908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校园管理：数字技术应用于校园管理，提高管理效率</a:t>
            </a:r>
            <a:endParaRPr altLang="en-US" dirty="0" sz="1200" lang="zh-CN" spc="150">
              <a:solidFill>
                <a:schemeClr val="tx1">
                  <a:lumMod val="65000"/>
                  <a:lumOff val="35000"/>
                </a:schemeClr>
              </a:solidFill>
              <a:latin typeface="+mn-ea"/>
              <a:sym typeface="+mn-ea"/>
            </a:endParaRPr>
          </a:p>
        </p:txBody>
      </p:sp>
      <p:sp>
        <p:nvSpPr>
          <p:cNvPr id="104909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自主学习：学生利用数字技术进行自主学习，提高学习效率</a:t>
            </a:r>
            <a:endParaRPr altLang="en-US" dirty="0" sz="1200" lang="zh-CN" spc="150">
              <a:solidFill>
                <a:schemeClr val="tx1">
                  <a:lumMod val="65000"/>
                  <a:lumOff val="35000"/>
                </a:schemeClr>
              </a:solidFill>
              <a:latin typeface="+mn-ea"/>
              <a:sym typeface="+mn-ea"/>
            </a:endParaRPr>
          </a:p>
        </p:txBody>
      </p:sp>
      <p:sp>
        <p:nvSpPr>
          <p:cNvPr id="104909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远程教育：通过数字技术实现远程教学，打破地域限制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6" name="标题 2"/>
          <p:cNvSpPr>
            <a:spLocks noGrp="1"/>
          </p:cNvSpPr>
          <p:nvPr>
            <p:ph type="title" idx="3"/>
          </p:nvPr>
        </p:nvSpPr>
        <p:spPr/>
        <p:txBody>
          <a:bodyPr>
            <a:normAutofit fontScale="94444"/>
          </a:bodyPr>
          <a:p>
            <a:r>
              <a:rPr altLang="en-US" lang="zh-CN"/>
              <a:t>数字技术在校园中的发展阶段</a:t>
            </a:r>
            <a:endParaRPr altLang="en-US" lang="zh-CN"/>
          </a:p>
        </p:txBody>
      </p:sp>
      <p:sp>
        <p:nvSpPr>
          <p:cNvPr id="104912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初始阶段：数字技术在教学中的应用刚刚起步，主要形式为多媒体教学和在线课程。</a:t>
            </a:r>
            <a:endParaRPr altLang="en-US" dirty="0" sz="1200" lang="zh-CN" spc="150">
              <a:solidFill>
                <a:schemeClr val="tx1">
                  <a:lumMod val="65000"/>
                  <a:lumOff val="35000"/>
                </a:schemeClr>
              </a:solidFill>
              <a:latin typeface="+mn-ea"/>
              <a:sym typeface="+mn-ea"/>
            </a:endParaRPr>
          </a:p>
        </p:txBody>
      </p:sp>
      <p:sp>
        <p:nvSpPr>
          <p:cNvPr id="104913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发展阶段：数字技术在教学中的应用逐渐普及，出现了在线考试、数字化图书馆、虚拟实验室等。</a:t>
            </a:r>
            <a:endParaRPr altLang="en-US" dirty="0" sz="1200" lang="zh-CN" spc="150">
              <a:solidFill>
                <a:schemeClr val="tx1">
                  <a:lumMod val="65000"/>
                  <a:lumOff val="35000"/>
                </a:schemeClr>
              </a:solidFill>
              <a:latin typeface="+mn-ea"/>
              <a:sym typeface="+mn-ea"/>
            </a:endParaRPr>
          </a:p>
        </p:txBody>
      </p:sp>
      <p:sp>
        <p:nvSpPr>
          <p:cNvPr id="104913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融合阶段：数字技术与教学的深度融合，形成了数字化校园，实现了教学资源的共享和优化。</a:t>
            </a:r>
            <a:endParaRPr altLang="en-US" dirty="0" sz="1200" lang="zh-CN" spc="150">
              <a:solidFill>
                <a:schemeClr val="tx1">
                  <a:lumMod val="65000"/>
                  <a:lumOff val="35000"/>
                </a:schemeClr>
              </a:solidFill>
              <a:latin typeface="+mn-ea"/>
              <a:sym typeface="+mn-ea"/>
            </a:endParaRPr>
          </a:p>
        </p:txBody>
      </p:sp>
      <p:sp>
        <p:nvSpPr>
          <p:cNvPr id="104913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创新阶段：数字技术在教学中的应用不断创新，出现了智能教学、个性化学习等新型教学模式。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13" name=""/>
        <p:cNvGrpSpPr/>
        <p:nvPr/>
      </p:nvGrpSpPr>
      <p:grpSpPr>
        <a:xfrm>
          <a:off x="0" y="0"/>
          <a:ext cx="0" cy="0"/>
          <a:chOff x="0" y="0"/>
          <a:chExt cx="0" cy="0"/>
        </a:xfrm>
      </p:grpSpPr>
      <p:sp>
        <p:nvSpPr>
          <p:cNvPr id="1049168"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70" name="标题 2"/>
          <p:cNvSpPr>
            <a:spLocks noGrp="1"/>
          </p:cNvSpPr>
          <p:nvPr>
            <p:ph type="title" idx="1"/>
            <p:custDataLst>
              <p:tags r:id="rId2"/>
            </p:custDataLst>
          </p:nvPr>
        </p:nvSpPr>
        <p:spPr/>
        <p:txBody>
          <a:bodyPr>
            <a:normAutofit fontScale="90000"/>
          </a:bodyPr>
          <a:p>
            <a:r>
              <a:rPr altLang="en-US" lang="zh-CN"/>
              <a:t>数字技术在课堂教学中的应用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0" name="标题 2"/>
          <p:cNvSpPr>
            <a:spLocks noGrp="1"/>
          </p:cNvSpPr>
          <p:nvPr>
            <p:ph type="title" idx="3"/>
          </p:nvPr>
        </p:nvSpPr>
        <p:spPr/>
        <p:txBody>
          <a:bodyPr>
            <a:normAutofit fontScale="94444"/>
          </a:bodyPr>
          <a:p>
            <a:r>
              <a:rPr altLang="en-US" lang="zh-CN"/>
              <a:t>多媒体教学</a:t>
            </a:r>
            <a:endParaRPr altLang="en-US" lang="zh-CN"/>
          </a:p>
        </p:txBody>
      </p:sp>
      <p:sp>
        <p:nvSpPr>
          <p:cNvPr id="104924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4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fontScale="8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定义：利用数字技术，如计算机、投影仪等设备，辅助传统课堂教学，提高教学效果和学生学习兴趣。</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4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5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优势：丰富教学内容，提高教学效率，增强学生参与度。</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5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5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应用场景：PPT演示、视频播放、在线互动等。</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5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6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实践案例：某学校利用数字技术进行英语教学，通过多媒体教学提高学生学习兴趣和成绩。</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8" name="标题 2"/>
          <p:cNvSpPr>
            <a:spLocks noGrp="1"/>
          </p:cNvSpPr>
          <p:nvPr>
            <p:ph type="title" idx="3"/>
          </p:nvPr>
        </p:nvSpPr>
        <p:spPr/>
        <p:txBody>
          <a:bodyPr>
            <a:normAutofit fontScale="94444"/>
          </a:bodyPr>
          <a:p>
            <a:r>
              <a:rPr altLang="en-US" lang="zh-CN"/>
              <a:t>网络教学</a:t>
            </a:r>
            <a:endParaRPr altLang="en-US" lang="zh-CN"/>
          </a:p>
        </p:txBody>
      </p:sp>
      <p:sp>
        <p:nvSpPr>
          <p:cNvPr id="104930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定义：通过网络平台进行远程授课的教学方式</a:t>
            </a:r>
            <a:endParaRPr altLang="en-US" dirty="0" sz="1200" lang="zh-CN" spc="150">
              <a:solidFill>
                <a:schemeClr val="tx1">
                  <a:lumMod val="65000"/>
                  <a:lumOff val="35000"/>
                </a:schemeClr>
              </a:solidFill>
              <a:latin typeface="+mn-ea"/>
              <a:sym typeface="+mn-ea"/>
            </a:endParaRPr>
          </a:p>
        </p:txBody>
      </p:sp>
      <p:sp>
        <p:nvSpPr>
          <p:cNvPr id="104930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优势：不受地域限制，方便快捷，资源共享</a:t>
            </a:r>
            <a:endParaRPr altLang="en-US" dirty="0" sz="1200" lang="zh-CN" spc="150">
              <a:solidFill>
                <a:schemeClr val="tx1">
                  <a:lumMod val="65000"/>
                  <a:lumOff val="35000"/>
                </a:schemeClr>
              </a:solidFill>
              <a:latin typeface="+mn-ea"/>
              <a:sym typeface="+mn-ea"/>
            </a:endParaRPr>
          </a:p>
        </p:txBody>
      </p:sp>
      <p:sp>
        <p:nvSpPr>
          <p:cNvPr id="104930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应用场景：在线课程、直播教学、互动教学等</a:t>
            </a:r>
            <a:endParaRPr altLang="en-US" dirty="0" sz="1200" lang="zh-CN" spc="150">
              <a:solidFill>
                <a:schemeClr val="tx1">
                  <a:lumMod val="65000"/>
                  <a:lumOff val="35000"/>
                </a:schemeClr>
              </a:solidFill>
              <a:latin typeface="+mn-ea"/>
              <a:sym typeface="+mn-ea"/>
            </a:endParaRPr>
          </a:p>
        </p:txBody>
      </p:sp>
      <p:sp>
        <p:nvSpPr>
          <p:cNvPr id="104930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实践案例：某学校利用网络平台开展远程教学的实践经验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0" name="标题 2"/>
          <p:cNvSpPr>
            <a:spLocks noGrp="1"/>
          </p:cNvSpPr>
          <p:nvPr>
            <p:ph type="title" idx="3"/>
          </p:nvPr>
        </p:nvSpPr>
        <p:spPr/>
        <p:txBody>
          <a:bodyPr>
            <a:normAutofit fontScale="94444"/>
          </a:bodyPr>
          <a:p>
            <a:r>
              <a:rPr altLang="en-US" lang="zh-CN"/>
              <a:t>虚拟现实教学</a:t>
            </a:r>
            <a:endParaRPr altLang="en-US" lang="zh-CN"/>
          </a:p>
        </p:txBody>
      </p:sp>
      <p:sp>
        <p:nvSpPr>
          <p:cNvPr id="104934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定义：利用虚拟现实技术，通过模拟真实场景，为学生提供身临其境的学习体验</a:t>
            </a:r>
            <a:endParaRPr altLang="en-US" dirty="0" sz="2000" lang="zh-CN" spc="150">
              <a:solidFill>
                <a:schemeClr val="tx1">
                  <a:lumMod val="75000"/>
                  <a:lumOff val="25000"/>
                </a:schemeClr>
              </a:solidFill>
              <a:latin typeface="+mn-ea"/>
              <a:sym typeface="+mn-ea"/>
            </a:endParaRPr>
          </a:p>
        </p:txBody>
      </p:sp>
      <p:sp>
        <p:nvSpPr>
          <p:cNvPr id="104934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4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优势：增强学生的学习兴趣和参与度，提高教学效果</a:t>
            </a:r>
            <a:endParaRPr altLang="en-US" dirty="0" sz="2000" lang="zh-CN" spc="150">
              <a:solidFill>
                <a:schemeClr val="tx1">
                  <a:lumMod val="75000"/>
                  <a:lumOff val="25000"/>
                </a:schemeClr>
              </a:solidFill>
              <a:latin typeface="+mn-ea"/>
              <a:sym typeface="+mn-ea"/>
            </a:endParaRPr>
          </a:p>
        </p:txBody>
      </p:sp>
      <p:sp>
        <p:nvSpPr>
          <p:cNvPr id="104935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应用场景：历史、地理、生物等学科，通过虚拟现实技术还原历史事件、自然景观等</a:t>
            </a:r>
            <a:endParaRPr altLang="en-US" dirty="0" sz="2000" lang="zh-CN" spc="150">
              <a:solidFill>
                <a:schemeClr val="tx1">
                  <a:lumMod val="75000"/>
                  <a:lumOff val="25000"/>
                </a:schemeClr>
              </a:solidFill>
              <a:latin typeface="+mn-ea"/>
              <a:sym typeface="+mn-ea"/>
            </a:endParaRPr>
          </a:p>
        </p:txBody>
      </p:sp>
      <p:sp>
        <p:nvSpPr>
          <p:cNvPr id="104935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6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实践案例：某学校利用虚拟现实技术进行历史课程的教学实践，取得了显著的教学成果</a:t>
            </a:r>
            <a:endParaRPr altLang="en-US" dirty="0" sz="2000" lang="zh-CN" spc="150">
              <a:solidFill>
                <a:schemeClr val="tx1">
                  <a:lumMod val="75000"/>
                  <a:lumOff val="25000"/>
                </a:schemeClr>
              </a:solidFill>
              <a:latin typeface="+mn-ea"/>
              <a:sym typeface="+mn-ea"/>
            </a:endParaRPr>
          </a:p>
        </p:txBody>
      </p:sp>
      <p:sp>
        <p:nvSpPr>
          <p:cNvPr id="104936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8" name="标题 2"/>
          <p:cNvSpPr>
            <a:spLocks noGrp="1"/>
          </p:cNvSpPr>
          <p:nvPr>
            <p:ph type="title" idx="3"/>
          </p:nvPr>
        </p:nvSpPr>
        <p:spPr/>
        <p:txBody>
          <a:bodyPr>
            <a:normAutofit fontScale="94444"/>
          </a:bodyPr>
          <a:p>
            <a:r>
              <a:rPr altLang="en-US" lang="zh-CN"/>
              <a:t>人工智能辅助教学</a:t>
            </a:r>
            <a:endParaRPr altLang="en-US" lang="zh-CN"/>
          </a:p>
        </p:txBody>
      </p:sp>
      <p:sp>
        <p:nvSpPr>
          <p:cNvPr id="104940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智能教学系统：利用人工智能技术，构建智能教学系统，实现个性化教学和精准辅导。</a:t>
            </a:r>
            <a:endParaRPr altLang="en-US" dirty="0" sz="2000" lang="zh-CN" spc="150">
              <a:solidFill>
                <a:schemeClr val="tx1">
                  <a:lumMod val="75000"/>
                  <a:lumOff val="25000"/>
                </a:schemeClr>
              </a:solidFill>
              <a:latin typeface="+mn-ea"/>
              <a:sym typeface="+mn-ea"/>
            </a:endParaRPr>
          </a:p>
        </p:txBody>
      </p:sp>
      <p:sp>
        <p:nvSpPr>
          <p:cNvPr id="104940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智能评估与反馈：通过人工智能技术，对学生的学习成果进行智能评估，并提供及时反馈和指导建议。</a:t>
            </a:r>
            <a:endParaRPr altLang="en-US" dirty="0" sz="2000" lang="zh-CN" spc="150">
              <a:solidFill>
                <a:schemeClr val="tx1">
                  <a:lumMod val="75000"/>
                  <a:lumOff val="25000"/>
                </a:schemeClr>
              </a:solidFill>
              <a:latin typeface="+mn-ea"/>
              <a:sym typeface="+mn-ea"/>
            </a:endParaRPr>
          </a:p>
        </p:txBody>
      </p:sp>
      <p:sp>
        <p:nvSpPr>
          <p:cNvPr id="104941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智能推荐学习资源：根据学生的学习情况和兴趣爱好，智能推荐相关学习资源，提高学习效果。</a:t>
            </a:r>
            <a:endParaRPr altLang="en-US" dirty="0" sz="2000" lang="zh-CN" spc="150">
              <a:solidFill>
                <a:schemeClr val="tx1">
                  <a:lumMod val="75000"/>
                  <a:lumOff val="25000"/>
                </a:schemeClr>
              </a:solidFill>
              <a:latin typeface="+mn-ea"/>
              <a:sym typeface="+mn-ea"/>
            </a:endParaRPr>
          </a:p>
        </p:txBody>
      </p:sp>
      <p:sp>
        <p:nvSpPr>
          <p:cNvPr id="104941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2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智能辅助教师工作：通过人工智能技术，辅助教师进行教学管理、作业批改等日常工作，减轻教师负担。</a:t>
            </a:r>
            <a:endParaRPr altLang="en-US" dirty="0" sz="2000" lang="zh-CN" spc="150">
              <a:solidFill>
                <a:schemeClr val="tx1">
                  <a:lumMod val="75000"/>
                  <a:lumOff val="25000"/>
                </a:schemeClr>
              </a:solidFill>
              <a:latin typeface="+mn-ea"/>
              <a:sym typeface="+mn-ea"/>
            </a:endParaRPr>
          </a:p>
        </p:txBody>
      </p:sp>
      <p:sp>
        <p:nvSpPr>
          <p:cNvPr id="104942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1" name=""/>
        <p:cNvGrpSpPr/>
        <p:nvPr/>
      </p:nvGrpSpPr>
      <p:grpSpPr>
        <a:xfrm>
          <a:off x="0" y="0"/>
          <a:ext cx="0" cy="0"/>
          <a:chOff x="0" y="0"/>
          <a:chExt cx="0" cy="0"/>
        </a:xfrm>
      </p:grpSpPr>
      <p:sp>
        <p:nvSpPr>
          <p:cNvPr id="1049456"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58" name="标题 2"/>
          <p:cNvSpPr>
            <a:spLocks noGrp="1"/>
          </p:cNvSpPr>
          <p:nvPr>
            <p:ph type="title" idx="1"/>
            <p:custDataLst>
              <p:tags r:id="rId2"/>
            </p:custDataLst>
          </p:nvPr>
        </p:nvSpPr>
        <p:spPr/>
        <p:txBody>
          <a:bodyPr>
            <a:normAutofit fontScale="90000"/>
          </a:bodyPr>
          <a:p>
            <a:r>
              <a:rPr altLang="en-US" lang="zh-CN"/>
              <a:t>数字技术在实践教学中的应用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8" name="标题 2"/>
          <p:cNvSpPr>
            <a:spLocks noGrp="1"/>
          </p:cNvSpPr>
          <p:nvPr>
            <p:ph type="title" idx="3"/>
          </p:nvPr>
        </p:nvSpPr>
        <p:spPr/>
        <p:txBody>
          <a:bodyPr>
            <a:normAutofit fontScale="94444"/>
          </a:bodyPr>
          <a:p>
            <a:r>
              <a:rPr altLang="en-US" lang="zh-CN"/>
              <a:t>实验教学的数字化改革</a:t>
            </a:r>
            <a:endParaRPr altLang="en-US" lang="zh-CN"/>
          </a:p>
        </p:txBody>
      </p:sp>
      <p:sp>
        <p:nvSpPr>
          <p:cNvPr id="104953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3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3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3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4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4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4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数字化实验教学的实践案例</a:t>
            </a:r>
            <a:endParaRPr altLang="en-US" dirty="0" sz="2400" lang="zh-CN">
              <a:latin typeface="+mn-ea"/>
              <a:ea typeface="+mn-ea"/>
            </a:endParaRPr>
          </a:p>
        </p:txBody>
      </p:sp>
      <p:sp>
        <p:nvSpPr>
          <p:cNvPr id="104954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数字化实验教学的未来发展</a:t>
            </a:r>
            <a:endParaRPr altLang="en-US" dirty="0" sz="2400" lang="zh-CN">
              <a:latin typeface="+mn-ea"/>
              <a:ea typeface="+mn-ea"/>
            </a:endParaRPr>
          </a:p>
        </p:txBody>
      </p:sp>
      <p:sp>
        <p:nvSpPr>
          <p:cNvPr id="104955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实验教学的数字化改革背景</a:t>
            </a:r>
            <a:endParaRPr altLang="en-US" dirty="0" sz="2400" lang="zh-CN">
              <a:latin typeface="+mn-ea"/>
              <a:ea typeface="+mn-ea"/>
            </a:endParaRPr>
          </a:p>
        </p:txBody>
      </p:sp>
      <p:sp>
        <p:nvSpPr>
          <p:cNvPr id="104955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数字化实验教学的优势</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6" name="标题 2"/>
          <p:cNvSpPr>
            <a:spLocks noGrp="1"/>
          </p:cNvSpPr>
          <p:nvPr>
            <p:ph type="title" idx="3"/>
          </p:nvPr>
        </p:nvSpPr>
        <p:spPr/>
        <p:txBody>
          <a:bodyPr>
            <a:normAutofit fontScale="94444"/>
          </a:bodyPr>
          <a:p>
            <a:r>
              <a:rPr altLang="en-US" lang="zh-CN"/>
              <a:t>虚拟实验室的建设与应用</a:t>
            </a:r>
            <a:endParaRPr altLang="en-US" lang="zh-CN"/>
          </a:p>
        </p:txBody>
      </p:sp>
      <p:sp>
        <p:nvSpPr>
          <p:cNvPr id="104958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虚拟实验室的定义与特点</a:t>
            </a:r>
            <a:endParaRPr altLang="en-US" dirty="0" sz="2000" lang="zh-CN" spc="150">
              <a:solidFill>
                <a:schemeClr val="tx1">
                  <a:lumMod val="85000"/>
                  <a:lumOff val="15000"/>
                </a:schemeClr>
              </a:solidFill>
              <a:latin typeface="+mn-ea"/>
              <a:sym typeface="+mn-ea"/>
            </a:endParaRPr>
          </a:p>
        </p:txBody>
      </p:sp>
      <p:sp>
        <p:nvSpPr>
          <p:cNvPr id="104959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虚拟实验室的建设方式</a:t>
            </a:r>
            <a:endParaRPr altLang="en-US" dirty="0" sz="2000" lang="zh-CN" spc="150">
              <a:solidFill>
                <a:schemeClr val="tx1">
                  <a:lumMod val="85000"/>
                  <a:lumOff val="15000"/>
                </a:schemeClr>
              </a:solidFill>
              <a:latin typeface="+mn-ea"/>
              <a:sym typeface="+mn-ea"/>
            </a:endParaRPr>
          </a:p>
        </p:txBody>
      </p:sp>
      <p:sp>
        <p:nvSpPr>
          <p:cNvPr id="104960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虚拟实验室在教学中的应用案例</a:t>
            </a:r>
            <a:endParaRPr altLang="en-US" dirty="0" sz="2000" lang="zh-CN" spc="150">
              <a:solidFill>
                <a:schemeClr val="tx1">
                  <a:lumMod val="85000"/>
                  <a:lumOff val="15000"/>
                </a:schemeClr>
              </a:solidFill>
              <a:latin typeface="+mn-ea"/>
              <a:sym typeface="+mn-ea"/>
            </a:endParaRPr>
          </a:p>
        </p:txBody>
      </p:sp>
      <p:sp>
        <p:nvSpPr>
          <p:cNvPr id="104960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虚拟实验室的优势与局限性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4" name="标题 2"/>
          <p:cNvSpPr>
            <a:spLocks noGrp="1"/>
          </p:cNvSpPr>
          <p:nvPr>
            <p:ph type="title" idx="3"/>
          </p:nvPr>
        </p:nvSpPr>
        <p:spPr/>
        <p:txBody>
          <a:bodyPr>
            <a:normAutofit fontScale="94444"/>
          </a:bodyPr>
          <a:p>
            <a:r>
              <a:rPr altLang="en-US" lang="zh-CN"/>
              <a:t>在线实训平台的开发与实践</a:t>
            </a:r>
            <a:endParaRPr altLang="en-US" lang="zh-CN"/>
          </a:p>
        </p:txBody>
      </p:sp>
      <p:sp>
        <p:nvSpPr>
          <p:cNvPr id="104964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背景介绍：数字技术在实践教学中的应用现状</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实践应用：在线实训平台在各专业课程中的具体应用案例</a:t>
            </a:r>
            <a:endParaRPr dirty="0" sz="2000" err="1">
              <a:solidFill>
                <a:schemeClr val="tx1">
                  <a:lumMod val="75000"/>
                  <a:lumOff val="25000"/>
                </a:schemeClr>
              </a:solidFill>
              <a:latin typeface="+mn-ea"/>
              <a:ea typeface="+mn-ea"/>
              <a:cs typeface="+mn-ea"/>
              <a:sym typeface="+mn-lt"/>
            </a:endParaRPr>
          </a:p>
        </p:txBody>
      </p:sp>
      <p:sp>
        <p:nvSpPr>
          <p:cNvPr id="104966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7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效果评估：在线实训平台的应用效果及改进方向</a:t>
            </a:r>
            <a:endParaRPr dirty="0" sz="2000" err="1">
              <a:solidFill>
                <a:schemeClr val="tx1">
                  <a:lumMod val="75000"/>
                  <a:lumOff val="25000"/>
                </a:schemeClr>
              </a:solidFill>
              <a:latin typeface="+mn-ea"/>
              <a:ea typeface="+mn-ea"/>
              <a:cs typeface="+mn-ea"/>
              <a:sym typeface="+mn-lt"/>
            </a:endParaRPr>
          </a:p>
        </p:txBody>
      </p:sp>
      <p:sp>
        <p:nvSpPr>
          <p:cNvPr id="10496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开发过程：在线实训平台的规划、设计、实施与测试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8" name="标题 2"/>
          <p:cNvSpPr>
            <a:spLocks noGrp="1"/>
          </p:cNvSpPr>
          <p:nvPr>
            <p:ph type="title" idx="3"/>
          </p:nvPr>
        </p:nvSpPr>
        <p:spPr/>
        <p:txBody>
          <a:bodyPr>
            <a:normAutofit fontScale="94444"/>
          </a:bodyPr>
          <a:p>
            <a:r>
              <a:rPr altLang="en-US" lang="zh-CN"/>
              <a:t>数字技术对实践教学的影响与提升</a:t>
            </a:r>
            <a:endParaRPr altLang="en-US" lang="zh-CN"/>
          </a:p>
        </p:txBody>
      </p:sp>
      <p:sp>
        <p:nvSpPr>
          <p:cNvPr id="104972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数字技术在教学中的应用：多媒体教学、在线教育、虚拟实验室等</a:t>
            </a:r>
            <a:endParaRPr altLang="en-US" dirty="0" sz="1200" lang="zh-CN" spc="150">
              <a:solidFill>
                <a:schemeClr val="tx1">
                  <a:lumMod val="65000"/>
                  <a:lumOff val="35000"/>
                </a:schemeClr>
              </a:solidFill>
              <a:latin typeface="+mn-ea"/>
              <a:sym typeface="+mn-ea"/>
            </a:endParaRPr>
          </a:p>
        </p:txBody>
      </p:sp>
      <p:sp>
        <p:nvSpPr>
          <p:cNvPr id="104972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数字技术对实践教学的提升：提高教学效率、增强学生实践体验、促进师生互动等</a:t>
            </a:r>
            <a:endParaRPr altLang="en-US" dirty="0" sz="1200" lang="zh-CN" spc="150">
              <a:solidFill>
                <a:schemeClr val="tx1">
                  <a:lumMod val="65000"/>
                  <a:lumOff val="35000"/>
                </a:schemeClr>
              </a:solidFill>
              <a:latin typeface="+mn-ea"/>
              <a:sym typeface="+mn-ea"/>
            </a:endParaRPr>
          </a:p>
        </p:txBody>
      </p:sp>
      <p:sp>
        <p:nvSpPr>
          <p:cNvPr id="104972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数字技术在教学中的应用案例：在线课程、虚拟实验室、多媒体教学等</a:t>
            </a:r>
            <a:endParaRPr altLang="en-US" dirty="0" sz="1200" lang="zh-CN" spc="150">
              <a:solidFill>
                <a:schemeClr val="tx1">
                  <a:lumMod val="65000"/>
                  <a:lumOff val="35000"/>
                </a:schemeClr>
              </a:solidFill>
              <a:latin typeface="+mn-ea"/>
              <a:sym typeface="+mn-ea"/>
            </a:endParaRPr>
          </a:p>
        </p:txBody>
      </p:sp>
      <p:sp>
        <p:nvSpPr>
          <p:cNvPr id="104972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数字技术对实践教学的未来展望：智能化教学、个性化学习、虚拟现实技术等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09" name=""/>
        <p:cNvGrpSpPr/>
        <p:nvPr/>
      </p:nvGrpSpPr>
      <p:grpSpPr>
        <a:xfrm>
          <a:off x="0" y="0"/>
          <a:ext cx="0" cy="0"/>
          <a:chOff x="0" y="0"/>
          <a:chExt cx="0" cy="0"/>
        </a:xfrm>
      </p:grpSpPr>
      <p:sp>
        <p:nvSpPr>
          <p:cNvPr id="1049760"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62" name="标题 2"/>
          <p:cNvSpPr>
            <a:spLocks noGrp="1"/>
          </p:cNvSpPr>
          <p:nvPr>
            <p:ph type="title" idx="1"/>
            <p:custDataLst>
              <p:tags r:id="rId2"/>
            </p:custDataLst>
          </p:nvPr>
        </p:nvSpPr>
        <p:spPr/>
        <p:txBody>
          <a:bodyPr>
            <a:normAutofit fontScale="90000"/>
          </a:bodyPr>
          <a:p>
            <a:r>
              <a:rPr altLang="en-US" lang="zh-CN"/>
              <a:t>数字技术在校园管理中的应用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2" name="标题 2"/>
          <p:cNvSpPr>
            <a:spLocks noGrp="1"/>
          </p:cNvSpPr>
          <p:nvPr>
            <p:ph type="title" idx="3"/>
          </p:nvPr>
        </p:nvSpPr>
        <p:spPr/>
        <p:txBody>
          <a:bodyPr>
            <a:normAutofit fontScale="94444"/>
          </a:bodyPr>
          <a:p>
            <a:r>
              <a:rPr altLang="en-US" lang="zh-CN"/>
              <a:t>数字化校园建设</a:t>
            </a:r>
            <a:endParaRPr altLang="en-US" lang="zh-CN"/>
          </a:p>
        </p:txBody>
      </p:sp>
      <p:sp>
        <p:nvSpPr>
          <p:cNvPr id="104983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数字化校园的定义和目标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数字化校园建设的实践和案例</a:t>
            </a:r>
            <a:endParaRPr dirty="0" sz="2000" err="1">
              <a:solidFill>
                <a:schemeClr val="tx1">
                  <a:lumMod val="75000"/>
                  <a:lumOff val="25000"/>
                </a:schemeClr>
              </a:solidFill>
              <a:latin typeface="+mn-ea"/>
              <a:ea typeface="+mn-ea"/>
              <a:cs typeface="+mn-ea"/>
              <a:sym typeface="+mn-lt"/>
            </a:endParaRPr>
          </a:p>
        </p:txBody>
      </p:sp>
      <p:sp>
        <p:nvSpPr>
          <p:cNvPr id="104985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6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数字化校园建设的未来展望</a:t>
            </a:r>
            <a:endParaRPr dirty="0" sz="2000" err="1">
              <a:solidFill>
                <a:schemeClr val="tx1">
                  <a:lumMod val="75000"/>
                  <a:lumOff val="25000"/>
                </a:schemeClr>
              </a:solidFill>
              <a:latin typeface="+mn-ea"/>
              <a:ea typeface="+mn-ea"/>
              <a:cs typeface="+mn-ea"/>
              <a:sym typeface="+mn-lt"/>
            </a:endParaRPr>
          </a:p>
        </p:txBody>
      </p:sp>
      <p:sp>
        <p:nvSpPr>
          <p:cNvPr id="10498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数字化校园建设的意义和价值</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06" name="标题 2"/>
          <p:cNvSpPr>
            <a:spLocks noGrp="1"/>
          </p:cNvSpPr>
          <p:nvPr>
            <p:ph type="title" idx="3"/>
          </p:nvPr>
        </p:nvSpPr>
        <p:spPr/>
        <p:txBody>
          <a:bodyPr>
            <a:normAutofit fontScale="94444"/>
          </a:bodyPr>
          <a:p>
            <a:r>
              <a:rPr altLang="en-US" lang="zh-CN"/>
              <a:t>信息化管理系统的应用</a:t>
            </a:r>
            <a:endParaRPr altLang="en-US" lang="zh-CN"/>
          </a:p>
        </p:txBody>
      </p:sp>
      <p:sp>
        <p:nvSpPr>
          <p:cNvPr id="104990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2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2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2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02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3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3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3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3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3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信息化管理系统概述</a:t>
            </a:r>
            <a:endParaRPr altLang="en-US" dirty="0" sz="1200" lang="zh-CN" spc="150">
              <a:solidFill>
                <a:schemeClr val="tx1">
                  <a:lumMod val="65000"/>
                  <a:lumOff val="35000"/>
                </a:schemeClr>
              </a:solidFill>
              <a:latin typeface="+mn-ea"/>
              <a:sym typeface="+mn-ea"/>
            </a:endParaRPr>
          </a:p>
        </p:txBody>
      </p:sp>
      <p:sp>
        <p:nvSpPr>
          <p:cNvPr id="104994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校园信息化管理系统的应用案例</a:t>
            </a:r>
            <a:endParaRPr altLang="en-US" dirty="0" sz="1200" lang="zh-CN" spc="150">
              <a:solidFill>
                <a:schemeClr val="tx1">
                  <a:lumMod val="65000"/>
                  <a:lumOff val="35000"/>
                </a:schemeClr>
              </a:solidFill>
              <a:latin typeface="+mn-ea"/>
              <a:sym typeface="+mn-ea"/>
            </a:endParaRPr>
          </a:p>
        </p:txBody>
      </p:sp>
      <p:sp>
        <p:nvSpPr>
          <p:cNvPr id="104994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校园信息化管理系统的优势</a:t>
            </a:r>
            <a:endParaRPr altLang="en-US" dirty="0" sz="1200" lang="zh-CN" spc="150">
              <a:solidFill>
                <a:schemeClr val="tx1">
                  <a:lumMod val="65000"/>
                  <a:lumOff val="35000"/>
                </a:schemeClr>
              </a:solidFill>
              <a:latin typeface="+mn-ea"/>
              <a:sym typeface="+mn-ea"/>
            </a:endParaRPr>
          </a:p>
        </p:txBody>
      </p:sp>
      <p:sp>
        <p:nvSpPr>
          <p:cNvPr id="104995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校园信息化管理系统的功能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84" name="标题 2"/>
          <p:cNvSpPr>
            <a:spLocks noGrp="1"/>
          </p:cNvSpPr>
          <p:nvPr>
            <p:ph type="title" idx="3"/>
          </p:nvPr>
        </p:nvSpPr>
        <p:spPr/>
        <p:txBody>
          <a:bodyPr>
            <a:normAutofit fontScale="91667"/>
          </a:bodyPr>
          <a:p>
            <a:r>
              <a:rPr altLang="en-US" lang="zh-CN"/>
              <a:t>大数据分析与决策支持</a:t>
            </a:r>
            <a:endParaRPr altLang="en-US" lang="zh-CN"/>
          </a:p>
        </p:txBody>
      </p:sp>
      <p:sp>
        <p:nvSpPr>
          <p:cNvPr id="104998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校园管理中的数据收集与整合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9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大数据分析技术在校园管理中的应用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9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0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基于大数据分析的决策支持系统建设</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0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0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大数据分析在校园管理中的优势与挑战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42" name="标题 2"/>
          <p:cNvSpPr>
            <a:spLocks noGrp="1"/>
          </p:cNvSpPr>
          <p:nvPr>
            <p:ph type="title" idx="3"/>
          </p:nvPr>
        </p:nvSpPr>
        <p:spPr/>
        <p:txBody>
          <a:bodyPr>
            <a:normAutofit fontScale="91667"/>
          </a:bodyPr>
          <a:p>
            <a:r>
              <a:rPr altLang="en-US" lang="zh-CN"/>
              <a:t>数字技术对校园管理效率的提升</a:t>
            </a:r>
            <a:endParaRPr altLang="en-US" lang="zh-CN"/>
          </a:p>
        </p:txBody>
      </p:sp>
      <p:sp>
        <p:nvSpPr>
          <p:cNvPr id="105004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数字技术应用在校园管理中的背景</a:t>
            </a:r>
            <a:endParaRPr altLang="en-US" dirty="0" sz="2000" lang="zh-CN" spc="150">
              <a:solidFill>
                <a:schemeClr val="tx1">
                  <a:lumMod val="85000"/>
                  <a:lumOff val="15000"/>
                </a:schemeClr>
              </a:solidFill>
              <a:latin typeface="+mn-ea"/>
              <a:sym typeface="+mn-ea"/>
            </a:endParaRPr>
          </a:p>
        </p:txBody>
      </p:sp>
      <p:sp>
        <p:nvSpPr>
          <p:cNvPr id="105005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数字技术对校园管理效率的具体提升方式</a:t>
            </a:r>
            <a:endParaRPr altLang="en-US" dirty="0" sz="2000" lang="zh-CN" spc="150">
              <a:solidFill>
                <a:schemeClr val="tx1">
                  <a:lumMod val="85000"/>
                  <a:lumOff val="15000"/>
                </a:schemeClr>
              </a:solidFill>
              <a:latin typeface="+mn-ea"/>
              <a:sym typeface="+mn-ea"/>
            </a:endParaRPr>
          </a:p>
        </p:txBody>
      </p:sp>
      <p:sp>
        <p:nvSpPr>
          <p:cNvPr id="105005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数字技术在校园管理中应用的案例分析</a:t>
            </a:r>
            <a:endParaRPr altLang="en-US" dirty="0" sz="2000" lang="zh-CN" spc="150">
              <a:solidFill>
                <a:schemeClr val="tx1">
                  <a:lumMod val="85000"/>
                  <a:lumOff val="15000"/>
                </a:schemeClr>
              </a:solidFill>
              <a:latin typeface="+mn-ea"/>
              <a:sym typeface="+mn-ea"/>
            </a:endParaRPr>
          </a:p>
        </p:txBody>
      </p:sp>
      <p:sp>
        <p:nvSpPr>
          <p:cNvPr id="105006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数字技术对校园管理效率提升的未来展望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57" name=""/>
        <p:cNvGrpSpPr/>
        <p:nvPr/>
      </p:nvGrpSpPr>
      <p:grpSpPr>
        <a:xfrm>
          <a:off x="0" y="0"/>
          <a:ext cx="0" cy="0"/>
          <a:chOff x="0" y="0"/>
          <a:chExt cx="0" cy="0"/>
        </a:xfrm>
      </p:grpSpPr>
      <p:sp>
        <p:nvSpPr>
          <p:cNvPr id="1050100" name="文本占位符 1"/>
          <p:cNvSpPr>
            <a:spLocks noGrp="1"/>
          </p:cNvSpPr>
          <p:nvPr>
            <p:ph type="body" idx="2"/>
            <p:custDataLst>
              <p:tags r:id="rId1"/>
            </p:custDataLst>
          </p:nvPr>
        </p:nvSpPr>
        <p:spPr/>
        <p:txBody>
          <a:bodyPr/>
          <a:p>
            <a:r>
              <a:rPr altLang="en-US" lang="zh-CN"/>
              <a:t>PART SIX</a:t>
            </a:r>
            <a:endParaRPr altLang="en-US" lang="zh-CN"/>
          </a:p>
        </p:txBody>
      </p:sp>
      <p:sp>
        <p:nvSpPr>
          <p:cNvPr id="1050102" name="标题 2"/>
          <p:cNvSpPr>
            <a:spLocks noGrp="1"/>
          </p:cNvSpPr>
          <p:nvPr>
            <p:ph type="title" idx="1"/>
            <p:custDataLst>
              <p:tags r:id="rId2"/>
            </p:custDataLst>
          </p:nvPr>
        </p:nvSpPr>
        <p:spPr/>
        <p:txBody>
          <a:bodyPr>
            <a:normAutofit fontScale="90000"/>
          </a:bodyPr>
          <a:p>
            <a:r>
              <a:rPr altLang="en-US" lang="zh-CN"/>
              <a:t>数字技术在校园文化建设中的应用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72" name="标题 2"/>
          <p:cNvSpPr>
            <a:spLocks noGrp="1"/>
          </p:cNvSpPr>
          <p:nvPr>
            <p:ph type="title" idx="3"/>
          </p:nvPr>
        </p:nvSpPr>
        <p:spPr/>
        <p:txBody>
          <a:bodyPr>
            <a:normAutofit fontScale="91667"/>
          </a:bodyPr>
          <a:p>
            <a:r>
              <a:rPr altLang="en-US" lang="zh-CN"/>
              <a:t>数字技术与校园文化的关系</a:t>
            </a:r>
            <a:endParaRPr altLang="en-US" lang="zh-CN"/>
          </a:p>
        </p:txBody>
      </p:sp>
      <p:sp>
        <p:nvSpPr>
          <p:cNvPr id="105017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数字技术为校园文化建设提供了新的手段和工具</a:t>
            </a:r>
            <a:endParaRPr altLang="en-US" dirty="0" sz="2000" lang="zh-CN" spc="150">
              <a:solidFill>
                <a:schemeClr val="tx1">
                  <a:lumMod val="75000"/>
                  <a:lumOff val="25000"/>
                </a:schemeClr>
              </a:solidFill>
              <a:latin typeface="+mn-ea"/>
              <a:sym typeface="+mn-ea"/>
            </a:endParaRPr>
          </a:p>
        </p:txBody>
      </p:sp>
      <p:sp>
        <p:nvSpPr>
          <p:cNvPr id="105017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数字技术有助于丰富校园文化的表现形式和内容</a:t>
            </a:r>
            <a:endParaRPr altLang="en-US" dirty="0" sz="2000" lang="zh-CN" spc="150">
              <a:solidFill>
                <a:schemeClr val="tx1">
                  <a:lumMod val="75000"/>
                  <a:lumOff val="25000"/>
                </a:schemeClr>
              </a:solidFill>
              <a:latin typeface="+mn-ea"/>
              <a:sym typeface="+mn-ea"/>
            </a:endParaRPr>
          </a:p>
        </p:txBody>
      </p:sp>
      <p:sp>
        <p:nvSpPr>
          <p:cNvPr id="105018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数字技术有助于提高校园文化的传播效率和影响力</a:t>
            </a:r>
            <a:endParaRPr altLang="en-US" dirty="0" sz="2000" lang="zh-CN" spc="150">
              <a:solidFill>
                <a:schemeClr val="tx1">
                  <a:lumMod val="75000"/>
                  <a:lumOff val="25000"/>
                </a:schemeClr>
              </a:solidFill>
              <a:latin typeface="+mn-ea"/>
              <a:sym typeface="+mn-ea"/>
            </a:endParaRPr>
          </a:p>
        </p:txBody>
      </p:sp>
      <p:sp>
        <p:nvSpPr>
          <p:cNvPr id="105019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数字技术有助于增强校园文化的互动性和参与性</a:t>
            </a:r>
            <a:endParaRPr altLang="en-US" dirty="0" sz="2000" lang="zh-CN" spc="150">
              <a:solidFill>
                <a:schemeClr val="tx1">
                  <a:lumMod val="75000"/>
                  <a:lumOff val="25000"/>
                </a:schemeClr>
              </a:solidFill>
              <a:latin typeface="+mn-ea"/>
              <a:sym typeface="+mn-ea"/>
            </a:endParaRPr>
          </a:p>
        </p:txBody>
      </p:sp>
      <p:sp>
        <p:nvSpPr>
          <p:cNvPr id="105019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30" name="标题 2"/>
          <p:cNvSpPr>
            <a:spLocks noGrp="1"/>
          </p:cNvSpPr>
          <p:nvPr>
            <p:ph type="title" idx="3"/>
          </p:nvPr>
        </p:nvSpPr>
        <p:spPr/>
        <p:txBody>
          <a:bodyPr>
            <a:normAutofit fontScale="91667"/>
          </a:bodyPr>
          <a:p>
            <a:r>
              <a:rPr altLang="en-US" lang="zh-CN"/>
              <a:t>数字技术在校园文化活动中的应用</a:t>
            </a:r>
            <a:endParaRPr altLang="en-US" lang="zh-CN"/>
          </a:p>
        </p:txBody>
      </p:sp>
      <p:sp>
        <p:nvSpPr>
          <p:cNvPr id="105023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0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4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0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4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0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10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0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1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11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6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数字技术提升校园文化活动的互动性和参与度</a:t>
            </a:r>
            <a:endParaRPr altLang="en-US" dirty="0" sz="1200" lang="zh-CN" spc="150">
              <a:solidFill>
                <a:schemeClr val="tx1">
                  <a:lumMod val="65000"/>
                  <a:lumOff val="35000"/>
                </a:schemeClr>
              </a:solidFill>
              <a:latin typeface="+mn-ea"/>
              <a:sym typeface="+mn-ea"/>
            </a:endParaRPr>
          </a:p>
        </p:txBody>
      </p:sp>
      <p:sp>
        <p:nvSpPr>
          <p:cNvPr id="105027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数字技术为校园文化活动提供更好的技术支持和保障</a:t>
            </a:r>
            <a:endParaRPr altLang="en-US" dirty="0" sz="1200" lang="zh-CN" spc="150">
              <a:solidFill>
                <a:schemeClr val="tx1">
                  <a:lumMod val="65000"/>
                  <a:lumOff val="35000"/>
                </a:schemeClr>
              </a:solidFill>
              <a:latin typeface="+mn-ea"/>
              <a:sym typeface="+mn-ea"/>
            </a:endParaRPr>
          </a:p>
        </p:txBody>
      </p:sp>
      <p:sp>
        <p:nvSpPr>
          <p:cNvPr id="105027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数字技术促进校园文化活动的传播和推广</a:t>
            </a:r>
            <a:endParaRPr altLang="en-US" dirty="0" sz="1200" lang="zh-CN" spc="150">
              <a:solidFill>
                <a:schemeClr val="tx1">
                  <a:lumMod val="65000"/>
                  <a:lumOff val="35000"/>
                </a:schemeClr>
              </a:solidFill>
              <a:latin typeface="+mn-ea"/>
              <a:sym typeface="+mn-ea"/>
            </a:endParaRPr>
          </a:p>
        </p:txBody>
      </p:sp>
      <p:sp>
        <p:nvSpPr>
          <p:cNvPr id="105027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数字技术丰富校园文化活动的形式和内容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08" name="标题 2"/>
          <p:cNvSpPr>
            <a:spLocks noGrp="1"/>
          </p:cNvSpPr>
          <p:nvPr>
            <p:ph type="title" idx="3"/>
          </p:nvPr>
        </p:nvSpPr>
        <p:spPr/>
        <p:txBody>
          <a:bodyPr>
            <a:normAutofit fontScale="91667"/>
          </a:bodyPr>
          <a:p>
            <a:r>
              <a:rPr altLang="en-US" lang="zh-CN"/>
              <a:t>数字技术对校园文化传播的影响与拓展</a:t>
            </a:r>
            <a:endParaRPr altLang="en-US" lang="zh-CN"/>
          </a:p>
        </p:txBody>
      </p:sp>
      <p:sp>
        <p:nvSpPr>
          <p:cNvPr id="105031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数字技术改变了校园文化的传播方式</a:t>
            </a:r>
            <a:endParaRPr altLang="en-US" dirty="0" sz="1200" lang="zh-CN" spc="150">
              <a:solidFill>
                <a:schemeClr val="tx1">
                  <a:lumMod val="65000"/>
                  <a:lumOff val="35000"/>
                </a:schemeClr>
              </a:solidFill>
              <a:latin typeface="+mn-ea"/>
              <a:sym typeface="+mn-ea"/>
            </a:endParaRPr>
          </a:p>
        </p:txBody>
      </p:sp>
      <p:sp>
        <p:nvSpPr>
          <p:cNvPr id="105031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数字技术提高了校园文化的传播效率</a:t>
            </a:r>
            <a:endParaRPr altLang="en-US" dirty="0" sz="1200" lang="zh-CN" spc="150">
              <a:solidFill>
                <a:schemeClr val="tx1">
                  <a:lumMod val="65000"/>
                  <a:lumOff val="35000"/>
                </a:schemeClr>
              </a:solidFill>
              <a:latin typeface="+mn-ea"/>
              <a:sym typeface="+mn-ea"/>
            </a:endParaRPr>
          </a:p>
        </p:txBody>
      </p:sp>
      <p:sp>
        <p:nvSpPr>
          <p:cNvPr id="105031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数字技术丰富了校园文化的传播内容</a:t>
            </a:r>
            <a:endParaRPr altLang="en-US" dirty="0" sz="1200" lang="zh-CN" spc="150">
              <a:solidFill>
                <a:schemeClr val="tx1">
                  <a:lumMod val="65000"/>
                  <a:lumOff val="35000"/>
                </a:schemeClr>
              </a:solidFill>
              <a:latin typeface="+mn-ea"/>
              <a:sym typeface="+mn-ea"/>
            </a:endParaRPr>
          </a:p>
        </p:txBody>
      </p:sp>
      <p:sp>
        <p:nvSpPr>
          <p:cNvPr id="105031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数字技术拓展了校园文化的传播范围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50" name="标题 2"/>
          <p:cNvSpPr>
            <a:spLocks noGrp="1"/>
          </p:cNvSpPr>
          <p:nvPr>
            <p:ph type="title" idx="3"/>
          </p:nvPr>
        </p:nvSpPr>
        <p:spPr/>
        <p:txBody>
          <a:bodyPr>
            <a:normAutofit fontScale="91667"/>
          </a:bodyPr>
          <a:p>
            <a:r>
              <a:rPr altLang="en-US" lang="zh-CN"/>
              <a:t>数字技术对校园文化建设的推动作用</a:t>
            </a:r>
            <a:endParaRPr altLang="en-US" lang="zh-CN"/>
          </a:p>
        </p:txBody>
      </p:sp>
      <p:sp>
        <p:nvSpPr>
          <p:cNvPr id="105035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5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数字技术丰富校园文化活动形式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5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6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数字技术提升校园文化传播效率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6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6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数字技术促进校园文化创新发展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6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7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数字技术增强校园文化互动体验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05" name=""/>
        <p:cNvGrpSpPr/>
        <p:nvPr/>
      </p:nvGrpSpPr>
      <p:grpSpPr>
        <a:xfrm>
          <a:off x="0" y="0"/>
          <a:ext cx="0" cy="0"/>
          <a:chOff x="0" y="0"/>
          <a:chExt cx="0" cy="0"/>
        </a:xfrm>
      </p:grpSpPr>
      <p:sp>
        <p:nvSpPr>
          <p:cNvPr id="1050408" name="文本占位符 1"/>
          <p:cNvSpPr>
            <a:spLocks noGrp="1"/>
          </p:cNvSpPr>
          <p:nvPr>
            <p:ph type="body" idx="2"/>
            <p:custDataLst>
              <p:tags r:id="rId1"/>
            </p:custDataLst>
          </p:nvPr>
        </p:nvSpPr>
        <p:spPr/>
        <p:txBody>
          <a:bodyPr/>
          <a:p>
            <a:r>
              <a:rPr altLang="en-US" lang="zh-CN"/>
              <a:t>PART SEVEN</a:t>
            </a:r>
            <a:endParaRPr altLang="en-US" lang="zh-CN"/>
          </a:p>
        </p:txBody>
      </p:sp>
      <p:sp>
        <p:nvSpPr>
          <p:cNvPr id="1050410" name="标题 2"/>
          <p:cNvSpPr>
            <a:spLocks noGrp="1"/>
          </p:cNvSpPr>
          <p:nvPr>
            <p:ph type="title" idx="1"/>
            <p:custDataLst>
              <p:tags r:id="rId2"/>
            </p:custDataLst>
          </p:nvPr>
        </p:nvSpPr>
        <p:spPr/>
        <p:txBody>
          <a:bodyPr>
            <a:normAutofit fontScale="90000"/>
          </a:bodyPr>
          <a:p>
            <a:r>
              <a:rPr altLang="en-US" lang="zh-CN"/>
              <a:t>数字技术在校园中的未来发展趋势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480" name="标题 2"/>
          <p:cNvSpPr>
            <a:spLocks noGrp="1"/>
          </p:cNvSpPr>
          <p:nvPr>
            <p:ph type="title" idx="3"/>
          </p:nvPr>
        </p:nvSpPr>
        <p:spPr/>
        <p:txBody>
          <a:bodyPr>
            <a:normAutofit fontScale="91667"/>
          </a:bodyPr>
          <a:p>
            <a:r>
              <a:rPr altLang="en-US" lang="zh-CN"/>
              <a:t>人工智能技术的深入应用</a:t>
            </a:r>
            <a:endParaRPr altLang="en-US" lang="zh-CN"/>
          </a:p>
        </p:txBody>
      </p:sp>
      <p:sp>
        <p:nvSpPr>
          <p:cNvPr id="105048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8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智能教学：利用AI技术实现个性化教学，提高教学效果</a:t>
            </a:r>
            <a:endParaRPr altLang="en-US" dirty="0" sz="2000" lang="zh-CN" spc="150">
              <a:solidFill>
                <a:schemeClr val="tx1">
                  <a:lumMod val="75000"/>
                  <a:lumOff val="25000"/>
                </a:schemeClr>
              </a:solidFill>
              <a:latin typeface="+mn-ea"/>
              <a:sym typeface="+mn-ea"/>
            </a:endParaRPr>
          </a:p>
        </p:txBody>
      </p:sp>
      <p:sp>
        <p:nvSpPr>
          <p:cNvPr id="105048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8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9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智能评估：通过大数据和AI技术对学生的表现进行实时评估</a:t>
            </a:r>
            <a:endParaRPr altLang="en-US" dirty="0" sz="2000" lang="zh-CN" spc="150">
              <a:solidFill>
                <a:schemeClr val="tx1">
                  <a:lumMod val="75000"/>
                  <a:lumOff val="25000"/>
                </a:schemeClr>
              </a:solidFill>
              <a:latin typeface="+mn-ea"/>
              <a:sym typeface="+mn-ea"/>
            </a:endParaRPr>
          </a:p>
        </p:txBody>
      </p:sp>
      <p:sp>
        <p:nvSpPr>
          <p:cNvPr id="105049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9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9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智能管理：利用AI技术提高学校管理效率，降低人力成本</a:t>
            </a:r>
            <a:endParaRPr altLang="en-US" dirty="0" sz="2000" lang="zh-CN" spc="150">
              <a:solidFill>
                <a:schemeClr val="tx1">
                  <a:lumMod val="75000"/>
                  <a:lumOff val="25000"/>
                </a:schemeClr>
              </a:solidFill>
              <a:latin typeface="+mn-ea"/>
              <a:sym typeface="+mn-ea"/>
            </a:endParaRPr>
          </a:p>
        </p:txBody>
      </p:sp>
      <p:sp>
        <p:nvSpPr>
          <p:cNvPr id="105049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0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0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智能安全：通过AI技术提高校园安全防范能力，保障师生安全</a:t>
            </a:r>
            <a:endParaRPr altLang="en-US" dirty="0" sz="2000" lang="zh-CN" spc="150">
              <a:solidFill>
                <a:schemeClr val="tx1">
                  <a:lumMod val="75000"/>
                  <a:lumOff val="25000"/>
                </a:schemeClr>
              </a:solidFill>
              <a:latin typeface="+mn-ea"/>
              <a:sym typeface="+mn-ea"/>
            </a:endParaRPr>
          </a:p>
        </p:txBody>
      </p:sp>
      <p:sp>
        <p:nvSpPr>
          <p:cNvPr id="105050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38" name="标题 2"/>
          <p:cNvSpPr>
            <a:spLocks noGrp="1"/>
          </p:cNvSpPr>
          <p:nvPr>
            <p:ph type="title" idx="3"/>
          </p:nvPr>
        </p:nvSpPr>
        <p:spPr/>
        <p:txBody>
          <a:bodyPr>
            <a:normAutofit fontScale="91667"/>
          </a:bodyPr>
          <a:p>
            <a:r>
              <a:rPr altLang="en-US" lang="zh-CN"/>
              <a:t>云计算、大数据等技术的融合发展</a:t>
            </a:r>
            <a:endParaRPr altLang="en-US" lang="zh-CN"/>
          </a:p>
        </p:txBody>
      </p:sp>
      <p:sp>
        <p:nvSpPr>
          <p:cNvPr id="105054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4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44"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云计算技术为校园教学提供更高效、灵活和可靠的计算服务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4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4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50"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大数据技术帮助校园教学实现个性化、精准化和智能化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5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5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56"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云计算和大数据技术的融合将推动校园教学向更高层次发展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55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56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62" name="TextBox 2"/>
          <p:cNvSpPr txBox="1"/>
          <p:nvPr>
            <p:custDataLst>
              <p:tags r:id="rId12"/>
            </p:custDataLst>
          </p:nvPr>
        </p:nvSpPr>
        <p:spPr>
          <a:xfrm>
            <a:off x="9144465" y="3137508"/>
            <a:ext cx="2278952" cy="1840235"/>
          </a:xfrm>
          <a:prstGeom prst="rect"/>
          <a:noFill/>
        </p:spPr>
        <p:txBody>
          <a:bodyPr rtlCol="0" wrap="square">
            <a:normAutofit fontScale="8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未来发展趋势：云计算、大数据等技术在校园教学中将更加普及和深入应用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96" name="标题 2"/>
          <p:cNvSpPr>
            <a:spLocks noGrp="1"/>
          </p:cNvSpPr>
          <p:nvPr>
            <p:ph type="title" idx="3"/>
          </p:nvPr>
        </p:nvSpPr>
        <p:spPr/>
        <p:txBody>
          <a:bodyPr>
            <a:normAutofit fontScale="91667"/>
          </a:bodyPr>
          <a:p>
            <a:r>
              <a:rPr altLang="en-US" lang="zh-CN"/>
              <a:t>数字化校园建设的持续推进</a:t>
            </a:r>
            <a:endParaRPr altLang="en-US" lang="zh-CN"/>
          </a:p>
        </p:txBody>
      </p:sp>
      <p:sp>
        <p:nvSpPr>
          <p:cNvPr id="105059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数字化校园建设的意义：提高教育质量、促进教育公平、提升管理效率</a:t>
            </a:r>
            <a:endParaRPr altLang="en-US" dirty="0" sz="1200" lang="zh-CN" spc="150">
              <a:solidFill>
                <a:schemeClr val="tx1">
                  <a:lumMod val="85000"/>
                  <a:lumOff val="15000"/>
                </a:schemeClr>
              </a:solidFill>
              <a:latin typeface="+mn-ea"/>
              <a:sym typeface="+mn-ea"/>
            </a:endParaRPr>
          </a:p>
        </p:txBody>
      </p:sp>
      <p:sp>
        <p:nvSpPr>
          <p:cNvPr id="105060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数字化校园建设的发展历程：从初步建设到不断完善，逐步实现全面数字化</a:t>
            </a:r>
            <a:endParaRPr altLang="en-US" dirty="0" sz="1200" lang="zh-CN" spc="150">
              <a:solidFill>
                <a:schemeClr val="tx1">
                  <a:lumMod val="85000"/>
                  <a:lumOff val="15000"/>
                </a:schemeClr>
              </a:solidFill>
              <a:latin typeface="+mn-ea"/>
              <a:sym typeface="+mn-ea"/>
            </a:endParaRPr>
          </a:p>
        </p:txBody>
      </p:sp>
      <p:sp>
        <p:nvSpPr>
          <p:cNvPr id="105060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数字化校园建设的现状：基础设施建设基本完善，应用系统逐渐丰富，数据整合与共享取得一定成果</a:t>
            </a:r>
            <a:endParaRPr altLang="en-US" dirty="0" sz="1200" lang="zh-CN" spc="150">
              <a:solidFill>
                <a:schemeClr val="tx1">
                  <a:lumMod val="85000"/>
                  <a:lumOff val="15000"/>
                </a:schemeClr>
              </a:solidFill>
              <a:latin typeface="+mn-ea"/>
              <a:sym typeface="+mn-ea"/>
            </a:endParaRPr>
          </a:p>
        </p:txBody>
      </p:sp>
      <p:sp>
        <p:nvSpPr>
          <p:cNvPr id="105061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数字化校园建设的未来发展趋势：更加注重个性化教学、智能化管理、多元化服务，推动教育信息化向更高水平发展</a:t>
            </a:r>
            <a:endParaRPr altLang="en-US" dirty="0" sz="1200" lang="zh-CN" spc="150">
              <a:solidFill>
                <a:schemeClr val="tx1">
                  <a:lumMod val="85000"/>
                  <a:lumOff val="15000"/>
                </a:schemeClr>
              </a:solidFill>
              <a:latin typeface="+mn-ea"/>
              <a:sym typeface="+mn-ea"/>
            </a:endParaRPr>
          </a:p>
        </p:txBody>
      </p:sp>
      <p:sp>
        <p:nvSpPr>
          <p:cNvPr id="105061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2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654" name="标题 2"/>
          <p:cNvSpPr>
            <a:spLocks noGrp="1"/>
          </p:cNvSpPr>
          <p:nvPr>
            <p:ph type="title" idx="3"/>
          </p:nvPr>
        </p:nvSpPr>
        <p:spPr/>
        <p:txBody>
          <a:bodyPr>
            <a:normAutofit fontScale="91667"/>
          </a:bodyPr>
          <a:p>
            <a:r>
              <a:rPr altLang="en-US" lang="zh-CN"/>
              <a:t>数字技术对校园教育模式的影响与变革</a:t>
            </a:r>
            <a:endParaRPr altLang="en-US" lang="zh-CN"/>
          </a:p>
        </p:txBody>
      </p:sp>
      <p:sp>
        <p:nvSpPr>
          <p:cNvPr id="105065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5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传统教育模式的变革：数字技术改变了传统的教学方式，使得教育更加高效、便捷和个性化。</a:t>
            </a:r>
            <a:endParaRPr altLang="en-US" dirty="0" sz="2000" lang="zh-CN" spc="150">
              <a:solidFill>
                <a:schemeClr val="tx1">
                  <a:lumMod val="85000"/>
                  <a:lumOff val="15000"/>
                </a:schemeClr>
              </a:solidFill>
              <a:latin typeface="+mn-ea"/>
              <a:sym typeface="+mn-ea"/>
            </a:endParaRPr>
          </a:p>
        </p:txBody>
      </p:sp>
      <p:sp>
        <p:nvSpPr>
          <p:cNvPr id="105066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6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学生学习方式的变革：数字技术为学生提供了更多的学习资源和自主学习的方式，促进了学生的主动学习和个性化发展。</a:t>
            </a:r>
            <a:endParaRPr altLang="en-US" dirty="0" sz="2000" lang="zh-CN" spc="150">
              <a:solidFill>
                <a:schemeClr val="tx1">
                  <a:lumMod val="85000"/>
                  <a:lumOff val="15000"/>
                </a:schemeClr>
              </a:solidFill>
              <a:latin typeface="+mn-ea"/>
              <a:sym typeface="+mn-ea"/>
            </a:endParaRPr>
          </a:p>
        </p:txBody>
      </p:sp>
      <p:sp>
        <p:nvSpPr>
          <p:cNvPr id="105066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教师教学方式的变革：数字技术为教师提供了更多的教学工具和资源，使得教学方式更加多样化、生动化和互动化。</a:t>
            </a:r>
            <a:endParaRPr altLang="en-US" dirty="0" sz="2000" lang="zh-CN" spc="150">
              <a:solidFill>
                <a:schemeClr val="tx1">
                  <a:lumMod val="85000"/>
                  <a:lumOff val="15000"/>
                </a:schemeClr>
              </a:solidFill>
              <a:latin typeface="+mn-ea"/>
              <a:sym typeface="+mn-ea"/>
            </a:endParaRPr>
          </a:p>
        </p:txBody>
      </p:sp>
      <p:sp>
        <p:nvSpPr>
          <p:cNvPr id="105067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7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校园管理模式的变革：数字技术为校园管理提供了更加高效、便捷和智能化的管理方式，提高了管理效率和水平。</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53" name=""/>
        <p:cNvGrpSpPr/>
        <p:nvPr/>
      </p:nvGrpSpPr>
      <p:grpSpPr>
        <a:xfrm>
          <a:off x="0" y="0"/>
          <a:ext cx="0" cy="0"/>
          <a:chOff x="0" y="0"/>
          <a:chExt cx="0" cy="0"/>
        </a:xfrm>
      </p:grpSpPr>
      <p:sp>
        <p:nvSpPr>
          <p:cNvPr id="1050712" name="标题 2"/>
          <p:cNvSpPr>
            <a:spLocks noGrp="1"/>
          </p:cNvSpPr>
          <p:nvPr>
            <p:ph type="title" idx="2"/>
            <p:custDataLst>
              <p:tags r:id="rId1"/>
            </p:custDataLst>
          </p:nvPr>
        </p:nvSpPr>
        <p:spPr/>
        <p:txBody>
          <a:bodyPr/>
          <a:p>
            <a:r>
              <a:rPr altLang="en-US" lang="zh-CN"/>
              <a:t>THANK YOU</a:t>
            </a:r>
            <a:endParaRPr altLang="en-US" lang="zh-CN"/>
          </a:p>
        </p:txBody>
      </p:sp>
      <p:sp>
        <p:nvSpPr>
          <p:cNvPr id="1050714"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6*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6*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6*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6*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6*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6*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6_6*l_h_i*1_6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6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6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SLIDE_ID" val="custom202302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3*l_i*1_1"/>
  <p:tag name="KSO_WM_TEMPLATE_CATEGORY" val="diagram"/>
  <p:tag name="KSO_WM_TEMPLATE_INDEX" val="20231686"/>
  <p:tag name="KSO_WM_UNIT_LAYERLEVEL" val="1_1"/>
  <p:tag name="KSO_WM_TAG_VERSION" val="3.0"/>
  <p:tag name="KSO_WM_DIAGRAM_VERSION" val="3"/>
  <p:tag name="KSO_WM_DIAGRAM_COLOR_TRICK" val="1"/>
  <p:tag name="KSO_WM_DIAGRAM_COLOR_TEXT_CAN_REMOVE" val="n"/>
  <p:tag name="KSO_WM_DIAGRAM_GROUP_CODE" val="l1-1"/>
  <p:tag name="KSO_WM_UNIT_TYPE" val="l_i"/>
  <p:tag name="KSO_WM_UNIT_INDEX" val="1_1"/>
  <p:tag name="KSO_WM_DIAGRAM_MAX_ITEMCNT" val="6"/>
  <p:tag name="KSO_WM_DIAGRAM_MIN_ITEMCNT" val="2"/>
  <p:tag name="KSO_WM_DIAGRAM_VIRTUALLY_FRAME" val="{&quot;height&quot;:384.25,&quot;width&quot;:863.3000000000001}"/>
  <p:tag name="KSO_WM_DIAGRAM_COLOR_MATCH_VALUE" val="{&quot;shape&quot;:{&quot;fill&quot;:{&quot;type&quot;:0},&quot;glow&quot;:{&quot;colorType&quot;:0},&quot;line&quot;:{&quot;gradient&quot;:[{&quot;brightness&quot;:-0.25,&quot;colorType&quot;:1,&quot;foreColorIndex&quot;:5,&quot;pos&quot;:0,&quot;transparency&quot;:1},{&quot;brightness&quot;:-0.25,&quot;colorType&quot;:1,&quot;foreColorIndex&quot;:5,&quot;pos&quot;:0.9816499948501587,&quot;transparency&quot;:1},{&quot;brightness&quot;:-0.25,&quot;colorType&quot;:1,&quot;foreColorIndex&quot;:5,&quot;pos&quot;:0.3799999952316284,&quot;transparency&quot;:0.6000000238418579}],&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686_3*l_h_i*1_1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1"/>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800000011920929,&quot;colorType&quot;:1,&quot;foreColorIndex&quot;:5,&quot;transparency&quot;:0.5},&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3*l_h_i*1_1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4.25,&quot;width&quot;:863.3000000000001}"/>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1},{&quot;brightness&quot;:0.800000011920929,&quot;colorType&quot;:1,&quot;foreColorIndex&quot;:5,&quot;pos&quot;:1,&quot;transparency&quot;:0}],&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3*l_h_i*1_1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UNIT_LINE_FORE_SCHEMECOLOR_INDEX" val="14"/>
  <p:tag name="KSO_WM_DIAGRAM_MAX_ITEMCNT" val="6"/>
  <p:tag name="KSO_WM_DIAGRAM_MIN_ITEMCNT" val="2"/>
  <p:tag name="KSO_WM_DIAGRAM_VIRTUALLY_FRAME" val="{&quot;height&quot;:384.25,&quot;width&quot;:863.3000000000001}"/>
  <p:tag name="KSO_WM_DIAGRAM_COLOR_MATCH_VALUE" val="{&quot;shape&quot;:{&quot;fill&quot;:{&quot;gradient&quot;:[{&quot;brightness&quot;:0,&quot;colorType&quot;:1,&quot;foreColorIndex&quot;:5,&quot;pos&quot;:0,&quot;transparency&quot;:0},{&quot;brightness&quot;:-0.25,&quot;colorType&quot;:1,&quot;foreColorIndex&quot;:5,&quot;pos&quot;:0.5,&quot;transparency&quot;:0},{&quot;brightness&quot;:-0.5,&quot;colorType&quot;:1,&quot;foreColorIndex&quot;:5,&quot;pos&quot;:1,&quot;transparency&quot;:0}],&quot;type&quot;:3},&quot;glow&quot;:{&quot;colorType&quot;:0},&quot;line&quot;:{&quot;solidLine&quot;:{&quot;brightness&quot;:0,&quot;colorType&quot;:1,&quot;foreColorIndex&quot;:14,&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6_3*l_h_a*1_1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gradient&quot;:[{&quot;brightness&quot;:0.4000000059604645,&quot;colorType&quot;:1,&quot;foreColorIndex&quot;:5,&quot;pos&quot;:0,&quot;transparency&quot;:0},{&quot;brightness&quot;:0,&quot;colorType&quot;:1,&quot;foreColorIndex&quot;:5,&quot;pos&quot;:0.5,&quot;transparency&quot;:0},{&quot;brightness&quot;:-0.2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6_3*l_h_f*1_1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686_3*l_h_i*1_2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2"/>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800000011920929,&quot;colorType&quot;:1,&quot;foreColorIndex&quot;:5,&quot;transparency&quot;:0.5},&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3*l_h_i*1_2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4.25,&quot;width&quot;:863.3000000000001}"/>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1},{&quot;brightness&quot;:0.800000011920929,&quot;colorType&quot;:1,&quot;foreColorIndex&quot;:5,&quot;pos&quot;:1,&quot;transparency&quot;:0}],&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3*l_h_i*1_2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UNIT_LINE_FORE_SCHEMECOLOR_INDEX" val="14"/>
  <p:tag name="KSO_WM_DIAGRAM_MAX_ITEMCNT" val="6"/>
  <p:tag name="KSO_WM_DIAGRAM_MIN_ITEMCNT" val="2"/>
  <p:tag name="KSO_WM_DIAGRAM_VIRTUALLY_FRAME" val="{&quot;height&quot;:384.25,&quot;width&quot;:863.3000000000001}"/>
  <p:tag name="KSO_WM_DIAGRAM_COLOR_MATCH_VALUE" val="{&quot;shape&quot;:{&quot;fill&quot;:{&quot;gradient&quot;:[{&quot;brightness&quot;:0,&quot;colorType&quot;:1,&quot;foreColorIndex&quot;:5,&quot;pos&quot;:0,&quot;transparency&quot;:0},{&quot;brightness&quot;:-0.25,&quot;colorType&quot;:1,&quot;foreColorIndex&quot;:5,&quot;pos&quot;:0.5,&quot;transparency&quot;:0},{&quot;brightness&quot;:-0.5,&quot;colorType&quot;:1,&quot;foreColorIndex&quot;:5,&quot;pos&quot;:1,&quot;transparency&quot;:0}],&quot;type&quot;:3},&quot;glow&quot;:{&quot;colorType&quot;:0},&quot;line&quot;:{&quot;solidLine&quot;:{&quot;brightness&quot;:0,&quot;colorType&quot;:1,&quot;foreColorIndex&quot;:14,&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6_3*l_h_a*1_2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gradient&quot;:[{&quot;brightness&quot;:0.4000000059604645,&quot;colorType&quot;:1,&quot;foreColorIndex&quot;:5,&quot;pos&quot;:0,&quot;transparency&quot;:0},{&quot;brightness&quot;:0,&quot;colorType&quot;:1,&quot;foreColorIndex&quot;:5,&quot;pos&quot;:0.5,&quot;transparency&quot;:0},{&quot;brightness&quot;:-0.2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6_3*l_h_f*1_2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686_3*l_h_i*1_3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3"/>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800000011920929,&quot;colorType&quot;:1,&quot;foreColorIndex&quot;:5,&quot;transparency&quot;:0.5},&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3*l_h_i*1_3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4.25,&quot;width&quot;:863.3000000000001}"/>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1},{&quot;brightness&quot;:0.800000011920929,&quot;colorType&quot;:1,&quot;foreColorIndex&quot;:5,&quot;pos&quot;:1,&quot;transparency&quot;:0}],&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3*l_h_i*1_3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UNIT_LINE_FORE_SCHEMECOLOR_INDEX" val="14"/>
  <p:tag name="KSO_WM_DIAGRAM_MAX_ITEMCNT" val="6"/>
  <p:tag name="KSO_WM_DIAGRAM_MIN_ITEMCNT" val="2"/>
  <p:tag name="KSO_WM_DIAGRAM_VIRTUALLY_FRAME" val="{&quot;height&quot;:384.25,&quot;width&quot;:863.3000000000001}"/>
  <p:tag name="KSO_WM_DIAGRAM_COLOR_MATCH_VALUE" val="{&quot;shape&quot;:{&quot;fill&quot;:{&quot;gradient&quot;:[{&quot;brightness&quot;:0,&quot;colorType&quot;:1,&quot;foreColorIndex&quot;:5,&quot;pos&quot;:0,&quot;transparency&quot;:0},{&quot;brightness&quot;:-0.25,&quot;colorType&quot;:1,&quot;foreColorIndex&quot;:5,&quot;pos&quot;:0.5,&quot;transparency&quot;:0},{&quot;brightness&quot;:-0.5,&quot;colorType&quot;:1,&quot;foreColorIndex&quot;:5,&quot;pos&quot;:1,&quot;transparency&quot;:0}],&quot;type&quot;:3},&quot;glow&quot;:{&quot;colorType&quot;:0},&quot;line&quot;:{&quot;solidLine&quot;:{&quot;brightness&quot;:0,&quot;colorType&quot;:1,&quot;foreColorIndex&quot;:14,&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6_3*l_h_a*1_3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gradient&quot;:[{&quot;brightness&quot;:0.4000000059604645,&quot;colorType&quot;:1,&quot;foreColorIndex&quot;:5,&quot;pos&quot;:0,&quot;transparency&quot;:0},{&quot;brightness&quot;:0,&quot;colorType&quot;:1,&quot;foreColorIndex&quot;:5,&quot;pos&quot;:0.5,&quot;transparency&quot;:0},{&quot;brightness&quot;:-0.2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6_3*l_h_f*1_3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686_3*l_h_i*1_4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04"/>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800000011920929,&quot;colorType&quot;:1,&quot;foreColorIndex&quot;:5,&quot;transparency&quot;:0.5},&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3*l_h_i*1_4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4.25,&quot;width&quot;:863.3000000000001}"/>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1},{&quot;brightness&quot;:0.800000011920929,&quot;colorType&quot;:1,&quot;foreColorIndex&quot;:5,&quot;pos&quot;:1,&quot;transparency&quot;:0}],&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3*l_h_i*1_4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UNIT_LINE_FORE_SCHEMECOLOR_INDEX" val="14"/>
  <p:tag name="KSO_WM_DIAGRAM_MAX_ITEMCNT" val="6"/>
  <p:tag name="KSO_WM_DIAGRAM_MIN_ITEMCNT" val="2"/>
  <p:tag name="KSO_WM_DIAGRAM_VIRTUALLY_FRAME" val="{&quot;height&quot;:384.25,&quot;width&quot;:863.3000000000001}"/>
  <p:tag name="KSO_WM_DIAGRAM_COLOR_MATCH_VALUE" val="{&quot;shape&quot;:{&quot;fill&quot;:{&quot;gradient&quot;:[{&quot;brightness&quot;:0,&quot;colorType&quot;:1,&quot;foreColorIndex&quot;:5,&quot;pos&quot;:0,&quot;transparency&quot;:0},{&quot;brightness&quot;:-0.25,&quot;colorType&quot;:1,&quot;foreColorIndex&quot;:5,&quot;pos&quot;:0.5,&quot;transparency&quot;:0},{&quot;brightness&quot;:-0.5,&quot;colorType&quot;:1,&quot;foreColorIndex&quot;:5,&quot;pos&quot;:1,&quot;transparency&quot;:0}],&quot;type&quot;:3},&quot;glow&quot;:{&quot;colorType&quot;:0},&quot;line&quot;:{&quot;solidLine&quot;:{&quot;brightness&quot;:0,&quot;colorType&quot;:1,&quot;foreColorIndex&quot;:14,&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6_3*l_h_a*1_4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gradient&quot;:[{&quot;brightness&quot;:0.4000000059604645,&quot;colorType&quot;:1,&quot;foreColorIndex&quot;:5,&quot;pos&quot;:0,&quot;transparency&quot;:0},{&quot;brightness&quot;:0,&quot;colorType&quot;:1,&quot;foreColorIndex&quot;:5,&quot;pos&quot;:0.5,&quot;transparency&quot;:0},{&quot;brightness&quot;:-0.2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6_3*l_h_f*1_4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84.25,&quot;width&quot;:863.3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7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73.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IX"/>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4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EVEN"/>
</p:tagLst>
</file>

<file path=ppt/tags/tag4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40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45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460.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2023-12-16T03:44:51Z</dcterms:created>
  <dcterms:modified xsi:type="dcterms:W3CDTF">2023-12-16T03:44:51Z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23dc43dcef9e42609ab87ef0c707a16a_21</vt:lpwstr>
  </property>
</Properties>
</file>