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84" r:id="rId1"/>
    <p:sldMasterId id="2147486521" r:id="rId2"/>
  </p:sldMasterIdLst>
  <p:notesMasterIdLst>
    <p:notesMasterId r:id="rId3"/>
  </p:notesMasterIdLst>
  <p:sldIdLst>
    <p:sldId id="1563" r:id="rId4"/>
    <p:sldId id="1568" r:id="rId5"/>
    <p:sldId id="1572" r:id="rId6"/>
    <p:sldId id="1575" r:id="rId7"/>
    <p:sldId id="1578" r:id="rId8"/>
    <p:sldId id="1581" r:id="rId9"/>
    <p:sldId id="1584" r:id="rId10"/>
    <p:sldId id="1587" r:id="rId11"/>
    <p:sldId id="1590" r:id="rId12"/>
    <p:sldId id="1593" r:id="rId13"/>
    <p:sldId id="1596" r:id="rId14"/>
    <p:sldId id="1599" r:id="rId15"/>
    <p:sldId id="1602" r:id="rId16"/>
    <p:sldId id="1605" r:id="rId17"/>
    <p:sldId id="1608" r:id="rId18"/>
    <p:sldId id="1611" r:id="rId19"/>
    <p:sldId id="1614" r:id="rId20"/>
    <p:sldId id="1617" r:id="rId21"/>
    <p:sldId id="1620" r:id="rId22"/>
    <p:sldId id="1623" r:id="rId23"/>
    <p:sldId id="1626" r:id="rId24"/>
    <p:sldId id="1629" r:id="rId25"/>
    <p:sldId id="1632" r:id="rId26"/>
    <p:sldId id="1635" r:id="rId27"/>
    <p:sldId id="1638" r:id="rId28"/>
    <p:sldId id="1641" r:id="rId29"/>
    <p:sldId id="1644" r:id="rId30"/>
    <p:sldId id="1647" r:id="rId31"/>
    <p:sldId id="1650" r:id="rId32"/>
    <p:sldId id="1653" r:id="rId33"/>
    <p:sldId id="1656" r:id="rId34"/>
    <p:sldId id="1659" r:id="rId35"/>
    <p:sldId id="1662" r:id="rId36"/>
    <p:sldId id="1666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85" r:id="rId1"/>
    <p:sldLayoutId id="2147486486" r:id="rId2"/>
    <p:sldLayoutId id="2147486487" r:id="rId3"/>
    <p:sldLayoutId id="2147486488" r:id="rId4"/>
    <p:sldLayoutId id="2147486489" r:id="rId5"/>
    <p:sldLayoutId id="2147486490" r:id="rId6"/>
    <p:sldLayoutId id="2147486491" r:id="rId7"/>
    <p:sldLayoutId id="2147486492" r:id="rId8"/>
    <p:sldLayoutId id="2147486493" r:id="rId9"/>
    <p:sldLayoutId id="2147486494" r:id="rId10"/>
    <p:sldLayoutId id="214748649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22" r:id="rId1"/>
    <p:sldLayoutId id="2147486523" r:id="rId2"/>
    <p:sldLayoutId id="2147486524" r:id="rId3"/>
    <p:sldLayoutId id="2147486525" r:id="rId4"/>
    <p:sldLayoutId id="2147486526" r:id="rId5"/>
    <p:sldLayoutId id="2147486527" r:id="rId6"/>
    <p:sldLayoutId id="2147486528" r:id="rId7"/>
    <p:sldLayoutId id="2147486529" r:id="rId8"/>
    <p:sldLayoutId id="2147486530" r:id="rId9"/>
    <p:sldLayoutId id="2147486531" r:id="rId10"/>
    <p:sldLayoutId id="21474865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20" Type="http://schemas.openxmlformats.org/officeDocument/2006/relationships/tags" Target="../tags/tag183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tags" Target="../tags/tag196.xml"/><Relationship Id="rId14" Type="http://schemas.openxmlformats.org/officeDocument/2006/relationships/tags" Target="../tags/tag197.xml"/><Relationship Id="rId15" Type="http://schemas.openxmlformats.org/officeDocument/2006/relationships/tags" Target="../tags/tag198.xml"/><Relationship Id="rId16" Type="http://schemas.openxmlformats.org/officeDocument/2006/relationships/tags" Target="../tags/tag199.xml"/><Relationship Id="rId17" Type="http://schemas.openxmlformats.org/officeDocument/2006/relationships/tags" Target="../tags/tag200.xml"/><Relationship Id="rId18" Type="http://schemas.openxmlformats.org/officeDocument/2006/relationships/tags" Target="../tags/tag201.xml"/><Relationship Id="rId19" Type="http://schemas.openxmlformats.org/officeDocument/2006/relationships/tags" Target="../tags/tag202.xml"/><Relationship Id="rId20" Type="http://schemas.openxmlformats.org/officeDocument/2006/relationships/tags" Target="../tags/tag203.xml"/><Relationship Id="rId21" Type="http://schemas.openxmlformats.org/officeDocument/2006/relationships/tags" Target="../tags/tag204.xml"/><Relationship Id="rId22" Type="http://schemas.openxmlformats.org/officeDocument/2006/relationships/tags" Target="../tags/tag205.xml"/><Relationship Id="rId23" Type="http://schemas.openxmlformats.org/officeDocument/2006/relationships/tags" Target="../tags/tag206.xml"/><Relationship Id="rId24" Type="http://schemas.openxmlformats.org/officeDocument/2006/relationships/tags" Target="../tags/tag207.xml"/><Relationship Id="rId25" Type="http://schemas.openxmlformats.org/officeDocument/2006/relationships/tags" Target="../tags/tag208.xml"/><Relationship Id="rId26" Type="http://schemas.openxmlformats.org/officeDocument/2006/relationships/tags" Target="../tags/tag209.xml"/><Relationship Id="rId27" Type="http://schemas.openxmlformats.org/officeDocument/2006/relationships/tags" Target="../tags/tag210.xml"/><Relationship Id="rId28" Type="http://schemas.openxmlformats.org/officeDocument/2006/relationships/tags" Target="../tags/tag211.xml"/><Relationship Id="rId29" Type="http://schemas.openxmlformats.org/officeDocument/2006/relationships/tags" Target="../tags/tag212.xml"/><Relationship Id="rId30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tags" Target="../tags/tag300.xml"/><Relationship Id="rId7" Type="http://schemas.openxmlformats.org/officeDocument/2006/relationships/tags" Target="../tags/tag301.xml"/><Relationship Id="rId8" Type="http://schemas.openxmlformats.org/officeDocument/2006/relationships/tags" Target="../tags/tag302.xml"/><Relationship Id="rId9" Type="http://schemas.openxmlformats.org/officeDocument/2006/relationships/tags" Target="../tags/tag303.xml"/><Relationship Id="rId10" Type="http://schemas.openxmlformats.org/officeDocument/2006/relationships/tags" Target="../tags/tag304.xml"/><Relationship Id="rId11" Type="http://schemas.openxmlformats.org/officeDocument/2006/relationships/tags" Target="../tags/tag305.xml"/><Relationship Id="rId12" Type="http://schemas.openxmlformats.org/officeDocument/2006/relationships/tags" Target="../tags/tag306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07.xml"/><Relationship Id="rId2" Type="http://schemas.openxmlformats.org/officeDocument/2006/relationships/tags" Target="../tags/tag308.xml"/><Relationship Id="rId3" Type="http://schemas.openxmlformats.org/officeDocument/2006/relationships/tags" Target="../tags/tag309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tags" Target="../tags/tag341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42.xml"/><Relationship Id="rId2" Type="http://schemas.openxmlformats.org/officeDocument/2006/relationships/tags" Target="../tags/tag343.xml"/><Relationship Id="rId3" Type="http://schemas.openxmlformats.org/officeDocument/2006/relationships/tags" Target="../tags/tag344.xml"/><Relationship Id="rId4" Type="http://schemas.openxmlformats.org/officeDocument/2006/relationships/tags" Target="../tags/tag345.xml"/><Relationship Id="rId5" Type="http://schemas.openxmlformats.org/officeDocument/2006/relationships/tags" Target="../tags/tag346.xml"/><Relationship Id="rId6" Type="http://schemas.openxmlformats.org/officeDocument/2006/relationships/tags" Target="../tags/tag347.xml"/><Relationship Id="rId7" Type="http://schemas.openxmlformats.org/officeDocument/2006/relationships/tags" Target="../tags/tag348.xml"/><Relationship Id="rId8" Type="http://schemas.openxmlformats.org/officeDocument/2006/relationships/tags" Target="../tags/tag349.xml"/><Relationship Id="rId9" Type="http://schemas.openxmlformats.org/officeDocument/2006/relationships/tags" Target="../tags/tag350.xml"/><Relationship Id="rId10" Type="http://schemas.openxmlformats.org/officeDocument/2006/relationships/tags" Target="../tags/tag351.xml"/><Relationship Id="rId11" Type="http://schemas.openxmlformats.org/officeDocument/2006/relationships/tags" Target="../tags/tag352.xml"/><Relationship Id="rId12" Type="http://schemas.openxmlformats.org/officeDocument/2006/relationships/tags" Target="../tags/tag353.xml"/><Relationship Id="rId13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54.xml"/><Relationship Id="rId2" Type="http://schemas.openxmlformats.org/officeDocument/2006/relationships/tags" Target="../tags/tag355.xml"/><Relationship Id="rId3" Type="http://schemas.openxmlformats.org/officeDocument/2006/relationships/tags" Target="../tags/tag356.xml"/><Relationship Id="rId4" Type="http://schemas.openxmlformats.org/officeDocument/2006/relationships/tags" Target="../tags/tag357.xml"/><Relationship Id="rId5" Type="http://schemas.openxmlformats.org/officeDocument/2006/relationships/tags" Target="../tags/tag358.xml"/><Relationship Id="rId6" Type="http://schemas.openxmlformats.org/officeDocument/2006/relationships/tags" Target="../tags/tag359.xml"/><Relationship Id="rId7" Type="http://schemas.openxmlformats.org/officeDocument/2006/relationships/tags" Target="../tags/tag360.xml"/><Relationship Id="rId8" Type="http://schemas.openxmlformats.org/officeDocument/2006/relationships/tags" Target="../tags/tag361.xml"/><Relationship Id="rId9" Type="http://schemas.openxmlformats.org/officeDocument/2006/relationships/tags" Target="../tags/tag362.xml"/><Relationship Id="rId10" Type="http://schemas.openxmlformats.org/officeDocument/2006/relationships/tags" Target="../tags/tag363.xml"/><Relationship Id="rId11" Type="http://schemas.openxmlformats.org/officeDocument/2006/relationships/tags" Target="../tags/tag364.xml"/><Relationship Id="rId12" Type="http://schemas.openxmlformats.org/officeDocument/2006/relationships/tags" Target="../tags/tag365.xml"/><Relationship Id="rId13" Type="http://schemas.openxmlformats.org/officeDocument/2006/relationships/tags" Target="../tags/tag366.xml"/><Relationship Id="rId14" Type="http://schemas.openxmlformats.org/officeDocument/2006/relationships/tags" Target="../tags/tag367.xml"/><Relationship Id="rId15" Type="http://schemas.openxmlformats.org/officeDocument/2006/relationships/tags" Target="../tags/tag368.xml"/><Relationship Id="rId16" Type="http://schemas.openxmlformats.org/officeDocument/2006/relationships/tags" Target="../tags/tag369.xml"/><Relationship Id="rId17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tags" Target="../tags/tag371.xml"/><Relationship Id="rId3" Type="http://schemas.openxmlformats.org/officeDocument/2006/relationships/tags" Target="../tags/tag372.xml"/><Relationship Id="rId4" Type="http://schemas.openxmlformats.org/officeDocument/2006/relationships/tags" Target="../tags/tag373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数字校园：优化学生学习体验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数字校园的应用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数字校园对学生学习体验的优化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数字校园对教学效果的提升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数字校园的未来发展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数字校园的建设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数字校园的建设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建设背景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信息化时代的发展趋势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传统校园的局限性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数字校园的建设意义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政策支持与推动力量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建设目标</a:t>
            </a:r>
            <a:endParaRPr altLang="en-US" lang="zh-CN"/>
          </a:p>
        </p:txBody>
      </p:sp>
      <p:sp>
        <p:nvSpPr>
          <p:cNvPr id="10489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提升学生学习体验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促进教育信息化发展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提高教学质量和效率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实现教育资源共享和优化配置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建设内容</a:t>
            </a:r>
            <a:endParaRPr altLang="en-US" lang="zh-CN"/>
          </a:p>
        </p:txBody>
      </p:sp>
      <p:sp>
        <p:nvSpPr>
          <p:cNvPr id="10490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个性化学习支持：根据学生需求和兴趣，提供定制化的学习资源和指导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数字化教学平台：提供在线课程、学习资源、互动教学等功能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智能化管理系统：实现学生信息管理、课程管理、成绩管理等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数字化校园文化：通过数字技术展示校园文化，增强学生归属感和凝聚力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建设成果</a:t>
            </a:r>
            <a:endParaRPr altLang="en-US" lang="zh-CN"/>
          </a:p>
        </p:txBody>
      </p:sp>
      <p:sp>
        <p:nvSpPr>
          <p:cNvPr id="10491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智能化管理：实现学生信息、课程、成绩等各方面的智能化管理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数字化教学平台：提供丰富的教学资源和工具，提高教学质量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在线学习社区：鼓励学生在线交流、协作和分享，促进学习成果的转化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个性化学习：根据学生的学习情况和兴趣，提供个性化的学习建议和资源推荐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数字校园的应用</a:t>
            </a:r>
            <a:endParaRPr altLang="en-US" dirty="0" lang="zh-CN"/>
          </a:p>
        </p:txBody>
      </p:sp>
      <p:sp>
        <p:nvSpPr>
          <p:cNvPr id="10491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在线学习平台</a:t>
            </a:r>
            <a:endParaRPr altLang="en-US" lang="zh-CN"/>
          </a:p>
        </p:txBody>
      </p:sp>
      <p:sp>
        <p:nvSpPr>
          <p:cNvPr id="10492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提供丰富的学习资源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方便学生随时随地学习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促进师生之间的互动交流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实现个性化学习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智能教学系统</a:t>
            </a:r>
            <a:endParaRPr altLang="en-US" lang="zh-CN"/>
          </a:p>
        </p:txBody>
      </p:sp>
      <p:sp>
        <p:nvSpPr>
          <p:cNvPr id="10493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定义：智能教学系统是一种基于人工智能技术的在线学习平台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优势：提高学生学习效率，增强学习效果，减轻教师负担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应用：在数字校园中，智能教学系统可以应用于各个学科领域，为学生提供更加便捷、高效的学习体验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功能：智能推荐学习内容，个性化教学，实时反馈学生学习情况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虚拟实验室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定义：利用计算机技术、网络技术和仿真技术等构建的虚拟实验室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对学生的影响：增强实践能力，提高学习效果，培养创新精神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应用范围：物理、化学、生物等学科实验，技能训练和模拟操作等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优势：不受时空限制，可重复实验，减少实验成本，提高实验效率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数字化图书馆</a:t>
            </a:r>
            <a:endParaRPr altLang="en-US" lang="zh-CN"/>
          </a:p>
        </p:txBody>
      </p:sp>
      <p:sp>
        <p:nvSpPr>
          <p:cNvPr id="10494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优势：方便快捷、节省空间、易于保存和共享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定义：数字化图书馆是一种基于互联网的图书馆，提供电子图书、期刊论文等数字化资源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服务：在线借阅、下载、阅读、检索等功能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对学生的影响：提高阅读量、扩大知识面、提高学习效率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数字校园对学生学习体验的优化</a:t>
            </a:r>
            <a:endParaRPr altLang="en-US" dirty="0" lang="zh-CN"/>
          </a:p>
        </p:txBody>
      </p:sp>
      <p:sp>
        <p:nvSpPr>
          <p:cNvPr id="104950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个性化学习体验</a:t>
            </a:r>
            <a:endParaRPr altLang="en-US" lang="zh-CN"/>
          </a:p>
        </p:txBody>
      </p:sp>
      <p:sp>
        <p:nvSpPr>
          <p:cNvPr id="10495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7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7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定制化学习计划：根据学生的需求和能力，制定个性化的学习计划，提高学习效率。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7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多样化学习资源：提供丰富的学习资源，包括在线课程、电子图书、实验模拟软件等，满足学生的不同学习需求。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8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互动式学习环境：通过在线讨论、实时反馈等功能，增强学生与教师、学生与学生之间的互动，提高学习参与度和兴趣。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8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9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9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智能化学习辅助：利用人工智能技术，提供学习建议、智能推荐等辅助功能，帮助学生更好地掌握知识和技能。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互动式学习体验</a:t>
            </a:r>
            <a:endParaRPr altLang="en-US" lang="zh-CN"/>
          </a:p>
        </p:txBody>
      </p:sp>
      <p:sp>
        <p:nvSpPr>
          <p:cNvPr id="104962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实时反馈：数字校园系统能够及时提供学生的学习进度和成绩反馈，帮助学生更好地了解自己的学习状况。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在线讨论：数字校园平台支持在线讨论和协作，学生可以在平台上进行交流和讨论，促进知识的分享和交流。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3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个性化学习：数字校园系统可以根据学生的学习情况和兴趣，提供个性化的学习资源和建议，提高学生的学习效果。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多元化学习方式：数字校园平台支持多种学习方式，如视频、音频、文本等，学生可以根据自己的喜好和需求选择合适的学习方式。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5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沉浸式学习体验</a:t>
            </a:r>
            <a:endParaRPr altLang="en-US" lang="zh-CN"/>
          </a:p>
        </p:txBody>
      </p:sp>
      <p:sp>
        <p:nvSpPr>
          <p:cNvPr id="104968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定义：通过数字技术为学生提供身临其境的学习体验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实现方式：虚拟现实、增强现实等技术手段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优势：提高学习兴趣、增强学习效果、降低学习难度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实际应用：在线课程、虚拟实验室、互动游戏等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便捷式学习体验</a:t>
            </a:r>
            <a:endParaRPr altLang="en-US" lang="zh-CN"/>
          </a:p>
        </p:txBody>
      </p:sp>
      <p:sp>
        <p:nvSpPr>
          <p:cNvPr id="104972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在线学习资源丰富：提供多样化的学习资料和课程资源，满足不同学生的需求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3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灵活的学习方式：学生可以根据自己的时间和地点选择合适的学习方式，如在线课程、移动应用等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个性化学习路径：根据学生的学习进度和能力，提供个性化的学习路径和定制化的学习计划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实时反馈和评估：通过在线测试、作业和考试等方式，及时反馈学生的学习情况和评估成绩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数字校园对教学效果的提升</a:t>
            </a:r>
            <a:endParaRPr altLang="en-US" dirty="0" lang="zh-CN"/>
          </a:p>
        </p:txBody>
      </p:sp>
      <p:sp>
        <p:nvSpPr>
          <p:cNvPr id="10497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提高教学效率</a:t>
            </a:r>
            <a:endParaRPr altLang="en-US" lang="zh-CN"/>
          </a:p>
        </p:txBody>
      </p:sp>
      <p:sp>
        <p:nvSpPr>
          <p:cNvPr id="10498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减少重复性工作：通过自动化工具和系统，减少教师和学生的重复性工作，提高教学效率。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个性化教学：通过数据分析，为每个学生提供定制化的学习计划和资源，提高教学效果。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实时反馈：通过在线平台和工具，教师能够实时了解学生的学习进度和掌握情况，及时调整教学策略。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跨学科学习：数字校园平台可以提供跨学科的学习资源和实践机会，促进学生的综合发展。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提升教学质量</a:t>
            </a:r>
            <a:endParaRPr altLang="en-US" lang="zh-CN"/>
          </a:p>
        </p:txBody>
      </p:sp>
      <p:sp>
        <p:nvSpPr>
          <p:cNvPr id="10499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实时反馈：数字校园系统可以实时收集和分析学生的学习数据，为教师提供及时反馈，帮助教师调整教学策略，提高教学效果。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个性化教学：数字校园系统可以根据学生的学习情况和需求，提供个性化的学习资源和教学方案，满足不同学生的需求，提高学生的学习兴趣和积极性。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丰富的教学资源：数字校园系统可以整合各种教学资源，如多媒体课件、在线课程、学习软件等，为学生提供更加丰富的学习体验，拓宽学生的知识面。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促进师生互动：数字校园系统可以提供在线交流、讨论等功能，促进师生之间的互动和交流，增强学生的学习参与感和归属感，提高教学效果。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促进教学创新</a:t>
            </a:r>
            <a:endParaRPr altLang="en-US" lang="zh-CN"/>
          </a:p>
        </p:txBody>
      </p:sp>
      <p:sp>
        <p:nvSpPr>
          <p:cNvPr id="104996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数字校园提供丰富的教学资源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数字校园促进教学方法的多样化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数字校园提高教学效率和质量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数字校园推动教学创新和改革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增强教学互动性</a:t>
            </a:r>
            <a:endParaRPr altLang="en-US" lang="zh-CN"/>
          </a:p>
        </p:txBody>
      </p:sp>
      <p:sp>
        <p:nvSpPr>
          <p:cNvPr id="105000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实时反馈：数字校园平台可以实时收集学生的学习数据，为教师提供及时反馈，以便调整教学策略。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在线讨论：学生可以在数字校园平台上进行在线讨论，分享学习心得和疑问，提高学习效果。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个性化教学：数字校园平台可以根据学生的学习进度和能力，提供个性化的教学资源和建议，满足不同学生的需求。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远程教学：数字校园平台可以实现远程教学，方便教师和学生之间的沟通和交流，提高教学效果。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数字校园的未来发展</a:t>
            </a:r>
            <a:endParaRPr altLang="en-US" dirty="0" lang="zh-CN"/>
          </a:p>
        </p:txBody>
      </p:sp>
      <p:sp>
        <p:nvSpPr>
          <p:cNvPr id="1050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智能化发展</a:t>
            </a:r>
            <a:endParaRPr altLang="en-US" lang="zh-CN"/>
          </a:p>
        </p:txBody>
      </p:sp>
      <p:sp>
        <p:nvSpPr>
          <p:cNvPr id="10501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人工智能技术：在数字校园中的应用，如智能推荐、智能答疑等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大数据分析：对学生学习行为进行分析，为个性化教学提供支持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虚拟现实技术：在数字校园中的应用，如虚拟实验室、虚拟校园等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云计算技术：为数字校园提供高效、稳定的服务支持，实现资源共享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虚拟现实技术应用</a:t>
            </a:r>
            <a:endParaRPr altLang="en-US" lang="zh-CN"/>
          </a:p>
        </p:txBody>
      </p:sp>
      <p:sp>
        <p:nvSpPr>
          <p:cNvPr id="105018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定义与原理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虚拟现实技术对学生学习体验的优化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1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未来发展趋势与挑战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数字校园中的虚拟现实技术应用场景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在线教育国际化发展</a:t>
            </a:r>
            <a:endParaRPr altLang="en-US" lang="zh-CN"/>
          </a:p>
        </p:txBody>
      </p:sp>
      <p:sp>
        <p:nvSpPr>
          <p:cNvPr id="105026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全球在线教育资源共享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跨国教育合作与交流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语言障碍的突破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8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8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数字校园与在线教育的融合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数字校园普及化发展</a:t>
            </a:r>
            <a:endParaRPr altLang="en-US" lang="zh-CN"/>
          </a:p>
        </p:txBody>
      </p:sp>
      <p:sp>
        <p:nvSpPr>
          <p:cNvPr id="105032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数字校园普及化发展的趋势与展望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数字校园普及化发展现状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数字校园普及化发展的挑战与机遇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数字校园普及化发展对教育行业的影响与变革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8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6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2023-12-15T18:40:26Z</dcterms:created>
  <dcterms:modified xsi:type="dcterms:W3CDTF">2023-12-15T18:40:26Z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6b271a19287546daa9cf52eef1a33a9e_21</vt:lpwstr>
  </property>
</Properties>
</file>