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571" r:id="rId1"/>
    <p:sldMasterId id="2147489608" r:id="rId2"/>
  </p:sldMasterIdLst>
  <p:notesMasterIdLst>
    <p:notesMasterId r:id="rId3"/>
  </p:notesMasterIdLst>
  <p:sldIdLst>
    <p:sldId id="3046" r:id="rId4"/>
    <p:sldId id="3050" r:id="rId5"/>
    <p:sldId id="3054" r:id="rId6"/>
    <p:sldId id="3057" r:id="rId7"/>
    <p:sldId id="3063" r:id="rId9"/>
    <p:sldId id="3066" r:id="rId10"/>
    <p:sldId id="3069" r:id="rId11"/>
    <p:sldId id="3072" r:id="rId12"/>
    <p:sldId id="3075" r:id="rId13"/>
    <p:sldId id="3081" r:id="rId15"/>
    <p:sldId id="3084" r:id="rId16"/>
    <p:sldId id="3087" r:id="rId17"/>
    <p:sldId id="3090" r:id="rId18"/>
    <p:sldId id="3093" r:id="rId19"/>
    <p:sldId id="3099" r:id="rId21"/>
    <p:sldId id="3102" r:id="rId22"/>
    <p:sldId id="3105" r:id="rId23"/>
    <p:sldId id="3108" r:id="rId24"/>
    <p:sldId id="3111" r:id="rId25"/>
    <p:sldId id="3117" r:id="rId27"/>
    <p:sldId id="3120" r:id="rId28"/>
    <p:sldId id="3123" r:id="rId29"/>
    <p:sldId id="3126" r:id="rId30"/>
    <p:sldId id="3129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572" r:id="rId1"/>
    <p:sldLayoutId id="2147489573" r:id="rId2"/>
    <p:sldLayoutId id="2147489574" r:id="rId3"/>
    <p:sldLayoutId id="2147489575" r:id="rId4"/>
    <p:sldLayoutId id="2147489576" r:id="rId5"/>
    <p:sldLayoutId id="2147489577" r:id="rId6"/>
    <p:sldLayoutId id="2147489578" r:id="rId7"/>
    <p:sldLayoutId id="2147489579" r:id="rId8"/>
    <p:sldLayoutId id="2147489580" r:id="rId9"/>
    <p:sldLayoutId id="2147489581" r:id="rId10"/>
    <p:sldLayoutId id="214748958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609" r:id="rId1"/>
    <p:sldLayoutId id="2147489610" r:id="rId2"/>
    <p:sldLayoutId id="2147489611" r:id="rId3"/>
    <p:sldLayoutId id="2147489612" r:id="rId4"/>
    <p:sldLayoutId id="2147489613" r:id="rId5"/>
    <p:sldLayoutId id="2147489614" r:id="rId6"/>
    <p:sldLayoutId id="2147489615" r:id="rId7"/>
    <p:sldLayoutId id="2147489616" r:id="rId8"/>
    <p:sldLayoutId id="2147489617" r:id="rId9"/>
    <p:sldLayoutId id="2147489618" r:id="rId10"/>
    <p:sldLayoutId id="21474896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slideLayout" Target="../slideLayouts/slideLayout14.xml"/><Relationship Id="rId4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tags" Target="../tags/tag169.xml"/><Relationship Id="rId18" Type="http://schemas.openxmlformats.org/officeDocument/2006/relationships/tags" Target="../tags/tag170.xml"/><Relationship Id="rId19" Type="http://schemas.openxmlformats.org/officeDocument/2006/relationships/tags" Target="../tags/tag171.xml"/><Relationship Id="rId20" Type="http://schemas.openxmlformats.org/officeDocument/2006/relationships/tags" Target="../tags/tag172.xml"/><Relationship Id="rId21" Type="http://schemas.openxmlformats.org/officeDocument/2006/relationships/tags" Target="../tags/tag173.xml"/><Relationship Id="rId22" Type="http://schemas.openxmlformats.org/officeDocument/2006/relationships/tags" Target="../tags/tag174.xml"/><Relationship Id="rId23" Type="http://schemas.openxmlformats.org/officeDocument/2006/relationships/tags" Target="../tags/tag175.xml"/><Relationship Id="rId24" Type="http://schemas.openxmlformats.org/officeDocument/2006/relationships/tags" Target="../tags/tag176.xml"/><Relationship Id="rId25" Type="http://schemas.openxmlformats.org/officeDocument/2006/relationships/tags" Target="../tags/tag177.xml"/><Relationship Id="rId26" Type="http://schemas.openxmlformats.org/officeDocument/2006/relationships/tags" Target="../tags/tag178.xml"/><Relationship Id="rId27" Type="http://schemas.openxmlformats.org/officeDocument/2006/relationships/tags" Target="../tags/tag179.xml"/><Relationship Id="rId28" Type="http://schemas.openxmlformats.org/officeDocument/2006/relationships/tags" Target="../tags/tag180.xml"/><Relationship Id="rId29" Type="http://schemas.openxmlformats.org/officeDocument/2006/relationships/tags" Target="../tags/tag181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tags" Target="../tags/tag198.xml"/><Relationship Id="rId18" Type="http://schemas.openxmlformats.org/officeDocument/2006/relationships/tags" Target="../tags/tag199.xml"/><Relationship Id="rId19" Type="http://schemas.openxmlformats.org/officeDocument/2006/relationships/tags" Target="../tags/tag200.xml"/><Relationship Id="rId20" Type="http://schemas.openxmlformats.org/officeDocument/2006/relationships/tags" Target="../tags/tag201.xml"/><Relationship Id="rId21" Type="http://schemas.openxmlformats.org/officeDocument/2006/relationships/tags" Target="../tags/tag202.xml"/><Relationship Id="rId22" Type="http://schemas.openxmlformats.org/officeDocument/2006/relationships/tags" Target="../tags/tag203.xml"/><Relationship Id="rId23" Type="http://schemas.openxmlformats.org/officeDocument/2006/relationships/tags" Target="../tags/tag204.xml"/><Relationship Id="rId24" Type="http://schemas.openxmlformats.org/officeDocument/2006/relationships/tags" Target="../tags/tag205.xml"/><Relationship Id="rId25" Type="http://schemas.openxmlformats.org/officeDocument/2006/relationships/tags" Target="../tags/tag206.xml"/><Relationship Id="rId26" Type="http://schemas.openxmlformats.org/officeDocument/2006/relationships/tags" Target="../tags/tag207.xml"/><Relationship Id="rId27" Type="http://schemas.openxmlformats.org/officeDocument/2006/relationships/tags" Target="../tags/tag208.xml"/><Relationship Id="rId28" Type="http://schemas.openxmlformats.org/officeDocument/2006/relationships/tags" Target="../tags/tag209.xml"/><Relationship Id="rId29" Type="http://schemas.openxmlformats.org/officeDocument/2006/relationships/tags" Target="../tags/tag210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tags" Target="../tags/tag230.xml"/><Relationship Id="rId18" Type="http://schemas.openxmlformats.org/officeDocument/2006/relationships/tags" Target="../tags/tag231.xml"/><Relationship Id="rId19" Type="http://schemas.openxmlformats.org/officeDocument/2006/relationships/tags" Target="../tags/tag232.xml"/><Relationship Id="rId20" Type="http://schemas.openxmlformats.org/officeDocument/2006/relationships/tags" Target="../tags/tag233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大型酒店行业的成就与展望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72834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86741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26250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76784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90106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0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0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0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0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99160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509333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523240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662749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613283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526605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0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大型酒店行业的挑战</a:t>
            </a:r>
            <a:endParaRPr altLang="en-US" b="1" dirty="0" sz="20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5265420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91084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304990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444500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95033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308356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0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大型酒店行业的成就</a:t>
            </a:r>
            <a:endParaRPr altLang="en-US" b="1" dirty="0" sz="20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308229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727583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741489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880999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831532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744855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0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大型酒店行业的展望</a:t>
            </a:r>
            <a:endParaRPr altLang="en-US" b="1" dirty="0" sz="20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744855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945832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959739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1099248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1049718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963104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大型酒店行业的未来发展策略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9631680" y="2992755"/>
            <a:ext cx="431800" cy="431800"/>
          </a:xfrm>
          <a:prstGeom prst="rect"/>
        </p:spPr>
      </p:pic>
      <p:sp>
        <p:nvSpPr>
          <p:cNvPr id="1048892" name="标题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94" name="副标题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3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大型酒店行业的成就</a:t>
            </a:r>
            <a:endParaRPr altLang="en-US" dirty="0" lang="zh-CN"/>
          </a:p>
        </p:txBody>
      </p:sp>
      <p:sp>
        <p:nvSpPr>
          <p:cNvPr id="10490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491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行业规模：全球大型酒店数量逐年增长，市场规模不断扩大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增长速度：行业增长率高于GDP增长率，表明行业处于快速发展阶段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地域分布：亚洲地区大型酒店数量增长最快，其次是北美和欧洲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品牌竞争：国际知名品牌酒店在中国市场占据主导地位，本土品牌酒店也在逐步崛起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品牌建设与影响力</a:t>
            </a:r>
            <a:endParaRPr altLang="en-US" lang="zh-CN"/>
          </a:p>
        </p:txBody>
      </p:sp>
      <p:sp>
        <p:nvSpPr>
          <p:cNvPr id="10491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品牌合作：与知名品牌合作，共同推广酒店产品和服务，提升品牌竞争力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品牌建设：通过优质服务、特色产品、营销策略等手段提升品牌知名度和美誉度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影响力：通过品牌建设、口碑传播等途径扩大酒店行业在社会、经济、文化等方面的影响力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社会责任：积极履行社会责任，关注环保、公益等方面，提升企业形象和品牌价值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服务质量提升</a:t>
            </a:r>
            <a:endParaRPr altLang="en-US" lang="zh-CN"/>
          </a:p>
        </p:txBody>
      </p:sp>
      <p:sp>
        <p:nvSpPr>
          <p:cNvPr id="104921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1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1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2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2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2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2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3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3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员工培训：提高员工的服务意识和技能水平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创新服务项目：推出新的服务项目，满足客户的不同需求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客户满意度调查：定期收集客户反馈，不断改进服务质量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服务流程优化：简化服务流程，提高服务效率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科技创新与应用</a:t>
            </a:r>
            <a:endParaRPr altLang="en-US" lang="zh-CN"/>
          </a:p>
        </p:txBody>
      </p:sp>
      <p:sp>
        <p:nvSpPr>
          <p:cNvPr id="104929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9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智能化服务：提高客户体验和效率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多元化发展：拓展业务范围，满足不同客户需求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数字化转型：提升管理和营销效率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绿色环保：降低能耗和减少对环境的影响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大型酒店行业的挑战</a:t>
            </a:r>
            <a:endParaRPr altLang="en-US" dirty="0" lang="zh-CN"/>
          </a:p>
        </p:txBody>
      </p:sp>
      <p:sp>
        <p:nvSpPr>
          <p:cNvPr id="10493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市场竞争激烈</a:t>
            </a:r>
            <a:endParaRPr altLang="en-US" lang="zh-CN"/>
          </a:p>
        </p:txBody>
      </p:sp>
      <p:sp>
        <p:nvSpPr>
          <p:cNvPr id="10494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国内外酒店品牌众多，竞争激烈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成本控制和盈利能力面临挑战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人才流失和员工培训问题突出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消费者需求多样化，需要不断创新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消费者需求多样化</a:t>
            </a:r>
            <a:endParaRPr altLang="en-US" lang="zh-CN"/>
          </a:p>
        </p:txBody>
      </p:sp>
      <p:sp>
        <p:nvSpPr>
          <p:cNvPr id="10495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消费者对酒店价格的敏感度增加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消费者对酒店服务的需求日益增长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消费者对酒店设施的要求不断提高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消费者对酒店品牌的认知度和忠诚度成为重要考量因素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环保与可持续发展要求</a:t>
            </a:r>
            <a:endParaRPr altLang="en-US" lang="zh-CN"/>
          </a:p>
        </p:txBody>
      </p:sp>
      <p:sp>
        <p:nvSpPr>
          <p:cNvPr id="10496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社会责任：积极履行社会责任，关注员工福利和社区发展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应对挑战：加强技术创新和管理创新，提高酒店行业的竞争力和可持续发展能力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环保要求：严格遵守国家环保法规，推广绿色建筑和节能减排技术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可持续发展要求：注重资源节约和循环利用，推动绿色旅游和低碳出行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人力资源短缺</a:t>
            </a:r>
            <a:endParaRPr altLang="en-US" lang="zh-CN"/>
          </a:p>
        </p:txBody>
      </p:sp>
      <p:sp>
        <p:nvSpPr>
          <p:cNvPr id="10496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招聘难度大：酒店行业人才竞争激烈，招聘难度较大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培训成本高：新员工需要经过培训才能胜任岗位，培训成本较高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人员流动性大：酒店员工流动性较大，影响酒店服务质量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人才储备不足：酒店行业缺乏足够的人才储备，难以应对突发情况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大型酒店行业的展望</a:t>
            </a:r>
            <a:endParaRPr altLang="en-US" dirty="0" lang="zh-CN"/>
          </a:p>
        </p:txBody>
      </p:sp>
      <p:sp>
        <p:nvSpPr>
          <p:cNvPr id="10497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全球化与本土化融合</a:t>
            </a:r>
            <a:endParaRPr altLang="en-US" lang="zh-CN"/>
          </a:p>
        </p:txBody>
      </p:sp>
      <p:sp>
        <p:nvSpPr>
          <p:cNvPr id="104982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未来酒店业的发展趋势与展望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3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全球化与本土化融合的挑战与机遇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本土化特色在酒店业中的重要性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4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全球化趋势下的酒店业发展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智能化与数字化转型</a:t>
            </a:r>
            <a:endParaRPr altLang="en-US" lang="zh-CN"/>
          </a:p>
        </p:txBody>
      </p:sp>
      <p:sp>
        <p:nvSpPr>
          <p:cNvPr id="10498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智能化技术应用：人工智能、物联网等技术在酒店行业的应用，提高服务质量和效率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数字化营销策略：利用大数据、社交媒体等数字化手段，提高品牌知名度和客户满意度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数字化管理：通过数字化手段提高酒店内部管理效率，降低运营成本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智能化与数字化转型的挑战与机遇：分析转型过程中可能面临的挑战和机遇，提出应对策略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绿色环保与可持续发展</a:t>
            </a:r>
            <a:endParaRPr altLang="en-US" lang="zh-CN"/>
          </a:p>
        </p:txBody>
      </p:sp>
      <p:sp>
        <p:nvSpPr>
          <p:cNvPr id="104994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绿色环保：采用环保材料，减少能源消耗，推广可再生能源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可持续发展：注重长期发展，合理规划用地，提高资源利用效率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社会责任：积极参与社会公益事业，关注员工福利和社区发展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创新发展：引入新技术和新理念，提高服务质量和客户体验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多元化与个性化服务趋势</a:t>
            </a:r>
            <a:endParaRPr altLang="en-US" lang="zh-CN"/>
          </a:p>
        </p:txBody>
      </p:sp>
      <p:sp>
        <p:nvSpPr>
          <p:cNvPr id="105000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1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多元化服务：提供多种类型的住宿、餐饮、娱乐等服务，满足不同客户的需求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个性化服务：根据客户的需求和喜好，提供定制化的服务和体验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智能化服务：利用先进的技术和设备，提高服务效率和质量，提升客户满意度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绿色环保：注重环保和可持续发展，推广绿色旅游和绿色消费，促进人与自然的和谐发展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大型酒店行业的未来发展策略</a:t>
            </a:r>
            <a:endParaRPr altLang="en-US" dirty="0" lang="zh-CN"/>
          </a:p>
        </p:txBody>
      </p:sp>
      <p:sp>
        <p:nvSpPr>
          <p:cNvPr id="10500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加强品牌建设与市场营销</a:t>
            </a:r>
            <a:endParaRPr altLang="en-US" lang="zh-CN"/>
          </a:p>
        </p:txBody>
      </p:sp>
      <p:sp>
        <p:nvSpPr>
          <p:cNvPr id="105015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品牌建设：提升品牌形象，增强消费者对品牌的认知度和信任度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市场营销：制定有针对性的营销策略，提高酒店的市场占有率和竞争力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客户关系管理：加强与客户的沟通和联系，提高客户满意度和忠诚度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创新发展：不断探索新的市场机会和业务模式，推动酒店行业的创新发展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提高服务质量与创新产品</a:t>
            </a:r>
            <a:endParaRPr altLang="en-US" lang="zh-CN"/>
          </a:p>
        </p:txBody>
      </p:sp>
      <p:sp>
        <p:nvSpPr>
          <p:cNvPr id="105020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0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提高服务质量：加强员工培训，提高服务水平；建立客户反馈机制，持续改进服务质量；提供个性化服务，满足客户需求。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创新产品：推出特色主题客房，满足不同客户需求；开发智能酒店系统，提升客户体验；开展多元化业务，拓展收入来源。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绿色环保：加强节能减排，降低能源消耗；推广环保材料，减少环境污染；开展绿色旅游活动，促进可持续发展。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2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营销策略：利用社交媒体等网络平台进行宣传推广；开展线上线下活动吸引客户；与旅游机构合作，拓展市场份额。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加强人才培养与引进</a:t>
            </a:r>
            <a:endParaRPr altLang="en-US" lang="zh-CN"/>
          </a:p>
        </p:txBody>
      </p:sp>
      <p:sp>
        <p:nvSpPr>
          <p:cNvPr id="105026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引进优秀人才：积极引进具有丰富经验和专业技能的人才，为酒店的发展注入新的活力和动力。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培养高素质员工：通过培训、学习等方式提高员工的专业素质和服务水平，增强员工的归属感和忠诚度。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建立激励机制：通过合理的薪酬、晋升等激励机制，激发员工的积极性和创造力，提高员工的工作效率和质量。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加强企业文化建设：通过加强企业文化建设，营造良好的工作氛围和团队文化，增强员工的凝聚力和向心力。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关注政策法规与行业动态</a:t>
            </a:r>
            <a:endParaRPr altLang="en-US" lang="zh-CN"/>
          </a:p>
        </p:txBody>
      </p:sp>
      <p:sp>
        <p:nvSpPr>
          <p:cNvPr id="105031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了解政策法规：关注政府发布的政策法规，确保酒店业务合规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关注行业动态：了解行业发展趋势，及时调整酒店业务策略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建立信息渠道：与行业协会、专业机构保持联系，获取最新信息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培训员工：提高员工对政策法规和行业动态的认知，确保业务顺利进行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37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5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5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1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5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5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3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5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5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2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5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5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4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5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5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5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26.xml><?xml version="1.0" encoding="utf-8"?>
<p:tagLst xmlns:p="http://schemas.openxmlformats.org/presentationml/2006/main">
  <p:tag name="KSO_WM_SLIDE_ID" val="custom2023097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1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7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68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2023-12-17T20:56:25Z</dcterms:created>
  <dcterms:modified xsi:type="dcterms:W3CDTF">2023-12-17T20:56:25Z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dd9caf0f583440199d2ed7c1836aac7a_21</vt:lpwstr>
  </property>
</Properties>
</file>