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056" r:id="rId1"/>
    <p:sldMasterId id="2147486093" r:id="rId2"/>
  </p:sldMasterIdLst>
  <p:notesMasterIdLst>
    <p:notesMasterId r:id="rId3"/>
  </p:notesMasterIdLst>
  <p:sldIdLst>
    <p:sldId id="1416" r:id="rId4"/>
    <p:sldId id="1421" r:id="rId5"/>
    <p:sldId id="1425" r:id="rId6"/>
    <p:sldId id="1428" r:id="rId7"/>
    <p:sldId id="1434" r:id="rId9"/>
    <p:sldId id="1437" r:id="rId10"/>
    <p:sldId id="1440" r:id="rId11"/>
    <p:sldId id="1446" r:id="rId13"/>
    <p:sldId id="1449" r:id="rId14"/>
    <p:sldId id="1452" r:id="rId15"/>
    <p:sldId id="1458" r:id="rId17"/>
    <p:sldId id="1461" r:id="rId18"/>
    <p:sldId id="1464" r:id="rId19"/>
    <p:sldId id="1470" r:id="rId21"/>
    <p:sldId id="1473" r:id="rId22"/>
    <p:sldId id="1476" r:id="rId23"/>
    <p:sldId id="1479" r:id="rId24"/>
    <p:sldId id="1482" r:id="rId25"/>
    <p:sldId id="1488" r:id="rId27"/>
    <p:sldId id="1491" r:id="rId28"/>
    <p:sldId id="1494" r:id="rId29"/>
    <p:sldId id="1497" r:id="rId30"/>
    <p:sldId id="1500" r:id="rId31"/>
    <p:sldId id="1506" r:id="rId33"/>
    <p:sldId id="1509" r:id="rId34"/>
    <p:sldId id="1512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057" r:id="rId1"/>
    <p:sldLayoutId id="2147486058" r:id="rId2"/>
    <p:sldLayoutId id="2147486059" r:id="rId3"/>
    <p:sldLayoutId id="2147486060" r:id="rId4"/>
    <p:sldLayoutId id="2147486061" r:id="rId5"/>
    <p:sldLayoutId id="2147486062" r:id="rId6"/>
    <p:sldLayoutId id="2147486063" r:id="rId7"/>
    <p:sldLayoutId id="2147486064" r:id="rId8"/>
    <p:sldLayoutId id="2147486065" r:id="rId9"/>
    <p:sldLayoutId id="2147486066" r:id="rId10"/>
    <p:sldLayoutId id="21474860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094" r:id="rId1"/>
    <p:sldLayoutId id="2147486095" r:id="rId2"/>
    <p:sldLayoutId id="2147486096" r:id="rId3"/>
    <p:sldLayoutId id="2147486097" r:id="rId4"/>
    <p:sldLayoutId id="2147486098" r:id="rId5"/>
    <p:sldLayoutId id="2147486099" r:id="rId6"/>
    <p:sldLayoutId id="2147486100" r:id="rId7"/>
    <p:sldLayoutId id="2147486101" r:id="rId8"/>
    <p:sldLayoutId id="2147486102" r:id="rId9"/>
    <p:sldLayoutId id="2147486103" r:id="rId10"/>
    <p:sldLayoutId id="214748610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tags" Target="../tags/tag216.xml"/><Relationship Id="rId18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tags" Target="../tags/tag287.xml"/><Relationship Id="rId18" Type="http://schemas.openxmlformats.org/officeDocument/2006/relationships/tags" Target="../tags/tag288.xml"/><Relationship Id="rId19" Type="http://schemas.openxmlformats.org/officeDocument/2006/relationships/tags" Target="../tags/tag289.xml"/><Relationship Id="rId20" Type="http://schemas.openxmlformats.org/officeDocument/2006/relationships/tags" Target="../tags/tag290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tags" Target="../tags/tag323.xml"/><Relationship Id="rId18" Type="http://schemas.openxmlformats.org/officeDocument/2006/relationships/tags" Target="../tags/tag324.xml"/><Relationship Id="rId19" Type="http://schemas.openxmlformats.org/officeDocument/2006/relationships/tags" Target="../tags/tag325.xml"/><Relationship Id="rId20" Type="http://schemas.openxmlformats.org/officeDocument/2006/relationships/tags" Target="../tags/tag326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发展创新商业模式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6667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创新商业模式的定义和重要性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创新商业模式的类型和特点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创新商业模式的发展趋势和挑战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创新商业模式在各行业的应用和案例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如何发展和应用创新商业模式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创新商业模式的定义和重要性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定义创新商业模式</a:t>
            </a:r>
            <a:endParaRPr altLang="en-US" lang="zh-CN"/>
          </a:p>
        </p:txBody>
      </p:sp>
      <p:sp>
        <p:nvSpPr>
          <p:cNvPr id="1049216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创新商业模式是一种新的商业理念和模式，旨在通过创新的方式实现商业价值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创新商业模式强调对市场、消费者、技术等方面的洞察和分析，以寻找新的商业机会和竞争优势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创新商业模式需要具备创新性、可复制性和可持续性等特点，能够为企业带来长期的经济效益和社会效益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创新商业模式需要企业具备创新意识和创新能力，同时也需要政府、社会等各方面的支持和推动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创新商业模式的重要性</a:t>
            </a:r>
            <a:endParaRPr altLang="en-US" lang="zh-CN"/>
          </a:p>
        </p:txBody>
      </p:sp>
      <p:sp>
        <p:nvSpPr>
          <p:cNvPr id="10492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适应市场需求，提高竞争力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创造新的价值，提升客户体验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推动产业升级，促进经济发展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降低成本，提高效率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39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创新商业模式的类型和特点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类型：平台型、共享型、内容型等</a:t>
            </a:r>
            <a:endParaRPr altLang="en-US" lang="zh-CN"/>
          </a:p>
        </p:txBody>
      </p:sp>
      <p:cxnSp>
        <p:nvCxnSpPr>
          <p:cNvPr id="3145729" name="直接连接符 29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2414341" y="2075711"/>
            <a:ext cx="7352313" cy="86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524" name="标题"/>
          <p:cNvSpPr txBox="1"/>
          <p:nvPr>
            <p:custDataLst>
              <p:tags r:id="rId2"/>
            </p:custDataLst>
          </p:nvPr>
        </p:nvSpPr>
        <p:spPr>
          <a:xfrm>
            <a:off x="2652435" y="1319530"/>
            <a:ext cx="7119540" cy="380418"/>
          </a:xfrm>
          <a:prstGeom prst="rect"/>
          <a:noFill/>
        </p:spPr>
        <p:txBody>
          <a:bodyPr anchor="b" bIns="0" lIns="0" rIns="0" rtlCol="0" tIns="0" wrap="square">
            <a:normAutofit fontScale="54444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定义：平台型商业模式的核心是打造一个平台，连接两个或多个群体，通过满足他们的需求来实现盈利。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526" name="正文"/>
          <p:cNvSpPr txBox="1"/>
          <p:nvPr>
            <p:custDataLst>
              <p:tags r:id="rId3"/>
            </p:custDataLst>
          </p:nvPr>
        </p:nvSpPr>
        <p:spPr>
          <a:xfrm>
            <a:off x="2653100" y="1707264"/>
            <a:ext cx="7114220" cy="376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1" name="直接连接符 19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2414341" y="2899064"/>
            <a:ext cx="7352313" cy="86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528" name="标题"/>
          <p:cNvSpPr txBox="1"/>
          <p:nvPr>
            <p:custDataLst>
              <p:tags r:id="rId5"/>
            </p:custDataLst>
          </p:nvPr>
        </p:nvSpPr>
        <p:spPr>
          <a:xfrm>
            <a:off x="2652435" y="2142883"/>
            <a:ext cx="7119540" cy="380418"/>
          </a:xfrm>
          <a:prstGeom prst="rect"/>
          <a:noFill/>
        </p:spPr>
        <p:txBody>
          <a:bodyPr anchor="b" bIns="0" lIns="0" rIns="0" rtlCol="0" tIns="0" wrap="square">
            <a:normAutofit fontScale="54444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特点：平台型商业模式具有双边市场特征，需要构建一个能够吸引双边用户的生态系统。同时，平台型商业模式需要不断优化用户体验，提高用户黏性和活跃度。  类型：共享型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6"/>
            </p:custDataLst>
          </p:nvPr>
        </p:nvSpPr>
        <p:spPr>
          <a:xfrm>
            <a:off x="2653100" y="2530617"/>
            <a:ext cx="7114220" cy="376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类型：共享型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3" name="直接连接符 23"/>
          <p:cNvCxnSpPr>
            <a:cxnSpLocks/>
          </p:cNvCxnSpPr>
          <p:nvPr>
            <p:custDataLst>
              <p:tags r:id="rId7"/>
            </p:custDataLst>
          </p:nvPr>
        </p:nvCxnSpPr>
        <p:spPr>
          <a:xfrm flipV="1">
            <a:off x="2414341" y="3747024"/>
            <a:ext cx="7352313" cy="86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532" name="标题"/>
          <p:cNvSpPr txBox="1"/>
          <p:nvPr>
            <p:custDataLst>
              <p:tags r:id="rId8"/>
            </p:custDataLst>
          </p:nvPr>
        </p:nvSpPr>
        <p:spPr>
          <a:xfrm>
            <a:off x="2652435" y="2990843"/>
            <a:ext cx="7119540" cy="380418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定义：共享型商业模式的核心是共享资源，通过降低成本、提高效率来实现盈利。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534" name="正文"/>
          <p:cNvSpPr txBox="1"/>
          <p:nvPr>
            <p:custDataLst>
              <p:tags r:id="rId9"/>
            </p:custDataLst>
          </p:nvPr>
        </p:nvSpPr>
        <p:spPr>
          <a:xfrm>
            <a:off x="2653100" y="3378577"/>
            <a:ext cx="7114220" cy="376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5" name="直接连接符 26"/>
          <p:cNvCxnSpPr>
            <a:cxnSpLocks/>
          </p:cNvCxnSpPr>
          <p:nvPr>
            <p:custDataLst>
              <p:tags r:id="rId10"/>
            </p:custDataLst>
          </p:nvPr>
        </p:nvCxnSpPr>
        <p:spPr>
          <a:xfrm flipV="1">
            <a:off x="2414341" y="4594984"/>
            <a:ext cx="7352313" cy="86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536" name="标题"/>
          <p:cNvSpPr txBox="1"/>
          <p:nvPr>
            <p:custDataLst>
              <p:tags r:id="rId11"/>
            </p:custDataLst>
          </p:nvPr>
        </p:nvSpPr>
        <p:spPr>
          <a:xfrm>
            <a:off x="2652435" y="3838803"/>
            <a:ext cx="7119540" cy="380418"/>
          </a:xfrm>
          <a:prstGeom prst="rect"/>
          <a:noFill/>
        </p:spPr>
        <p:txBody>
          <a:bodyPr anchor="b" bIns="0" lIns="0" rIns="0" rtlCol="0" tIns="0" wrap="square">
            <a:normAutofit fontScale="54444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特点：共享型商业模式需要解决资源短缺、环境污染等问题，同时需要提高资源的利用效率和降低成本。  类型：内容型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538" name="正文"/>
          <p:cNvSpPr txBox="1"/>
          <p:nvPr>
            <p:custDataLst>
              <p:tags r:id="rId12"/>
            </p:custDataLst>
          </p:nvPr>
        </p:nvSpPr>
        <p:spPr>
          <a:xfrm>
            <a:off x="2653100" y="4226537"/>
            <a:ext cx="7114220" cy="376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类型：内容型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37" name="直接连接符 37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2414341" y="5418337"/>
            <a:ext cx="7352313" cy="86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540" name="标题"/>
          <p:cNvSpPr txBox="1"/>
          <p:nvPr>
            <p:custDataLst>
              <p:tags r:id="rId14"/>
            </p:custDataLst>
          </p:nvPr>
        </p:nvSpPr>
        <p:spPr>
          <a:xfrm>
            <a:off x="2652435" y="4662156"/>
            <a:ext cx="7119540" cy="380418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定义：内容型商业模式的核心是提供有价值的内容，通过吸引用户的注意力来实现盈利。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542" name="正文"/>
          <p:cNvSpPr txBox="1"/>
          <p:nvPr>
            <p:custDataLst>
              <p:tags r:id="rId15"/>
            </p:custDataLst>
          </p:nvPr>
        </p:nvSpPr>
        <p:spPr>
          <a:xfrm>
            <a:off x="2653100" y="5049890"/>
            <a:ext cx="7114220" cy="376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标题"/>
          <p:cNvSpPr txBox="1"/>
          <p:nvPr>
            <p:custDataLst>
              <p:tags r:id="rId16"/>
            </p:custDataLst>
          </p:nvPr>
        </p:nvSpPr>
        <p:spPr>
          <a:xfrm>
            <a:off x="2652435" y="5485508"/>
            <a:ext cx="7119540" cy="380418"/>
          </a:xfrm>
          <a:prstGeom prst="rect"/>
          <a:noFill/>
        </p:spPr>
        <p:txBody>
          <a:bodyPr anchor="b" bIns="0" lIns="0" rIns="0" rtlCol="0" tIns="0" wrap="square">
            <a:normAutofit fontScale="54444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特点：内容型商业模式需要不断创新和优化内容，提高用户黏性和活跃度。同时，内容型商业模式需要注重品牌建设和口碑传播。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546" name="正文"/>
          <p:cNvSpPr txBox="1"/>
          <p:nvPr>
            <p:custDataLst>
              <p:tags r:id="rId17"/>
            </p:custDataLst>
          </p:nvPr>
        </p:nvSpPr>
        <p:spPr>
          <a:xfrm>
            <a:off x="2653100" y="5873242"/>
            <a:ext cx="7114220" cy="376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特点：互联网思维、用户至上、数据驱动等</a:t>
            </a:r>
            <a:endParaRPr altLang="en-US" lang="zh-CN"/>
          </a:p>
        </p:txBody>
      </p:sp>
      <p:sp>
        <p:nvSpPr>
          <p:cNvPr id="1049606" name="内容占位符 2"/>
          <p:cNvSpPr>
            <a:spLocks noGrp="1"/>
          </p:cNvSpPr>
          <p:nvPr>
            <p:ph idx="2"/>
          </p:nvPr>
        </p:nvSpPr>
        <p:spPr/>
        <p:txBody>
          <a:bodyPr>
            <a:normAutofit fontScale="56250"/>
          </a:bodyPr>
          <a:p>
            <a:r>
              <a:rPr altLang="en-US" lang="zh-CN"/>
              <a:t>强调用户至上，注重用户体验和反馈</a:t>
            </a:r>
            <a:endParaRPr altLang="en-US" lang="zh-CN"/>
          </a:p>
          <a:p>
            <a:r>
              <a:rPr altLang="en-US" lang="zh-CN"/>
              <a:t>强调数据驱动，通过数据分析和挖掘优化产品和服务</a:t>
            </a:r>
            <a:endParaRPr altLang="en-US" lang="zh-CN"/>
          </a:p>
          <a:p>
            <a:r>
              <a:rPr altLang="en-US" lang="zh-CN"/>
              <a:t>强调开放、协作和共享，促进跨界合作和创新  特点：用户至上</a:t>
            </a:r>
            <a:endParaRPr altLang="en-US" lang="zh-CN"/>
          </a:p>
          <a:p>
            <a:pPr lvl="1"/>
            <a:r>
              <a:rPr altLang="en-US" lang="zh-CN"/>
              <a:t>特点：用户至上</a:t>
            </a:r>
            <a:endParaRPr altLang="en-US" lang="zh-CN"/>
          </a:p>
          <a:p>
            <a:r>
              <a:rPr altLang="en-US" lang="zh-CN"/>
              <a:t>关注用户需求和体验，不断优化产品和服务</a:t>
            </a:r>
            <a:endParaRPr altLang="en-US" lang="zh-CN"/>
          </a:p>
          <a:p>
            <a:r>
              <a:rPr altLang="en-US" lang="zh-CN"/>
              <a:t>建立用户反馈机制，及时了解用户需求和问题</a:t>
            </a:r>
            <a:endParaRPr altLang="en-US" lang="zh-CN"/>
          </a:p>
          <a:p>
            <a:r>
              <a:rPr altLang="en-US" lang="zh-CN"/>
              <a:t>强调用户参与和互动，提高用户满意度和忠诚度  特点：数据驱动</a:t>
            </a:r>
            <a:endParaRPr altLang="en-US" lang="zh-CN"/>
          </a:p>
          <a:p>
            <a:pPr lvl="1"/>
            <a:r>
              <a:rPr altLang="en-US" lang="zh-CN"/>
              <a:t>特点：数据驱动</a:t>
            </a:r>
            <a:endParaRPr altLang="en-US" lang="zh-CN"/>
          </a:p>
          <a:p>
            <a:r>
              <a:rPr altLang="en-US" lang="zh-CN"/>
              <a:t>通过数据分析和挖掘，了解用户行为和需求</a:t>
            </a:r>
            <a:endParaRPr altLang="en-US" lang="zh-CN"/>
          </a:p>
          <a:p>
            <a:r>
              <a:rPr altLang="en-US" lang="zh-CN"/>
              <a:t>利用大数据技术优化产品和服务，提高效率和竞争力</a:t>
            </a:r>
            <a:endParaRPr altLang="en-US" lang="zh-CN"/>
          </a:p>
          <a:p>
            <a:r>
              <a:rPr altLang="en-US" lang="zh-CN"/>
              <a:t>强调数据安全和隐私保护，保障用户权益  特点：跨界合作和创新</a:t>
            </a:r>
            <a:endParaRPr altLang="en-US" lang="zh-CN"/>
          </a:p>
          <a:p>
            <a:pPr lvl="1"/>
            <a:r>
              <a:rPr altLang="en-US" lang="zh-CN"/>
              <a:t>特点：跨界合作和创新</a:t>
            </a:r>
            <a:endParaRPr altLang="en-US" lang="zh-CN"/>
          </a:p>
          <a:p>
            <a:r>
              <a:rPr altLang="en-US" lang="zh-CN"/>
              <a:t>跨界合作，整合资源，实现优势互补和共赢</a:t>
            </a:r>
            <a:endParaRPr altLang="en-US" lang="zh-CN"/>
          </a:p>
          <a:p>
            <a:r>
              <a:rPr altLang="en-US" lang="zh-CN"/>
              <a:t>鼓励创新思维和行动，不断探索新的商业模式</a:t>
            </a:r>
            <a:endParaRPr altLang="en-US" lang="zh-CN"/>
          </a:p>
          <a:p>
            <a:r>
              <a:rPr altLang="en-US" lang="zh-CN"/>
              <a:t>强调团队学习和知识共享，提高创新能力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4966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创新商业模式的发展趋势和挑战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发展趋势：数字化、智能化、个性化等</a:t>
            </a:r>
            <a:endParaRPr altLang="en-US" lang="zh-CN"/>
          </a:p>
        </p:txBody>
      </p:sp>
      <p:sp>
        <p:nvSpPr>
          <p:cNvPr id="1049794" name="正文"/>
          <p:cNvSpPr txBox="1"/>
          <p:nvPr>
            <p:custDataLst>
              <p:tags r:id="rId1"/>
            </p:custDataLst>
          </p:nvPr>
        </p:nvSpPr>
        <p:spPr>
          <a:xfrm>
            <a:off x="3243668" y="1319530"/>
            <a:ext cx="5698314" cy="753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数字化：利用大数据、云计算等技术实现商业模式的数字化转型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正文"/>
          <p:cNvSpPr txBox="1"/>
          <p:nvPr>
            <p:custDataLst>
              <p:tags r:id="rId2"/>
            </p:custDataLst>
          </p:nvPr>
        </p:nvSpPr>
        <p:spPr>
          <a:xfrm>
            <a:off x="3243668" y="2154895"/>
            <a:ext cx="5698314" cy="753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智能化：通过人工智能、机器学习等技术提升商业模式的智能化水平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正文"/>
          <p:cNvSpPr txBox="1"/>
          <p:nvPr>
            <p:custDataLst>
              <p:tags r:id="rId3"/>
            </p:custDataLst>
          </p:nvPr>
        </p:nvSpPr>
        <p:spPr>
          <a:xfrm>
            <a:off x="3243668" y="2990260"/>
            <a:ext cx="5698314" cy="753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个性化：以消费者为中心，提供个性化、定制化的产品和服务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正文"/>
          <p:cNvSpPr txBox="1"/>
          <p:nvPr>
            <p:custDataLst>
              <p:tags r:id="rId4"/>
            </p:custDataLst>
          </p:nvPr>
        </p:nvSpPr>
        <p:spPr>
          <a:xfrm>
            <a:off x="3243668" y="3825625"/>
            <a:ext cx="5698314" cy="753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跨界融合：不同行业之间的跨界融合，形成新的商业模式和竞争优势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正文"/>
          <p:cNvSpPr txBox="1"/>
          <p:nvPr>
            <p:custDataLst>
              <p:tags r:id="rId5"/>
            </p:custDataLst>
          </p:nvPr>
        </p:nvSpPr>
        <p:spPr>
          <a:xfrm>
            <a:off x="3243668" y="4660990"/>
            <a:ext cx="5698314" cy="753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绿色环保：注重环保和可持续发展，推动商业模式的绿色化转型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正文"/>
          <p:cNvSpPr txBox="1"/>
          <p:nvPr>
            <p:custDataLst>
              <p:tags r:id="rId6"/>
            </p:custDataLst>
          </p:nvPr>
        </p:nvSpPr>
        <p:spPr>
          <a:xfrm>
            <a:off x="3243668" y="5496356"/>
            <a:ext cx="5698314" cy="753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社交化：借助社交媒体等平台，实现商业模式的社交化转型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挑战：技术更新快、市场竞争激烈、用户需求多样化等</a:t>
            </a:r>
            <a:endParaRPr altLang="en-US" lang="zh-CN"/>
          </a:p>
        </p:txBody>
      </p:sp>
      <p:sp>
        <p:nvSpPr>
          <p:cNvPr id="1049864" name="矩形 5"/>
          <p:cNvSpPr/>
          <p:nvPr>
            <p:custDataLst>
              <p:tags r:id="rId1"/>
            </p:custDataLst>
          </p:nvPr>
        </p:nvSpPr>
        <p:spPr>
          <a:xfrm>
            <a:off x="608330" y="2096793"/>
            <a:ext cx="3350544" cy="338876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矩形 10"/>
          <p:cNvSpPr/>
          <p:nvPr>
            <p:custDataLst>
              <p:tags r:id="rId2"/>
            </p:custDataLst>
          </p:nvPr>
        </p:nvSpPr>
        <p:spPr>
          <a:xfrm>
            <a:off x="1066463" y="2089764"/>
            <a:ext cx="687944" cy="356712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TextBox 2"/>
          <p:cNvSpPr txBox="1"/>
          <p:nvPr>
            <p:custDataLst>
              <p:tags r:id="rId3"/>
            </p:custDataLst>
          </p:nvPr>
        </p:nvSpPr>
        <p:spPr>
          <a:xfrm>
            <a:off x="808324" y="2850124"/>
            <a:ext cx="2949668" cy="2381831"/>
          </a:xfrm>
          <a:prstGeom prst="rect"/>
          <a:noFill/>
        </p:spPr>
        <p:txBody>
          <a:bodyPr rtlCol="0" wrap="square">
            <a:normAutofit fontScale="81667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技术更新快：随着科技的不断进步，新的商业模式和技术不断涌现，对传统商业模式构成挑战。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0" name="矩形 6"/>
          <p:cNvSpPr/>
          <p:nvPr>
            <p:custDataLst>
              <p:tags r:id="rId4"/>
            </p:custDataLst>
          </p:nvPr>
        </p:nvSpPr>
        <p:spPr>
          <a:xfrm>
            <a:off x="4417158" y="2096793"/>
            <a:ext cx="3350544" cy="338876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矩形 11"/>
          <p:cNvSpPr/>
          <p:nvPr>
            <p:custDataLst>
              <p:tags r:id="rId5"/>
            </p:custDataLst>
          </p:nvPr>
        </p:nvSpPr>
        <p:spPr>
          <a:xfrm>
            <a:off x="4901488" y="2089764"/>
            <a:ext cx="687944" cy="356712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TextBox 2"/>
          <p:cNvSpPr txBox="1"/>
          <p:nvPr>
            <p:custDataLst>
              <p:tags r:id="rId6"/>
            </p:custDataLst>
          </p:nvPr>
        </p:nvSpPr>
        <p:spPr>
          <a:xfrm>
            <a:off x="4617791" y="2850124"/>
            <a:ext cx="2949668" cy="2381831"/>
          </a:xfrm>
          <a:prstGeom prst="rect"/>
          <a:noFill/>
        </p:spPr>
        <p:txBody>
          <a:bodyPr rtlCol="0" wrap="square">
            <a:normAutofit fontScale="95455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市场竞争激烈：随着市场竞争的加剧，企业需要不断创新以保持竞争优势。</a:t>
            </a:r>
            <a:endParaRPr altLang="en-US" dirty="0" sz="2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6" name="矩形 33"/>
          <p:cNvSpPr/>
          <p:nvPr>
            <p:custDataLst>
              <p:tags r:id="rId7"/>
            </p:custDataLst>
          </p:nvPr>
        </p:nvSpPr>
        <p:spPr>
          <a:xfrm>
            <a:off x="8226625" y="2089764"/>
            <a:ext cx="3350544" cy="338876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矩形 37"/>
          <p:cNvSpPr/>
          <p:nvPr>
            <p:custDataLst>
              <p:tags r:id="rId8"/>
            </p:custDataLst>
          </p:nvPr>
        </p:nvSpPr>
        <p:spPr>
          <a:xfrm>
            <a:off x="8684758" y="2083375"/>
            <a:ext cx="687944" cy="356712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TextBox 2"/>
          <p:cNvSpPr txBox="1"/>
          <p:nvPr>
            <p:custDataLst>
              <p:tags r:id="rId9"/>
            </p:custDataLst>
          </p:nvPr>
        </p:nvSpPr>
        <p:spPr>
          <a:xfrm>
            <a:off x="8426619" y="2843096"/>
            <a:ext cx="2949668" cy="2381831"/>
          </a:xfrm>
          <a:prstGeom prst="rect"/>
          <a:noFill/>
        </p:spPr>
        <p:txBody>
          <a:bodyPr rtlCol="0" wrap="square">
            <a:normAutofit fontScale="8166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用户需求多样化：随着消费者需求的不断变化，企业需要不断创新以满足消费者的多样化需求。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4994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创新商业模式在各行业的应用和案例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互联网行业：阿里巴巴、腾讯等</a:t>
            </a:r>
            <a:endParaRPr altLang="en-US" lang="zh-CN"/>
          </a:p>
        </p:txBody>
      </p:sp>
      <p:sp>
        <p:nvSpPr>
          <p:cNvPr id="1050068" name="圆角矩形 3"/>
          <p:cNvSpPr/>
          <p:nvPr>
            <p:custDataLst>
              <p:tags r:id="rId1"/>
            </p:custDataLst>
          </p:nvPr>
        </p:nvSpPr>
        <p:spPr>
          <a:xfrm rot="16200000">
            <a:off x="5688361" y="-2648550"/>
            <a:ext cx="808929" cy="108060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圆角矩形 4"/>
          <p:cNvSpPr/>
          <p:nvPr>
            <p:custDataLst>
              <p:tags r:id="rId2"/>
            </p:custDataLst>
          </p:nvPr>
        </p:nvSpPr>
        <p:spPr>
          <a:xfrm rot="16200000">
            <a:off x="357418" y="2683058"/>
            <a:ext cx="807598" cy="1426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2" name="圆角矩形 5"/>
          <p:cNvSpPr/>
          <p:nvPr>
            <p:custDataLst>
              <p:tags r:id="rId3"/>
            </p:custDataLst>
          </p:nvPr>
        </p:nvSpPr>
        <p:spPr>
          <a:xfrm rot="16200000">
            <a:off x="5688361" y="-3678520"/>
            <a:ext cx="808929" cy="108052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圆角矩形 6"/>
          <p:cNvSpPr/>
          <p:nvPr>
            <p:custDataLst>
              <p:tags r:id="rId4"/>
            </p:custDataLst>
          </p:nvPr>
        </p:nvSpPr>
        <p:spPr>
          <a:xfrm rot="16200000">
            <a:off x="357418" y="1652423"/>
            <a:ext cx="807598" cy="1426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6" name="圆角矩形 11"/>
          <p:cNvSpPr/>
          <p:nvPr>
            <p:custDataLst>
              <p:tags r:id="rId5"/>
            </p:custDataLst>
          </p:nvPr>
        </p:nvSpPr>
        <p:spPr>
          <a:xfrm rot="16200000">
            <a:off x="5688361" y="-587945"/>
            <a:ext cx="808929" cy="108060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圆角矩形 12"/>
          <p:cNvSpPr/>
          <p:nvPr>
            <p:custDataLst>
              <p:tags r:id="rId6"/>
            </p:custDataLst>
          </p:nvPr>
        </p:nvSpPr>
        <p:spPr>
          <a:xfrm rot="16200000">
            <a:off x="357418" y="4743664"/>
            <a:ext cx="807598" cy="1426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0" name="圆角矩形 9"/>
          <p:cNvSpPr/>
          <p:nvPr>
            <p:custDataLst>
              <p:tags r:id="rId7"/>
            </p:custDataLst>
          </p:nvPr>
        </p:nvSpPr>
        <p:spPr>
          <a:xfrm rot="16200000">
            <a:off x="5688361" y="-1617915"/>
            <a:ext cx="808929" cy="108052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圆角矩形 10"/>
          <p:cNvSpPr/>
          <p:nvPr>
            <p:custDataLst>
              <p:tags r:id="rId8"/>
            </p:custDataLst>
          </p:nvPr>
        </p:nvSpPr>
        <p:spPr>
          <a:xfrm rot="16200000">
            <a:off x="357418" y="3713028"/>
            <a:ext cx="807598" cy="1426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4" name="圆角矩形 7"/>
          <p:cNvSpPr/>
          <p:nvPr>
            <p:custDataLst>
              <p:tags r:id="rId9"/>
            </p:custDataLst>
          </p:nvPr>
        </p:nvSpPr>
        <p:spPr>
          <a:xfrm rot="16200000">
            <a:off x="5688361" y="441359"/>
            <a:ext cx="808929" cy="108060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圆角矩形 8"/>
          <p:cNvSpPr/>
          <p:nvPr>
            <p:custDataLst>
              <p:tags r:id="rId10"/>
            </p:custDataLst>
          </p:nvPr>
        </p:nvSpPr>
        <p:spPr>
          <a:xfrm rot="16200000">
            <a:off x="357418" y="5772968"/>
            <a:ext cx="807598" cy="1426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8" name="文本框 14"/>
          <p:cNvSpPr txBox="1"/>
          <p:nvPr>
            <p:custDataLst>
              <p:tags r:id="rId11"/>
            </p:custDataLst>
          </p:nvPr>
        </p:nvSpPr>
        <p:spPr>
          <a:xfrm>
            <a:off x="1143710" y="5441407"/>
            <a:ext cx="10351551" cy="808263"/>
          </a:xfrm>
          <a:prstGeom prst="rect"/>
        </p:spPr>
        <p:txBody>
          <a:bodyPr anchor="ctr" anchorCtr="0" bIns="46800" lIns="90000" rIns="90000" rtlCol="0" tIns="46800" vert="horz" wrap="square">
            <a:normAutofit fontScale="9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滴滴出行：通过共享出行、智能交通等领域的创新，打造了全球最大的共享出行平台，实现了从传统交通方式向数字化交通方式的转型。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90" name="文本框 15"/>
          <p:cNvSpPr txBox="1"/>
          <p:nvPr>
            <p:custDataLst>
              <p:tags r:id="rId12"/>
            </p:custDataLst>
          </p:nvPr>
        </p:nvSpPr>
        <p:spPr>
          <a:xfrm>
            <a:off x="1144376" y="3380136"/>
            <a:ext cx="10351551" cy="808929"/>
          </a:xfrm>
          <a:prstGeom prst="rect"/>
        </p:spPr>
        <p:txBody>
          <a:bodyPr anchor="ctr" anchorCtr="0" bIns="46800" lIns="90000" rIns="0" rtlCol="0" tIns="46800" vert="horz" wrap="square">
            <a:normAutofit fontScale="9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京东：通过自营式电商、物流、金融等领域的创新，打造了高效、便捷的电商生态系统，实现了从传统商业模式向互联网商业模式的转型。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92" name="文本框 16"/>
          <p:cNvSpPr txBox="1"/>
          <p:nvPr>
            <p:custDataLst>
              <p:tags r:id="rId13"/>
            </p:custDataLst>
          </p:nvPr>
        </p:nvSpPr>
        <p:spPr>
          <a:xfrm>
            <a:off x="1143710" y="4411437"/>
            <a:ext cx="10351551" cy="808263"/>
          </a:xfrm>
          <a:prstGeom prst="rect"/>
        </p:spPr>
        <p:txBody>
          <a:bodyPr anchor="ctr" anchorCtr="0" bIns="46800" lIns="90000" rIns="90000" rtlCol="0" tIns="46800" vert="horz" wrap="square">
            <a:normAutofit fontScale="9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美团：通过外卖、酒店预订、旅游等领域的创新，构建了本地生活服务平台，实现了从单一业务向多元化业务的拓展。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94" name="文本框 17"/>
          <p:cNvSpPr txBox="1"/>
          <p:nvPr>
            <p:custDataLst>
              <p:tags r:id="rId14"/>
            </p:custDataLst>
          </p:nvPr>
        </p:nvSpPr>
        <p:spPr>
          <a:xfrm>
            <a:off x="1144376" y="1319530"/>
            <a:ext cx="10351551" cy="808929"/>
          </a:xfrm>
          <a:prstGeom prst="rect"/>
        </p:spPr>
        <p:txBody>
          <a:bodyPr anchor="ctr" anchorCtr="0" bIns="46800" lIns="90000" rIns="0" rtlCol="0" tIns="46800" vert="horz" wrap="square">
            <a:normAutofit fontScale="9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阿里巴巴：通过电子商务、云计算、大数据等领域的创新，打造了完整的互联网生态系统，实现了从传统商业模式向数字化商业模式的转型。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096" name="文本框 18"/>
          <p:cNvSpPr txBox="1"/>
          <p:nvPr>
            <p:custDataLst>
              <p:tags r:id="rId15"/>
            </p:custDataLst>
          </p:nvPr>
        </p:nvSpPr>
        <p:spPr>
          <a:xfrm>
            <a:off x="1143710" y="2350831"/>
            <a:ext cx="10351551" cy="808263"/>
          </a:xfrm>
          <a:prstGeom prst="rect"/>
        </p:spPr>
        <p:txBody>
          <a:bodyPr anchor="ctr" anchorCtr="0" bIns="46800" lIns="90000" rIns="90000" rtlCol="0" tIns="46800" vert="horz" wrap="square">
            <a:normAutofit fontScale="9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腾讯：通过社交、游戏、广告等领域的创新，构建了全球最大的互联网社交网络，实现了从单一业务向多元化业务的拓展。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制造业：海尔、小米等</a:t>
            </a:r>
            <a:endParaRPr altLang="en-US" lang="zh-CN"/>
          </a:p>
        </p:txBody>
      </p:sp>
      <p:sp>
        <p:nvSpPr>
          <p:cNvPr id="1050156" name="正文"/>
          <p:cNvSpPr txBox="1"/>
          <p:nvPr>
            <p:custDataLst>
              <p:tags r:id="rId1"/>
            </p:custDataLst>
          </p:nvPr>
        </p:nvSpPr>
        <p:spPr>
          <a:xfrm>
            <a:off x="2289796" y="1319530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海尔：通过互联网思维，打造“人单合一”模式，实现个性化定制和快速响应市场需求。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正文"/>
          <p:cNvSpPr txBox="1"/>
          <p:nvPr>
            <p:custDataLst>
              <p:tags r:id="rId2"/>
            </p:custDataLst>
          </p:nvPr>
        </p:nvSpPr>
        <p:spPr>
          <a:xfrm>
            <a:off x="2289796" y="2627738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小米：以“硬件+软件+互联网服务”为核心，通过线上销售和社交媒体营销，降低成本，提高品牌影响力。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正文"/>
          <p:cNvSpPr txBox="1"/>
          <p:nvPr>
            <p:custDataLst>
              <p:tags r:id="rId3"/>
            </p:custDataLst>
          </p:nvPr>
        </p:nvSpPr>
        <p:spPr>
          <a:xfrm>
            <a:off x="2289796" y="3935945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案例分析：以上两家企业在制造业领域的创新商业模式应用，为其他企业提供了可借鉴的经验和启示。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正文"/>
          <p:cNvSpPr txBox="1"/>
          <p:nvPr>
            <p:custDataLst>
              <p:tags r:id="rId4"/>
            </p:custDataLst>
          </p:nvPr>
        </p:nvSpPr>
        <p:spPr>
          <a:xfrm>
            <a:off x="2289796" y="5244153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结论：创新商业模式在制造业领域的应用，有助于提高企业竞争力和市场占有率，推动整个行业的进步和发展。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服务业：美团、滴滴等</a:t>
            </a:r>
            <a:endParaRPr altLang="en-US" lang="zh-CN"/>
          </a:p>
        </p:txBody>
      </p:sp>
      <p:sp>
        <p:nvSpPr>
          <p:cNvPr id="1050222" name="文本框 3"/>
          <p:cNvSpPr txBox="1"/>
          <p:nvPr>
            <p:custDataLst>
              <p:tags r:id="rId1"/>
            </p:custDataLst>
          </p:nvPr>
        </p:nvSpPr>
        <p:spPr>
          <a:xfrm>
            <a:off x="608330" y="1692757"/>
            <a:ext cx="999312" cy="60406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01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50224" name="文本框 4"/>
          <p:cNvSpPr txBox="1"/>
          <p:nvPr>
            <p:custDataLst>
              <p:tags r:id="rId2"/>
            </p:custDataLst>
          </p:nvPr>
        </p:nvSpPr>
        <p:spPr>
          <a:xfrm>
            <a:off x="1607642" y="1693823"/>
            <a:ext cx="9969679" cy="604062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美团：通过互联网技术，提供外卖、酒店预订、旅游等多项服务，满足消费者需求，提高生活便利性。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50226" name="文本框 5"/>
          <p:cNvSpPr txBox="1"/>
          <p:nvPr>
            <p:custDataLst>
              <p:tags r:id="rId3"/>
            </p:custDataLst>
          </p:nvPr>
        </p:nvSpPr>
        <p:spPr>
          <a:xfrm>
            <a:off x="1607642" y="2296819"/>
            <a:ext cx="9969679" cy="1310398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228" name="文本框 6"/>
          <p:cNvSpPr txBox="1"/>
          <p:nvPr>
            <p:custDataLst>
              <p:tags r:id="rId4"/>
            </p:custDataLst>
          </p:nvPr>
        </p:nvSpPr>
        <p:spPr>
          <a:xfrm>
            <a:off x="608330" y="3958787"/>
            <a:ext cx="999312" cy="60406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02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50230" name="文本框 7"/>
          <p:cNvSpPr txBox="1"/>
          <p:nvPr>
            <p:custDataLst>
              <p:tags r:id="rId5"/>
            </p:custDataLst>
          </p:nvPr>
        </p:nvSpPr>
        <p:spPr>
          <a:xfrm>
            <a:off x="1607642" y="3958787"/>
            <a:ext cx="9969679" cy="604062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滴滴：利用移动互联网技术，提供快速、便捷的出行服务，如出租车、专车、顺风车等，改善出行体验。  以上两个案例展示了创新商业模式在服务业的应用，通过技术手段提高服务效率和质量，满足消费者需求。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50232" name="文本框 8"/>
          <p:cNvSpPr txBox="1"/>
          <p:nvPr>
            <p:custDataLst>
              <p:tags r:id="rId6"/>
            </p:custDataLst>
          </p:nvPr>
        </p:nvSpPr>
        <p:spPr>
          <a:xfrm>
            <a:off x="1607642" y="4566045"/>
            <a:ext cx="9969679" cy="1310398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以上两个案例展示了创新商业模式在服务业的应用，通过技术手段提高服务效率和质量，满足消费者需求。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7"/>
            </p:custDataLst>
          </p:nvPr>
        </p:nvCxnSpPr>
        <p:spPr>
          <a:xfrm flipV="1">
            <a:off x="1109051" y="2350087"/>
            <a:ext cx="0" cy="1159116"/>
          </a:xfrm>
          <a:prstGeom prst="line"/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其他行业：农业、教育等</a:t>
            </a:r>
            <a:endParaRPr altLang="en-US" lang="zh-CN"/>
          </a:p>
        </p:txBody>
      </p:sp>
      <p:sp>
        <p:nvSpPr>
          <p:cNvPr id="1050292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农业：通过引入先进的科技手段，提高农业生产效率和质量，实现农业现代化。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教育：利用在线教育平台和人工智能技术，提供个性化、高效的学习体验，推动教育行业的创新发展。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医疗：通过数字化和智能化技术，提高医疗服务的效率和质量，改善患者就医体验。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金融：利用区块链、大数据等技术，创新金融产品和服务，提高金融行业的竞争力和服务水平。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35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如何发展和应用创新商业模式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培养互联网思维和创新意识</a:t>
            </a:r>
            <a:endParaRPr altLang="en-US" lang="zh-CN"/>
          </a:p>
        </p:txBody>
      </p:sp>
      <p:sp>
        <p:nvSpPr>
          <p:cNvPr id="10504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0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8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互联网思维：注重用户需求，强调用户体验，追求快速迭代和持续创新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跨界合作：与其他行业、企业进行合作，共同探索新的商业模式和机会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0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8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数据分析：运用大数据技术，对市场、用户、竞争对手进行分析，为创新提供数据支持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创新意识：鼓励员工提出新想法、新思路，营造开放、包容的创新氛围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深入了解用户需求和市场趋势</a:t>
            </a:r>
            <a:endParaRPr altLang="en-US" lang="zh-CN"/>
          </a:p>
        </p:txBody>
      </p:sp>
      <p:sp>
        <p:nvSpPr>
          <p:cNvPr id="10505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用户需求：了解目标用户的需求和痛点，为创新商业模式提供方向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市场趋势：关注行业和市场的发展趋势，为创新商业模式提供灵感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4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用户调研：通过市场调研、用户访谈等方式，深入了解用户需求和市场趋势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数据分析：利用大数据、人工智能等技术手段，对用户需求和市场趋势进行分析和预测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借助新技术和新模式提升竞争力</a:t>
            </a:r>
            <a:endParaRPr altLang="en-US" lang="zh-CN"/>
          </a:p>
        </p:txBody>
      </p:sp>
      <p:sp>
        <p:nvSpPr>
          <p:cNvPr id="1050666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利用新技术提高效率：采用先进的技术手段，如人工智能、大数据等，提高生产效率和管理效率，降低成本。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8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借助新模式拓展市场：通过创新的商业模式，如共享经济、平台经济等，拓展市场渠道，增加销售额和市场份额。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0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创新产品和服务：通过创新的产品和服务，满足客户需求，提高客户满意度和忠诚度。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2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培养创新人才：通过培养具有创新思维和创业精神的人才，为企业发展提供强有力的人才保障。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不断优化和调整商业模式以适应变化的市场环境</a:t>
            </a:r>
            <a:endParaRPr altLang="en-US" lang="zh-CN"/>
          </a:p>
        </p:txBody>
      </p:sp>
      <p:sp>
        <p:nvSpPr>
          <p:cNvPr id="10507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6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3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4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了解市场趋势和客户需求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不断优化和调整商业模式，以适应变化的市场环境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6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4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加强团队协作，提高执行力和应变能力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创新商业模式，提高竞争力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07</a:t>
            </a:r>
            <a:endParaRPr altLang="en-US" lang="zh-CN"/>
          </a:p>
        </p:txBody>
      </p:sp>
      <p:sp>
        <p:nvSpPr>
          <p:cNvPr id="105083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总结和展望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5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总结：创新商业模式是未来商业发展的必然趋势，需要不断探索和实践。</a:t>
            </a:r>
            <a:endParaRPr altLang="en-US" lang="zh-CN"/>
          </a:p>
        </p:txBody>
      </p:sp>
      <p:sp>
        <p:nvSpPr>
          <p:cNvPr id="1050958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60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62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64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6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创新商业模式需要不断探索和实践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6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创新商业模式是未来商业发展的必然趋势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7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创新商业模式需要结合市场需求和消费者需求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7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创新商业模式需要注重品牌建设和营销策略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3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展望：随着技术的不断进步和市场环境的变化，创新商业模式将更加多样化和个性化，为各行业带来更多的商业机会和发展空间。</a:t>
            </a:r>
            <a:endParaRPr altLang="en-US" lang="zh-CN"/>
          </a:p>
        </p:txBody>
      </p:sp>
      <p:sp>
        <p:nvSpPr>
          <p:cNvPr id="1051032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34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36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技术不断进步：创新商业模式将更加依赖先进技术，如人工智能、大数据、物联网等，提高效率和用户体验。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8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40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42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市场环境变化：随着消费者需求和市场环境的变化，创新商业模式将更加灵活和多样化，满足不同人群的需求。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4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46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48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商业机会增多：创新商业模式的出现将为各行业带来更多的商业机会，促进经济增长和就业。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0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52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54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发展空间广阔：创新商业模式的发展将为各行业提供更多的发展空间，推动产业升级和转型。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1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11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99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00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5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5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5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5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5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5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5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5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100_5*l_h_a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100_5*l_h_f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100_5*l_h_a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100_5*l_h_f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19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37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1_1"/>
  <p:tag name="KSO_WM_UNIT_ID" val="diagram20231016_1*m_h_i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31016_1*m_h_a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25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231016_1*m_h_f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11"/>
  <p:tag name="KSO_WM_UNIT_PRESET_TEXT" val="单击此处添加文本具体内容，简明扼要地阐述您的观点。根据需要可酌情增减文字，以便观者准确地理解您传达的思想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2_1"/>
  <p:tag name="KSO_WM_UNIT_ID" val="diagram20231016_1*m_h_i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2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231016_1*m_h_a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25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231016_1*m_h_f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11"/>
  <p:tag name="KSO_WM_UNIT_PRESET_TEXT" val="单击此处添加文本具体内容，简明扼要地阐述您的观点。根据需要可酌情增减文字，以便观者准确地理解您传达的思想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20231016_1*m_h_i*1_2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70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7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29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5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352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2023-12-19T09:31:26Z</dcterms:created>
  <dcterms:modified xsi:type="dcterms:W3CDTF">2023-12-19T09:31:26Z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210bd06aba5a4a739152db017f287739_21</vt:lpwstr>
  </property>
</Properties>
</file>